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79" r:id="rId25"/>
    <p:sldId id="280" r:id="rId26"/>
    <p:sldId id="281" r:id="rId27"/>
    <p:sldId id="282" r:id="rId28"/>
    <p:sldId id="283" r:id="rId29"/>
    <p:sldId id="284" r:id="rId30"/>
    <p:sldId id="2140754628" r:id="rId31"/>
    <p:sldId id="286" r:id="rId32"/>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5174F-648D-4766-8D15-051FB1423634}" v="5" dt="2025-09-09T09:11:05.3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2" d="100"/>
          <a:sy n="42" d="100"/>
        </p:scale>
        <p:origin x="540" y="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22909A1-0695-41CF-8181-4A25EC5F4899}" type="datetimeFigureOut">
              <a:rPr lang="en-GB" smtClean="0"/>
              <a:t>18/09/2025</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90461BA7-D950-4F77-83B6-D4D39DB07A5A}" type="slidenum">
              <a:rPr lang="en-GB" smtClean="0"/>
              <a:t>‹#›</a:t>
            </a:fld>
            <a:endParaRPr lang="en-GB"/>
          </a:p>
        </p:txBody>
      </p:sp>
    </p:spTree>
    <p:extLst>
      <p:ext uri="{BB962C8B-B14F-4D97-AF65-F5344CB8AC3E}">
        <p14:creationId xmlns:p14="http://schemas.microsoft.com/office/powerpoint/2010/main" val="413838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MODIFY THIS SLIDE. DO NOT MODIFY THE TEXT, FORMATTING OR LAYOUT.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52705-73DA-A741-B8C8-6C75B59E087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0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7400" b="1" i="0">
                <a:solidFill>
                  <a:schemeClr val="bg1"/>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600" b="0" i="0">
                <a:solidFill>
                  <a:srgbClr val="11688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36D79907-045E-2933-50FD-FBA7AF134B99}"/>
              </a:ext>
            </a:extLst>
          </p:cNvPr>
          <p:cNvPicPr/>
          <p:nvPr userDrawn="1"/>
        </p:nvPicPr>
        <p:blipFill>
          <a:blip r:embed="rId2" cstate="print"/>
          <a:stretch>
            <a:fillRect/>
          </a:stretch>
        </p:blipFill>
        <p:spPr>
          <a:xfrm>
            <a:off x="13908914" y="9700558"/>
            <a:ext cx="3557901" cy="1623391"/>
          </a:xfrm>
          <a:prstGeom prst="rect">
            <a:avLst/>
          </a:prstGeom>
        </p:spPr>
      </p:pic>
      <p:pic>
        <p:nvPicPr>
          <p:cNvPr id="6" name="object 4">
            <a:extLst>
              <a:ext uri="{FF2B5EF4-FFF2-40B4-BE49-F238E27FC236}">
                <a16:creationId xmlns:a16="http://schemas.microsoft.com/office/drawing/2014/main" id="{CB28EF2F-DFB4-47AE-E6CC-EFC2002305B8}"/>
              </a:ext>
            </a:extLst>
          </p:cNvPr>
          <p:cNvPicPr/>
          <p:nvPr userDrawn="1"/>
        </p:nvPicPr>
        <p:blipFill>
          <a:blip r:embed="rId3" cstate="print"/>
          <a:stretch>
            <a:fillRect/>
          </a:stretch>
        </p:blipFill>
        <p:spPr>
          <a:xfrm>
            <a:off x="17632009" y="7330465"/>
            <a:ext cx="2486689" cy="3993485"/>
          </a:xfrm>
          <a:prstGeom prst="rect">
            <a:avLst/>
          </a:prstGeom>
        </p:spPr>
      </p:pic>
      <p:sp>
        <p:nvSpPr>
          <p:cNvPr id="8" name="Rectangle 7">
            <a:extLst>
              <a:ext uri="{FF2B5EF4-FFF2-40B4-BE49-F238E27FC236}">
                <a16:creationId xmlns:a16="http://schemas.microsoft.com/office/drawing/2014/main" id="{9911F290-591B-04B1-241A-388269FA7685}"/>
              </a:ext>
            </a:extLst>
          </p:cNvPr>
          <p:cNvSpPr/>
          <p:nvPr userDrawn="1"/>
        </p:nvSpPr>
        <p:spPr>
          <a:xfrm>
            <a:off x="12973428" y="6974099"/>
            <a:ext cx="7145270" cy="4335251"/>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2226" noProof="0"/>
          </a:p>
        </p:txBody>
      </p:sp>
      <p:grpSp>
        <p:nvGrpSpPr>
          <p:cNvPr id="9" name="Group 8">
            <a:extLst>
              <a:ext uri="{FF2B5EF4-FFF2-40B4-BE49-F238E27FC236}">
                <a16:creationId xmlns:a16="http://schemas.microsoft.com/office/drawing/2014/main" id="{CA72C6FF-4925-AA41-175F-390F330540F6}"/>
              </a:ext>
            </a:extLst>
          </p:cNvPr>
          <p:cNvGrpSpPr/>
          <p:nvPr userDrawn="1"/>
        </p:nvGrpSpPr>
        <p:grpSpPr>
          <a:xfrm>
            <a:off x="18125548" y="659715"/>
            <a:ext cx="1569568" cy="1424600"/>
            <a:chOff x="14656159" y="178612"/>
            <a:chExt cx="1269139" cy="1151839"/>
          </a:xfrm>
        </p:grpSpPr>
        <p:grpSp>
          <p:nvGrpSpPr>
            <p:cNvPr id="10" name="object 8">
              <a:extLst>
                <a:ext uri="{FF2B5EF4-FFF2-40B4-BE49-F238E27FC236}">
                  <a16:creationId xmlns:a16="http://schemas.microsoft.com/office/drawing/2014/main" id="{CCEF62D3-12BE-1A61-7DFD-BB85DFD20936}"/>
                </a:ext>
              </a:extLst>
            </p:cNvPr>
            <p:cNvGrpSpPr/>
            <p:nvPr userDrawn="1"/>
          </p:nvGrpSpPr>
          <p:grpSpPr>
            <a:xfrm>
              <a:off x="14675618" y="178612"/>
              <a:ext cx="1249680" cy="865505"/>
              <a:chOff x="14675618" y="178612"/>
              <a:chExt cx="1249680" cy="865505"/>
            </a:xfrm>
          </p:grpSpPr>
          <p:pic>
            <p:nvPicPr>
              <p:cNvPr id="12" name="object 9">
                <a:extLst>
                  <a:ext uri="{FF2B5EF4-FFF2-40B4-BE49-F238E27FC236}">
                    <a16:creationId xmlns:a16="http://schemas.microsoft.com/office/drawing/2014/main" id="{9FE96AD7-1A9B-AEC0-A63C-E891F4DD21B9}"/>
                  </a:ext>
                </a:extLst>
              </p:cNvPr>
              <p:cNvPicPr/>
              <p:nvPr/>
            </p:nvPicPr>
            <p:blipFill>
              <a:blip r:embed="rId4" cstate="print"/>
              <a:stretch>
                <a:fillRect/>
              </a:stretch>
            </p:blipFill>
            <p:spPr>
              <a:xfrm>
                <a:off x="15062126" y="178612"/>
                <a:ext cx="862861" cy="842126"/>
              </a:xfrm>
              <a:prstGeom prst="rect">
                <a:avLst/>
              </a:prstGeom>
            </p:spPr>
          </p:pic>
          <p:sp>
            <p:nvSpPr>
              <p:cNvPr id="13" name="object 10">
                <a:extLst>
                  <a:ext uri="{FF2B5EF4-FFF2-40B4-BE49-F238E27FC236}">
                    <a16:creationId xmlns:a16="http://schemas.microsoft.com/office/drawing/2014/main" id="{778BDF15-83B6-08EE-B0E6-5208713E550D}"/>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2226" noProof="0"/>
              </a:p>
            </p:txBody>
          </p:sp>
          <p:pic>
            <p:nvPicPr>
              <p:cNvPr id="14" name="object 11">
                <a:extLst>
                  <a:ext uri="{FF2B5EF4-FFF2-40B4-BE49-F238E27FC236}">
                    <a16:creationId xmlns:a16="http://schemas.microsoft.com/office/drawing/2014/main" id="{31C62D54-29E1-DD45-DB38-CAD03BEEF0EF}"/>
                  </a:ext>
                </a:extLst>
              </p:cNvPr>
              <p:cNvPicPr/>
              <p:nvPr/>
            </p:nvPicPr>
            <p:blipFill>
              <a:blip r:embed="rId5" cstate="print"/>
              <a:stretch>
                <a:fillRect/>
              </a:stretch>
            </p:blipFill>
            <p:spPr>
              <a:xfrm>
                <a:off x="15075226" y="584236"/>
                <a:ext cx="229793" cy="252107"/>
              </a:xfrm>
              <a:prstGeom prst="rect">
                <a:avLst/>
              </a:prstGeom>
            </p:spPr>
          </p:pic>
          <p:pic>
            <p:nvPicPr>
              <p:cNvPr id="15" name="object 12">
                <a:extLst>
                  <a:ext uri="{FF2B5EF4-FFF2-40B4-BE49-F238E27FC236}">
                    <a16:creationId xmlns:a16="http://schemas.microsoft.com/office/drawing/2014/main" id="{6AA00824-0587-7D0F-F0A4-0EDB0FA3E114}"/>
                  </a:ext>
                </a:extLst>
              </p:cNvPr>
              <p:cNvPicPr/>
              <p:nvPr/>
            </p:nvPicPr>
            <p:blipFill>
              <a:blip r:embed="rId6" cstate="print"/>
              <a:stretch>
                <a:fillRect/>
              </a:stretch>
            </p:blipFill>
            <p:spPr>
              <a:xfrm>
                <a:off x="15335818" y="586370"/>
                <a:ext cx="211035" cy="247853"/>
              </a:xfrm>
              <a:prstGeom prst="rect">
                <a:avLst/>
              </a:prstGeom>
            </p:spPr>
          </p:pic>
          <p:pic>
            <p:nvPicPr>
              <p:cNvPr id="16" name="object 13">
                <a:extLst>
                  <a:ext uri="{FF2B5EF4-FFF2-40B4-BE49-F238E27FC236}">
                    <a16:creationId xmlns:a16="http://schemas.microsoft.com/office/drawing/2014/main" id="{38847B3A-DACA-1AD9-9FCD-66FC3764ABB2}"/>
                  </a:ext>
                </a:extLst>
              </p:cNvPr>
              <p:cNvPicPr/>
              <p:nvPr/>
            </p:nvPicPr>
            <p:blipFill>
              <a:blip r:embed="rId7" cstate="print"/>
              <a:stretch>
                <a:fillRect/>
              </a:stretch>
            </p:blipFill>
            <p:spPr>
              <a:xfrm>
                <a:off x="14675618" y="884106"/>
                <a:ext cx="98945" cy="158127"/>
              </a:xfrm>
              <a:prstGeom prst="rect">
                <a:avLst/>
              </a:prstGeom>
            </p:spPr>
          </p:pic>
          <p:pic>
            <p:nvPicPr>
              <p:cNvPr id="17" name="object 14">
                <a:extLst>
                  <a:ext uri="{FF2B5EF4-FFF2-40B4-BE49-F238E27FC236}">
                    <a16:creationId xmlns:a16="http://schemas.microsoft.com/office/drawing/2014/main" id="{9656FEE0-4A3F-27D1-5B88-7991B80B088C}"/>
                  </a:ext>
                </a:extLst>
              </p:cNvPr>
              <p:cNvPicPr/>
              <p:nvPr/>
            </p:nvPicPr>
            <p:blipFill>
              <a:blip r:embed="rId8" cstate="print"/>
              <a:stretch>
                <a:fillRect/>
              </a:stretch>
            </p:blipFill>
            <p:spPr>
              <a:xfrm>
                <a:off x="14794075" y="928354"/>
                <a:ext cx="100812" cy="113880"/>
              </a:xfrm>
              <a:prstGeom prst="rect">
                <a:avLst/>
              </a:prstGeom>
            </p:spPr>
          </p:pic>
          <p:sp>
            <p:nvSpPr>
              <p:cNvPr id="18" name="object 15">
                <a:extLst>
                  <a:ext uri="{FF2B5EF4-FFF2-40B4-BE49-F238E27FC236}">
                    <a16:creationId xmlns:a16="http://schemas.microsoft.com/office/drawing/2014/main" id="{C1153321-CF81-813F-3E2D-6FD33A6677C4}"/>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2226" noProof="0"/>
              </a:p>
            </p:txBody>
          </p:sp>
        </p:grpSp>
        <p:pic>
          <p:nvPicPr>
            <p:cNvPr id="11" name="object 16">
              <a:extLst>
                <a:ext uri="{FF2B5EF4-FFF2-40B4-BE49-F238E27FC236}">
                  <a16:creationId xmlns:a16="http://schemas.microsoft.com/office/drawing/2014/main" id="{56FD58E9-4F18-1293-4FD1-662B0CFFCE34}"/>
                </a:ext>
              </a:extLst>
            </p:cNvPr>
            <p:cNvPicPr/>
            <p:nvPr userDrawn="1"/>
          </p:nvPicPr>
          <p:blipFill>
            <a:blip r:embed="rId9" cstate="print"/>
            <a:stretch>
              <a:fillRect/>
            </a:stretch>
          </p:blipFill>
          <p:spPr>
            <a:xfrm>
              <a:off x="14656159" y="1142659"/>
              <a:ext cx="1092979" cy="187792"/>
            </a:xfrm>
            <a:prstGeom prst="rect">
              <a:avLst/>
            </a:prstGeom>
          </p:spPr>
        </p:pic>
      </p:grpSp>
      <p:sp>
        <p:nvSpPr>
          <p:cNvPr id="20" name="Text Placeholder 9">
            <a:extLst>
              <a:ext uri="{FF2B5EF4-FFF2-40B4-BE49-F238E27FC236}">
                <a16:creationId xmlns:a16="http://schemas.microsoft.com/office/drawing/2014/main" id="{3F5923C2-80DA-17F3-4039-3A126B2EE64B}"/>
              </a:ext>
            </a:extLst>
          </p:cNvPr>
          <p:cNvSpPr>
            <a:spLocks noGrp="1"/>
          </p:cNvSpPr>
          <p:nvPr>
            <p:ph type="body" sz="quarter" idx="13" hasCustomPrompt="1"/>
          </p:nvPr>
        </p:nvSpPr>
        <p:spPr>
          <a:xfrm>
            <a:off x="549722" y="10686000"/>
            <a:ext cx="13490128" cy="471223"/>
          </a:xfrm>
        </p:spPr>
        <p:txBody>
          <a:bodyPr tIns="0" bIns="0" anchor="b"/>
          <a:lstStyle>
            <a:lvl1pPr>
              <a:lnSpc>
                <a:spcPct val="90000"/>
              </a:lnSpc>
              <a:defRPr sz="1113" b="0"/>
            </a:lvl1pPr>
          </a:lstStyle>
          <a:p>
            <a:pPr lvl="0"/>
            <a:r>
              <a:rPr lang="en-GB" noProof="0"/>
              <a:t>Source / Reference</a:t>
            </a:r>
          </a:p>
        </p:txBody>
      </p:sp>
    </p:spTree>
    <p:extLst>
      <p:ext uri="{BB962C8B-B14F-4D97-AF65-F5344CB8AC3E}">
        <p14:creationId xmlns:p14="http://schemas.microsoft.com/office/powerpoint/2010/main" val="56714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100" cy="11309350"/>
          </a:xfrm>
          <a:prstGeom prst="rect">
            <a:avLst/>
          </a:prstGeom>
        </p:spPr>
      </p:pic>
      <p:pic>
        <p:nvPicPr>
          <p:cNvPr id="17" name="bg object 17"/>
          <p:cNvPicPr/>
          <p:nvPr/>
        </p:nvPicPr>
        <p:blipFill>
          <a:blip r:embed="rId3" cstate="print"/>
          <a:stretch>
            <a:fillRect/>
          </a:stretch>
        </p:blipFill>
        <p:spPr>
          <a:xfrm>
            <a:off x="-17809" y="4075074"/>
            <a:ext cx="20139721" cy="6794903"/>
          </a:xfrm>
          <a:prstGeom prst="rect">
            <a:avLst/>
          </a:prstGeom>
        </p:spPr>
      </p:pic>
      <p:grpSp>
        <p:nvGrpSpPr>
          <p:cNvPr id="12" name="Group 11">
            <a:extLst>
              <a:ext uri="{FF2B5EF4-FFF2-40B4-BE49-F238E27FC236}">
                <a16:creationId xmlns:a16="http://schemas.microsoft.com/office/drawing/2014/main" id="{35861BF8-611F-2901-91BC-BD82E7DD9442}"/>
              </a:ext>
            </a:extLst>
          </p:cNvPr>
          <p:cNvGrpSpPr/>
          <p:nvPr userDrawn="1"/>
        </p:nvGrpSpPr>
        <p:grpSpPr>
          <a:xfrm>
            <a:off x="16881112" y="10307265"/>
            <a:ext cx="2597053" cy="467296"/>
            <a:chOff x="13868505" y="8333778"/>
            <a:chExt cx="2099954" cy="377825"/>
          </a:xfrm>
        </p:grpSpPr>
        <p:sp>
          <p:nvSpPr>
            <p:cNvPr id="29" name="bg object 29"/>
            <p:cNvSpPr/>
            <p:nvPr/>
          </p:nvSpPr>
          <p:spPr>
            <a:xfrm>
              <a:off x="14325079" y="8333778"/>
              <a:ext cx="1643380" cy="377825"/>
            </a:xfrm>
            <a:custGeom>
              <a:avLst/>
              <a:gdLst/>
              <a:ahLst/>
              <a:cxnLst/>
              <a:rect l="l" t="t" r="r" b="b"/>
              <a:pathLst>
                <a:path w="1643380" h="377825">
                  <a:moveTo>
                    <a:pt x="140030" y="373875"/>
                  </a:moveTo>
                  <a:lnTo>
                    <a:pt x="85775" y="319379"/>
                  </a:lnTo>
                  <a:lnTo>
                    <a:pt x="105765" y="314731"/>
                  </a:lnTo>
                  <a:lnTo>
                    <a:pt x="122021" y="303250"/>
                  </a:lnTo>
                  <a:lnTo>
                    <a:pt x="125260" y="298297"/>
                  </a:lnTo>
                  <a:lnTo>
                    <a:pt x="128219" y="293789"/>
                  </a:lnTo>
                  <a:lnTo>
                    <a:pt x="132956" y="286562"/>
                  </a:lnTo>
                  <a:lnTo>
                    <a:pt x="132753" y="245592"/>
                  </a:lnTo>
                  <a:lnTo>
                    <a:pt x="109474" y="220649"/>
                  </a:lnTo>
                  <a:lnTo>
                    <a:pt x="109474" y="266306"/>
                  </a:lnTo>
                  <a:lnTo>
                    <a:pt x="107302" y="276999"/>
                  </a:lnTo>
                  <a:lnTo>
                    <a:pt x="101409" y="285737"/>
                  </a:lnTo>
                  <a:lnTo>
                    <a:pt x="92671" y="291630"/>
                  </a:lnTo>
                  <a:lnTo>
                    <a:pt x="81991" y="293789"/>
                  </a:lnTo>
                  <a:lnTo>
                    <a:pt x="25831" y="293789"/>
                  </a:lnTo>
                  <a:lnTo>
                    <a:pt x="25831" y="238823"/>
                  </a:lnTo>
                  <a:lnTo>
                    <a:pt x="81991" y="238823"/>
                  </a:lnTo>
                  <a:lnTo>
                    <a:pt x="92671" y="240995"/>
                  </a:lnTo>
                  <a:lnTo>
                    <a:pt x="101409" y="246888"/>
                  </a:lnTo>
                  <a:lnTo>
                    <a:pt x="107302" y="255612"/>
                  </a:lnTo>
                  <a:lnTo>
                    <a:pt x="109474" y="266306"/>
                  </a:lnTo>
                  <a:lnTo>
                    <a:pt x="109474" y="220649"/>
                  </a:lnTo>
                  <a:lnTo>
                    <a:pt x="104368" y="217195"/>
                  </a:lnTo>
                  <a:lnTo>
                    <a:pt x="83642" y="212991"/>
                  </a:lnTo>
                  <a:lnTo>
                    <a:pt x="0" y="212991"/>
                  </a:lnTo>
                  <a:lnTo>
                    <a:pt x="0" y="373875"/>
                  </a:lnTo>
                  <a:lnTo>
                    <a:pt x="25831" y="373875"/>
                  </a:lnTo>
                  <a:lnTo>
                    <a:pt x="25831" y="298297"/>
                  </a:lnTo>
                  <a:lnTo>
                    <a:pt x="101409" y="373875"/>
                  </a:lnTo>
                  <a:lnTo>
                    <a:pt x="140030" y="373875"/>
                  </a:lnTo>
                  <a:close/>
                </a:path>
                <a:path w="1643380" h="377825">
                  <a:moveTo>
                    <a:pt x="140030" y="164185"/>
                  </a:moveTo>
                  <a:lnTo>
                    <a:pt x="85775" y="109689"/>
                  </a:lnTo>
                  <a:lnTo>
                    <a:pt x="105765" y="105041"/>
                  </a:lnTo>
                  <a:lnTo>
                    <a:pt x="122021" y="93560"/>
                  </a:lnTo>
                  <a:lnTo>
                    <a:pt x="125260" y="88607"/>
                  </a:lnTo>
                  <a:lnTo>
                    <a:pt x="128219" y="84099"/>
                  </a:lnTo>
                  <a:lnTo>
                    <a:pt x="132956" y="76885"/>
                  </a:lnTo>
                  <a:lnTo>
                    <a:pt x="136956" y="56616"/>
                  </a:lnTo>
                  <a:lnTo>
                    <a:pt x="132753" y="35902"/>
                  </a:lnTo>
                  <a:lnTo>
                    <a:pt x="128193" y="29133"/>
                  </a:lnTo>
                  <a:lnTo>
                    <a:pt x="121310" y="18948"/>
                  </a:lnTo>
                  <a:lnTo>
                    <a:pt x="109474" y="10960"/>
                  </a:lnTo>
                  <a:lnTo>
                    <a:pt x="109474" y="56616"/>
                  </a:lnTo>
                  <a:lnTo>
                    <a:pt x="107302" y="67310"/>
                  </a:lnTo>
                  <a:lnTo>
                    <a:pt x="101409" y="76047"/>
                  </a:lnTo>
                  <a:lnTo>
                    <a:pt x="92671" y="81940"/>
                  </a:lnTo>
                  <a:lnTo>
                    <a:pt x="81991" y="84099"/>
                  </a:lnTo>
                  <a:lnTo>
                    <a:pt x="25831" y="84099"/>
                  </a:lnTo>
                  <a:lnTo>
                    <a:pt x="25831" y="29133"/>
                  </a:lnTo>
                  <a:lnTo>
                    <a:pt x="81991" y="29133"/>
                  </a:lnTo>
                  <a:lnTo>
                    <a:pt x="92671" y="31305"/>
                  </a:lnTo>
                  <a:lnTo>
                    <a:pt x="101409" y="37198"/>
                  </a:lnTo>
                  <a:lnTo>
                    <a:pt x="107302" y="45935"/>
                  </a:lnTo>
                  <a:lnTo>
                    <a:pt x="109474" y="56616"/>
                  </a:lnTo>
                  <a:lnTo>
                    <a:pt x="109474" y="10960"/>
                  </a:lnTo>
                  <a:lnTo>
                    <a:pt x="104368" y="7505"/>
                  </a:lnTo>
                  <a:lnTo>
                    <a:pt x="83642" y="3302"/>
                  </a:lnTo>
                  <a:lnTo>
                    <a:pt x="0" y="3302"/>
                  </a:lnTo>
                  <a:lnTo>
                    <a:pt x="0" y="164185"/>
                  </a:lnTo>
                  <a:lnTo>
                    <a:pt x="25831" y="164185"/>
                  </a:lnTo>
                  <a:lnTo>
                    <a:pt x="25831" y="88607"/>
                  </a:lnTo>
                  <a:lnTo>
                    <a:pt x="101409" y="164185"/>
                  </a:lnTo>
                  <a:lnTo>
                    <a:pt x="140030" y="164185"/>
                  </a:lnTo>
                  <a:close/>
                </a:path>
                <a:path w="1643380" h="377825">
                  <a:moveTo>
                    <a:pt x="248780" y="3136"/>
                  </a:moveTo>
                  <a:lnTo>
                    <a:pt x="149745" y="3136"/>
                  </a:lnTo>
                  <a:lnTo>
                    <a:pt x="149745" y="28536"/>
                  </a:lnTo>
                  <a:lnTo>
                    <a:pt x="149745" y="71716"/>
                  </a:lnTo>
                  <a:lnTo>
                    <a:pt x="149745" y="95846"/>
                  </a:lnTo>
                  <a:lnTo>
                    <a:pt x="149745" y="139026"/>
                  </a:lnTo>
                  <a:lnTo>
                    <a:pt x="149745" y="164426"/>
                  </a:lnTo>
                  <a:lnTo>
                    <a:pt x="248780" y="164426"/>
                  </a:lnTo>
                  <a:lnTo>
                    <a:pt x="248780" y="139026"/>
                  </a:lnTo>
                  <a:lnTo>
                    <a:pt x="177228" y="139026"/>
                  </a:lnTo>
                  <a:lnTo>
                    <a:pt x="177228" y="95846"/>
                  </a:lnTo>
                  <a:lnTo>
                    <a:pt x="239064" y="95846"/>
                  </a:lnTo>
                  <a:lnTo>
                    <a:pt x="239064" y="71716"/>
                  </a:lnTo>
                  <a:lnTo>
                    <a:pt x="177228" y="71716"/>
                  </a:lnTo>
                  <a:lnTo>
                    <a:pt x="177228" y="28536"/>
                  </a:lnTo>
                  <a:lnTo>
                    <a:pt x="248780" y="28536"/>
                  </a:lnTo>
                  <a:lnTo>
                    <a:pt x="248780" y="3136"/>
                  </a:lnTo>
                  <a:close/>
                </a:path>
                <a:path w="1643380" h="377825">
                  <a:moveTo>
                    <a:pt x="305650" y="373418"/>
                  </a:moveTo>
                  <a:lnTo>
                    <a:pt x="298056" y="356831"/>
                  </a:lnTo>
                  <a:lnTo>
                    <a:pt x="294398" y="347827"/>
                  </a:lnTo>
                  <a:lnTo>
                    <a:pt x="290423" y="338607"/>
                  </a:lnTo>
                  <a:lnTo>
                    <a:pt x="285597" y="327863"/>
                  </a:lnTo>
                  <a:lnTo>
                    <a:pt x="283883" y="324129"/>
                  </a:lnTo>
                  <a:lnTo>
                    <a:pt x="280289" y="316306"/>
                  </a:lnTo>
                  <a:lnTo>
                    <a:pt x="268363" y="289979"/>
                  </a:lnTo>
                  <a:lnTo>
                    <a:pt x="255651" y="262128"/>
                  </a:lnTo>
                  <a:lnTo>
                    <a:pt x="255651" y="324129"/>
                  </a:lnTo>
                  <a:lnTo>
                    <a:pt x="194284" y="324129"/>
                  </a:lnTo>
                  <a:lnTo>
                    <a:pt x="224853" y="257784"/>
                  </a:lnTo>
                  <a:lnTo>
                    <a:pt x="253047" y="318211"/>
                  </a:lnTo>
                  <a:lnTo>
                    <a:pt x="255651" y="324129"/>
                  </a:lnTo>
                  <a:lnTo>
                    <a:pt x="255651" y="262128"/>
                  </a:lnTo>
                  <a:lnTo>
                    <a:pt x="253669" y="257784"/>
                  </a:lnTo>
                  <a:lnTo>
                    <a:pt x="244246" y="237236"/>
                  </a:lnTo>
                  <a:lnTo>
                    <a:pt x="233146" y="213245"/>
                  </a:lnTo>
                  <a:lnTo>
                    <a:pt x="216077" y="213245"/>
                  </a:lnTo>
                  <a:lnTo>
                    <a:pt x="143344" y="372935"/>
                  </a:lnTo>
                  <a:lnTo>
                    <a:pt x="142633" y="374357"/>
                  </a:lnTo>
                  <a:lnTo>
                    <a:pt x="171069" y="374357"/>
                  </a:lnTo>
                  <a:lnTo>
                    <a:pt x="183146" y="347827"/>
                  </a:lnTo>
                  <a:lnTo>
                    <a:pt x="265836" y="347827"/>
                  </a:lnTo>
                  <a:lnTo>
                    <a:pt x="277685" y="374357"/>
                  </a:lnTo>
                  <a:lnTo>
                    <a:pt x="305168" y="374357"/>
                  </a:lnTo>
                  <a:lnTo>
                    <a:pt x="305650" y="373418"/>
                  </a:lnTo>
                  <a:close/>
                </a:path>
                <a:path w="1643380" h="377825">
                  <a:moveTo>
                    <a:pt x="404698" y="135039"/>
                  </a:moveTo>
                  <a:lnTo>
                    <a:pt x="385737" y="116560"/>
                  </a:lnTo>
                  <a:lnTo>
                    <a:pt x="381000" y="120116"/>
                  </a:lnTo>
                  <a:lnTo>
                    <a:pt x="374370" y="126517"/>
                  </a:lnTo>
                  <a:lnTo>
                    <a:pt x="367499" y="131495"/>
                  </a:lnTo>
                  <a:lnTo>
                    <a:pt x="353987" y="138366"/>
                  </a:lnTo>
                  <a:lnTo>
                    <a:pt x="345935" y="140017"/>
                  </a:lnTo>
                  <a:lnTo>
                    <a:pt x="329349" y="140017"/>
                  </a:lnTo>
                  <a:lnTo>
                    <a:pt x="294754" y="118935"/>
                  </a:lnTo>
                  <a:lnTo>
                    <a:pt x="284327" y="91681"/>
                  </a:lnTo>
                  <a:lnTo>
                    <a:pt x="284327" y="75806"/>
                  </a:lnTo>
                  <a:lnTo>
                    <a:pt x="304228" y="38849"/>
                  </a:lnTo>
                  <a:lnTo>
                    <a:pt x="329349" y="27711"/>
                  </a:lnTo>
                  <a:lnTo>
                    <a:pt x="346176" y="27711"/>
                  </a:lnTo>
                  <a:lnTo>
                    <a:pt x="354228" y="29375"/>
                  </a:lnTo>
                  <a:lnTo>
                    <a:pt x="367728" y="36474"/>
                  </a:lnTo>
                  <a:lnTo>
                    <a:pt x="374370" y="41211"/>
                  </a:lnTo>
                  <a:lnTo>
                    <a:pt x="384314" y="50698"/>
                  </a:lnTo>
                  <a:lnTo>
                    <a:pt x="403504" y="30086"/>
                  </a:lnTo>
                  <a:lnTo>
                    <a:pt x="368439" y="5918"/>
                  </a:lnTo>
                  <a:lnTo>
                    <a:pt x="344512" y="939"/>
                  </a:lnTo>
                  <a:lnTo>
                    <a:pt x="337400" y="939"/>
                  </a:lnTo>
                  <a:lnTo>
                    <a:pt x="297497" y="11125"/>
                  </a:lnTo>
                  <a:lnTo>
                    <a:pt x="269303" y="37871"/>
                  </a:lnTo>
                  <a:lnTo>
                    <a:pt x="256286" y="75907"/>
                  </a:lnTo>
                  <a:lnTo>
                    <a:pt x="255892" y="84340"/>
                  </a:lnTo>
                  <a:lnTo>
                    <a:pt x="256286" y="92913"/>
                  </a:lnTo>
                  <a:lnTo>
                    <a:pt x="269303" y="130924"/>
                  </a:lnTo>
                  <a:lnTo>
                    <a:pt x="297370" y="157124"/>
                  </a:lnTo>
                  <a:lnTo>
                    <a:pt x="336689" y="167030"/>
                  </a:lnTo>
                  <a:lnTo>
                    <a:pt x="344043" y="167030"/>
                  </a:lnTo>
                  <a:lnTo>
                    <a:pt x="383603" y="153758"/>
                  </a:lnTo>
                  <a:lnTo>
                    <a:pt x="404698" y="135039"/>
                  </a:lnTo>
                  <a:close/>
                </a:path>
                <a:path w="1643380" h="377825">
                  <a:moveTo>
                    <a:pt x="454444" y="373875"/>
                  </a:moveTo>
                  <a:lnTo>
                    <a:pt x="400189" y="319379"/>
                  </a:lnTo>
                  <a:lnTo>
                    <a:pt x="420077" y="314731"/>
                  </a:lnTo>
                  <a:lnTo>
                    <a:pt x="436346" y="303250"/>
                  </a:lnTo>
                  <a:lnTo>
                    <a:pt x="439610" y="298297"/>
                  </a:lnTo>
                  <a:lnTo>
                    <a:pt x="442569" y="293789"/>
                  </a:lnTo>
                  <a:lnTo>
                    <a:pt x="447332" y="286562"/>
                  </a:lnTo>
                  <a:lnTo>
                    <a:pt x="447167" y="245592"/>
                  </a:lnTo>
                  <a:lnTo>
                    <a:pt x="423887" y="220649"/>
                  </a:lnTo>
                  <a:lnTo>
                    <a:pt x="423887" y="266306"/>
                  </a:lnTo>
                  <a:lnTo>
                    <a:pt x="421716" y="276999"/>
                  </a:lnTo>
                  <a:lnTo>
                    <a:pt x="415823" y="285737"/>
                  </a:lnTo>
                  <a:lnTo>
                    <a:pt x="407085" y="291630"/>
                  </a:lnTo>
                  <a:lnTo>
                    <a:pt x="396405" y="293789"/>
                  </a:lnTo>
                  <a:lnTo>
                    <a:pt x="340245" y="293789"/>
                  </a:lnTo>
                  <a:lnTo>
                    <a:pt x="340245" y="238823"/>
                  </a:lnTo>
                  <a:lnTo>
                    <a:pt x="396405" y="238823"/>
                  </a:lnTo>
                  <a:lnTo>
                    <a:pt x="407085" y="240995"/>
                  </a:lnTo>
                  <a:lnTo>
                    <a:pt x="415823" y="246888"/>
                  </a:lnTo>
                  <a:lnTo>
                    <a:pt x="421716" y="255612"/>
                  </a:lnTo>
                  <a:lnTo>
                    <a:pt x="423887" y="266306"/>
                  </a:lnTo>
                  <a:lnTo>
                    <a:pt x="423887" y="220649"/>
                  </a:lnTo>
                  <a:lnTo>
                    <a:pt x="418769" y="217195"/>
                  </a:lnTo>
                  <a:lnTo>
                    <a:pt x="398056" y="212991"/>
                  </a:lnTo>
                  <a:lnTo>
                    <a:pt x="314413" y="212991"/>
                  </a:lnTo>
                  <a:lnTo>
                    <a:pt x="314413" y="373875"/>
                  </a:lnTo>
                  <a:lnTo>
                    <a:pt x="340245" y="373875"/>
                  </a:lnTo>
                  <a:lnTo>
                    <a:pt x="340245" y="298297"/>
                  </a:lnTo>
                  <a:lnTo>
                    <a:pt x="415823" y="373875"/>
                  </a:lnTo>
                  <a:lnTo>
                    <a:pt x="454444" y="373875"/>
                  </a:lnTo>
                  <a:close/>
                </a:path>
                <a:path w="1643380" h="377825">
                  <a:moveTo>
                    <a:pt x="562724" y="212585"/>
                  </a:moveTo>
                  <a:lnTo>
                    <a:pt x="464400" y="212585"/>
                  </a:lnTo>
                  <a:lnTo>
                    <a:pt x="464400" y="236715"/>
                  </a:lnTo>
                  <a:lnTo>
                    <a:pt x="464400" y="282435"/>
                  </a:lnTo>
                  <a:lnTo>
                    <a:pt x="464400" y="304025"/>
                  </a:lnTo>
                  <a:lnTo>
                    <a:pt x="464400" y="351015"/>
                  </a:lnTo>
                  <a:lnTo>
                    <a:pt x="464400" y="373875"/>
                  </a:lnTo>
                  <a:lnTo>
                    <a:pt x="562724" y="373875"/>
                  </a:lnTo>
                  <a:lnTo>
                    <a:pt x="562724" y="351015"/>
                  </a:lnTo>
                  <a:lnTo>
                    <a:pt x="489750" y="351015"/>
                  </a:lnTo>
                  <a:lnTo>
                    <a:pt x="489750" y="304025"/>
                  </a:lnTo>
                  <a:lnTo>
                    <a:pt x="552538" y="304025"/>
                  </a:lnTo>
                  <a:lnTo>
                    <a:pt x="552538" y="282435"/>
                  </a:lnTo>
                  <a:lnTo>
                    <a:pt x="489750" y="282435"/>
                  </a:lnTo>
                  <a:lnTo>
                    <a:pt x="489750" y="236715"/>
                  </a:lnTo>
                  <a:lnTo>
                    <a:pt x="562724" y="236715"/>
                  </a:lnTo>
                  <a:lnTo>
                    <a:pt x="562724" y="212585"/>
                  </a:lnTo>
                  <a:close/>
                </a:path>
                <a:path w="1643380" h="377825">
                  <a:moveTo>
                    <a:pt x="568413" y="83870"/>
                  </a:moveTo>
                  <a:lnTo>
                    <a:pt x="561797" y="51269"/>
                  </a:lnTo>
                  <a:lnTo>
                    <a:pt x="545731" y="27482"/>
                  </a:lnTo>
                  <a:lnTo>
                    <a:pt x="543801" y="24612"/>
                  </a:lnTo>
                  <a:lnTo>
                    <a:pt x="540931" y="22682"/>
                  </a:lnTo>
                  <a:lnTo>
                    <a:pt x="540931" y="83870"/>
                  </a:lnTo>
                  <a:lnTo>
                    <a:pt x="536473" y="105778"/>
                  </a:lnTo>
                  <a:lnTo>
                    <a:pt x="524370" y="123698"/>
                  </a:lnTo>
                  <a:lnTo>
                    <a:pt x="506437" y="135813"/>
                  </a:lnTo>
                  <a:lnTo>
                    <a:pt x="484543" y="140258"/>
                  </a:lnTo>
                  <a:lnTo>
                    <a:pt x="462635" y="135813"/>
                  </a:lnTo>
                  <a:lnTo>
                    <a:pt x="444703" y="123698"/>
                  </a:lnTo>
                  <a:lnTo>
                    <a:pt x="432600" y="105778"/>
                  </a:lnTo>
                  <a:lnTo>
                    <a:pt x="428155" y="83870"/>
                  </a:lnTo>
                  <a:lnTo>
                    <a:pt x="432600" y="61963"/>
                  </a:lnTo>
                  <a:lnTo>
                    <a:pt x="444703" y="44030"/>
                  </a:lnTo>
                  <a:lnTo>
                    <a:pt x="462635" y="31927"/>
                  </a:lnTo>
                  <a:lnTo>
                    <a:pt x="484543" y="27482"/>
                  </a:lnTo>
                  <a:lnTo>
                    <a:pt x="506437" y="31927"/>
                  </a:lnTo>
                  <a:lnTo>
                    <a:pt x="524370" y="44030"/>
                  </a:lnTo>
                  <a:lnTo>
                    <a:pt x="536473" y="61963"/>
                  </a:lnTo>
                  <a:lnTo>
                    <a:pt x="540931" y="83870"/>
                  </a:lnTo>
                  <a:lnTo>
                    <a:pt x="540931" y="22682"/>
                  </a:lnTo>
                  <a:lnTo>
                    <a:pt x="517131" y="6604"/>
                  </a:lnTo>
                  <a:lnTo>
                    <a:pt x="484543" y="0"/>
                  </a:lnTo>
                  <a:lnTo>
                    <a:pt x="451980" y="6604"/>
                  </a:lnTo>
                  <a:lnTo>
                    <a:pt x="425386" y="24612"/>
                  </a:lnTo>
                  <a:lnTo>
                    <a:pt x="407466" y="51269"/>
                  </a:lnTo>
                  <a:lnTo>
                    <a:pt x="400900" y="83870"/>
                  </a:lnTo>
                  <a:lnTo>
                    <a:pt x="407504" y="116471"/>
                  </a:lnTo>
                  <a:lnTo>
                    <a:pt x="425475" y="143129"/>
                  </a:lnTo>
                  <a:lnTo>
                    <a:pt x="452069" y="161137"/>
                  </a:lnTo>
                  <a:lnTo>
                    <a:pt x="484543" y="167741"/>
                  </a:lnTo>
                  <a:lnTo>
                    <a:pt x="517131" y="161137"/>
                  </a:lnTo>
                  <a:lnTo>
                    <a:pt x="543801" y="143129"/>
                  </a:lnTo>
                  <a:lnTo>
                    <a:pt x="545731" y="140258"/>
                  </a:lnTo>
                  <a:lnTo>
                    <a:pt x="561797" y="116471"/>
                  </a:lnTo>
                  <a:lnTo>
                    <a:pt x="568413" y="83870"/>
                  </a:lnTo>
                  <a:close/>
                </a:path>
                <a:path w="1643380" h="377825">
                  <a:moveTo>
                    <a:pt x="722884" y="164185"/>
                  </a:moveTo>
                  <a:lnTo>
                    <a:pt x="668629" y="109689"/>
                  </a:lnTo>
                  <a:lnTo>
                    <a:pt x="688530" y="105041"/>
                  </a:lnTo>
                  <a:lnTo>
                    <a:pt x="704799" y="93560"/>
                  </a:lnTo>
                  <a:lnTo>
                    <a:pt x="708050" y="88607"/>
                  </a:lnTo>
                  <a:lnTo>
                    <a:pt x="711022" y="84099"/>
                  </a:lnTo>
                  <a:lnTo>
                    <a:pt x="715784" y="76885"/>
                  </a:lnTo>
                  <a:lnTo>
                    <a:pt x="719810" y="56616"/>
                  </a:lnTo>
                  <a:lnTo>
                    <a:pt x="715619" y="35902"/>
                  </a:lnTo>
                  <a:lnTo>
                    <a:pt x="711047" y="29133"/>
                  </a:lnTo>
                  <a:lnTo>
                    <a:pt x="704176" y="18948"/>
                  </a:lnTo>
                  <a:lnTo>
                    <a:pt x="692327" y="10960"/>
                  </a:lnTo>
                  <a:lnTo>
                    <a:pt x="692327" y="56616"/>
                  </a:lnTo>
                  <a:lnTo>
                    <a:pt x="690168" y="67310"/>
                  </a:lnTo>
                  <a:lnTo>
                    <a:pt x="684276" y="76047"/>
                  </a:lnTo>
                  <a:lnTo>
                    <a:pt x="675538" y="81940"/>
                  </a:lnTo>
                  <a:lnTo>
                    <a:pt x="664845" y="84099"/>
                  </a:lnTo>
                  <a:lnTo>
                    <a:pt x="608685" y="84099"/>
                  </a:lnTo>
                  <a:lnTo>
                    <a:pt x="608685" y="29133"/>
                  </a:lnTo>
                  <a:lnTo>
                    <a:pt x="664845" y="29133"/>
                  </a:lnTo>
                  <a:lnTo>
                    <a:pt x="675538" y="31305"/>
                  </a:lnTo>
                  <a:lnTo>
                    <a:pt x="684276" y="37198"/>
                  </a:lnTo>
                  <a:lnTo>
                    <a:pt x="690168" y="45935"/>
                  </a:lnTo>
                  <a:lnTo>
                    <a:pt x="692327" y="56616"/>
                  </a:lnTo>
                  <a:lnTo>
                    <a:pt x="692327" y="10960"/>
                  </a:lnTo>
                  <a:lnTo>
                    <a:pt x="687222" y="7505"/>
                  </a:lnTo>
                  <a:lnTo>
                    <a:pt x="666496" y="3302"/>
                  </a:lnTo>
                  <a:lnTo>
                    <a:pt x="582853" y="3302"/>
                  </a:lnTo>
                  <a:lnTo>
                    <a:pt x="582853" y="164185"/>
                  </a:lnTo>
                  <a:lnTo>
                    <a:pt x="608685" y="164185"/>
                  </a:lnTo>
                  <a:lnTo>
                    <a:pt x="608685" y="88607"/>
                  </a:lnTo>
                  <a:lnTo>
                    <a:pt x="684263" y="164185"/>
                  </a:lnTo>
                  <a:lnTo>
                    <a:pt x="722884" y="164185"/>
                  </a:lnTo>
                  <a:close/>
                </a:path>
                <a:path w="1643380" h="377825">
                  <a:moveTo>
                    <a:pt x="793508" y="293560"/>
                  </a:moveTo>
                  <a:lnTo>
                    <a:pt x="787044" y="262178"/>
                  </a:lnTo>
                  <a:lnTo>
                    <a:pt x="769823" y="236689"/>
                  </a:lnTo>
                  <a:lnTo>
                    <a:pt x="769810" y="293560"/>
                  </a:lnTo>
                  <a:lnTo>
                    <a:pt x="765314" y="315645"/>
                  </a:lnTo>
                  <a:lnTo>
                    <a:pt x="753097" y="333730"/>
                  </a:lnTo>
                  <a:lnTo>
                    <a:pt x="735012" y="345948"/>
                  </a:lnTo>
                  <a:lnTo>
                    <a:pt x="712939" y="350431"/>
                  </a:lnTo>
                  <a:lnTo>
                    <a:pt x="680250" y="350431"/>
                  </a:lnTo>
                  <a:lnTo>
                    <a:pt x="680250" y="236689"/>
                  </a:lnTo>
                  <a:lnTo>
                    <a:pt x="712711" y="236689"/>
                  </a:lnTo>
                  <a:lnTo>
                    <a:pt x="734923" y="241147"/>
                  </a:lnTo>
                  <a:lnTo>
                    <a:pt x="753071" y="253314"/>
                  </a:lnTo>
                  <a:lnTo>
                    <a:pt x="765314" y="271386"/>
                  </a:lnTo>
                  <a:lnTo>
                    <a:pt x="769810" y="293560"/>
                  </a:lnTo>
                  <a:lnTo>
                    <a:pt x="769810" y="236677"/>
                  </a:lnTo>
                  <a:lnTo>
                    <a:pt x="744181" y="219329"/>
                  </a:lnTo>
                  <a:lnTo>
                    <a:pt x="712939" y="213004"/>
                  </a:lnTo>
                  <a:lnTo>
                    <a:pt x="654900" y="213004"/>
                  </a:lnTo>
                  <a:lnTo>
                    <a:pt x="654900" y="374116"/>
                  </a:lnTo>
                  <a:lnTo>
                    <a:pt x="712939" y="374116"/>
                  </a:lnTo>
                  <a:lnTo>
                    <a:pt x="744220" y="367792"/>
                  </a:lnTo>
                  <a:lnTo>
                    <a:pt x="769835" y="350545"/>
                  </a:lnTo>
                  <a:lnTo>
                    <a:pt x="787146" y="324942"/>
                  </a:lnTo>
                  <a:lnTo>
                    <a:pt x="793508" y="293560"/>
                  </a:lnTo>
                  <a:close/>
                </a:path>
                <a:path w="1643380" h="377825">
                  <a:moveTo>
                    <a:pt x="836383" y="212991"/>
                  </a:moveTo>
                  <a:lnTo>
                    <a:pt x="808901" y="212991"/>
                  </a:lnTo>
                  <a:lnTo>
                    <a:pt x="808901" y="374103"/>
                  </a:lnTo>
                  <a:lnTo>
                    <a:pt x="836383" y="374103"/>
                  </a:lnTo>
                  <a:lnTo>
                    <a:pt x="836383" y="212991"/>
                  </a:lnTo>
                  <a:close/>
                </a:path>
                <a:path w="1643380" h="377825">
                  <a:moveTo>
                    <a:pt x="873353" y="84099"/>
                  </a:moveTo>
                  <a:lnTo>
                    <a:pt x="867130" y="52730"/>
                  </a:lnTo>
                  <a:lnTo>
                    <a:pt x="851242" y="29133"/>
                  </a:lnTo>
                  <a:lnTo>
                    <a:pt x="849896" y="27127"/>
                  </a:lnTo>
                  <a:lnTo>
                    <a:pt x="847521" y="25527"/>
                  </a:lnTo>
                  <a:lnTo>
                    <a:pt x="847521" y="83870"/>
                  </a:lnTo>
                  <a:lnTo>
                    <a:pt x="843229" y="105117"/>
                  </a:lnTo>
                  <a:lnTo>
                    <a:pt x="831532" y="122516"/>
                  </a:lnTo>
                  <a:lnTo>
                    <a:pt x="814133" y="134277"/>
                  </a:lnTo>
                  <a:lnTo>
                    <a:pt x="792797" y="138595"/>
                  </a:lnTo>
                  <a:lnTo>
                    <a:pt x="761987" y="138595"/>
                  </a:lnTo>
                  <a:lnTo>
                    <a:pt x="761987" y="29133"/>
                  </a:lnTo>
                  <a:lnTo>
                    <a:pt x="792797" y="29133"/>
                  </a:lnTo>
                  <a:lnTo>
                    <a:pt x="814133" y="33426"/>
                  </a:lnTo>
                  <a:lnTo>
                    <a:pt x="831532" y="45135"/>
                  </a:lnTo>
                  <a:lnTo>
                    <a:pt x="843229" y="62534"/>
                  </a:lnTo>
                  <a:lnTo>
                    <a:pt x="847521" y="83870"/>
                  </a:lnTo>
                  <a:lnTo>
                    <a:pt x="847521" y="25527"/>
                  </a:lnTo>
                  <a:lnTo>
                    <a:pt x="824293" y="9867"/>
                  </a:lnTo>
                  <a:lnTo>
                    <a:pt x="793026" y="3543"/>
                  </a:lnTo>
                  <a:lnTo>
                    <a:pt x="734745" y="3543"/>
                  </a:lnTo>
                  <a:lnTo>
                    <a:pt x="734745" y="164426"/>
                  </a:lnTo>
                  <a:lnTo>
                    <a:pt x="793026" y="164426"/>
                  </a:lnTo>
                  <a:lnTo>
                    <a:pt x="824268" y="158115"/>
                  </a:lnTo>
                  <a:lnTo>
                    <a:pt x="849795" y="140881"/>
                  </a:lnTo>
                  <a:lnTo>
                    <a:pt x="851344" y="138595"/>
                  </a:lnTo>
                  <a:lnTo>
                    <a:pt x="867029" y="115354"/>
                  </a:lnTo>
                  <a:lnTo>
                    <a:pt x="873353" y="84099"/>
                  </a:lnTo>
                  <a:close/>
                </a:path>
                <a:path w="1643380" h="377825">
                  <a:moveTo>
                    <a:pt x="978789" y="328866"/>
                  </a:moveTo>
                  <a:lnTo>
                    <a:pt x="957414" y="291960"/>
                  </a:lnTo>
                  <a:lnTo>
                    <a:pt x="916711" y="278638"/>
                  </a:lnTo>
                  <a:lnTo>
                    <a:pt x="909840" y="276745"/>
                  </a:lnTo>
                  <a:lnTo>
                    <a:pt x="887095" y="258254"/>
                  </a:lnTo>
                  <a:lnTo>
                    <a:pt x="887095" y="252577"/>
                  </a:lnTo>
                  <a:lnTo>
                    <a:pt x="910310" y="235280"/>
                  </a:lnTo>
                  <a:lnTo>
                    <a:pt x="921918" y="235280"/>
                  </a:lnTo>
                  <a:lnTo>
                    <a:pt x="928789" y="236461"/>
                  </a:lnTo>
                  <a:lnTo>
                    <a:pt x="942060" y="241198"/>
                  </a:lnTo>
                  <a:lnTo>
                    <a:pt x="948690" y="245224"/>
                  </a:lnTo>
                  <a:lnTo>
                    <a:pt x="959586" y="254000"/>
                  </a:lnTo>
                  <a:lnTo>
                    <a:pt x="975944" y="232435"/>
                  </a:lnTo>
                  <a:lnTo>
                    <a:pt x="939063" y="212483"/>
                  </a:lnTo>
                  <a:lnTo>
                    <a:pt x="914806" y="209689"/>
                  </a:lnTo>
                  <a:lnTo>
                    <a:pt x="906995" y="209689"/>
                  </a:lnTo>
                  <a:lnTo>
                    <a:pt x="870508" y="227215"/>
                  </a:lnTo>
                  <a:lnTo>
                    <a:pt x="859370" y="250202"/>
                  </a:lnTo>
                  <a:lnTo>
                    <a:pt x="859370" y="264185"/>
                  </a:lnTo>
                  <a:lnTo>
                    <a:pt x="884478" y="297116"/>
                  </a:lnTo>
                  <a:lnTo>
                    <a:pt x="922870" y="308254"/>
                  </a:lnTo>
                  <a:lnTo>
                    <a:pt x="938974" y="313461"/>
                  </a:lnTo>
                  <a:lnTo>
                    <a:pt x="950823" y="327685"/>
                  </a:lnTo>
                  <a:lnTo>
                    <a:pt x="950823" y="336918"/>
                  </a:lnTo>
                  <a:lnTo>
                    <a:pt x="948461" y="341896"/>
                  </a:lnTo>
                  <a:lnTo>
                    <a:pt x="938263" y="349719"/>
                  </a:lnTo>
                  <a:lnTo>
                    <a:pt x="930922" y="351853"/>
                  </a:lnTo>
                  <a:lnTo>
                    <a:pt x="921918" y="351853"/>
                  </a:lnTo>
                  <a:lnTo>
                    <a:pt x="884364" y="340499"/>
                  </a:lnTo>
                  <a:lnTo>
                    <a:pt x="868845" y="327914"/>
                  </a:lnTo>
                  <a:lnTo>
                    <a:pt x="851547" y="348526"/>
                  </a:lnTo>
                  <a:lnTo>
                    <a:pt x="885901" y="371271"/>
                  </a:lnTo>
                  <a:lnTo>
                    <a:pt x="921448" y="377672"/>
                  </a:lnTo>
                  <a:lnTo>
                    <a:pt x="929500" y="377672"/>
                  </a:lnTo>
                  <a:lnTo>
                    <a:pt x="967409" y="360375"/>
                  </a:lnTo>
                  <a:lnTo>
                    <a:pt x="978789" y="336207"/>
                  </a:lnTo>
                  <a:lnTo>
                    <a:pt x="978789" y="328866"/>
                  </a:lnTo>
                  <a:close/>
                </a:path>
                <a:path w="1643380" h="377825">
                  <a:moveTo>
                    <a:pt x="1022858" y="164426"/>
                  </a:moveTo>
                  <a:lnTo>
                    <a:pt x="1022134" y="163004"/>
                  </a:lnTo>
                  <a:lnTo>
                    <a:pt x="1011682" y="139547"/>
                  </a:lnTo>
                  <a:lnTo>
                    <a:pt x="1000061" y="113487"/>
                  </a:lnTo>
                  <a:lnTo>
                    <a:pt x="972286" y="51168"/>
                  </a:lnTo>
                  <a:lnTo>
                    <a:pt x="969073" y="43967"/>
                  </a:lnTo>
                  <a:lnTo>
                    <a:pt x="969073" y="113487"/>
                  </a:lnTo>
                  <a:lnTo>
                    <a:pt x="912914" y="113487"/>
                  </a:lnTo>
                  <a:lnTo>
                    <a:pt x="941108" y="51168"/>
                  </a:lnTo>
                  <a:lnTo>
                    <a:pt x="969073" y="113487"/>
                  </a:lnTo>
                  <a:lnTo>
                    <a:pt x="969073" y="43967"/>
                  </a:lnTo>
                  <a:lnTo>
                    <a:pt x="951064" y="3543"/>
                  </a:lnTo>
                  <a:lnTo>
                    <a:pt x="931151" y="3543"/>
                  </a:lnTo>
                  <a:lnTo>
                    <a:pt x="860082" y="163004"/>
                  </a:lnTo>
                  <a:lnTo>
                    <a:pt x="859370" y="164426"/>
                  </a:lnTo>
                  <a:lnTo>
                    <a:pt x="890168" y="164426"/>
                  </a:lnTo>
                  <a:lnTo>
                    <a:pt x="901306" y="139547"/>
                  </a:lnTo>
                  <a:lnTo>
                    <a:pt x="980909" y="139547"/>
                  </a:lnTo>
                  <a:lnTo>
                    <a:pt x="992047" y="164426"/>
                  </a:lnTo>
                  <a:lnTo>
                    <a:pt x="1022858" y="164426"/>
                  </a:lnTo>
                  <a:close/>
                </a:path>
                <a:path w="1643380" h="377825">
                  <a:moveTo>
                    <a:pt x="1092746" y="212585"/>
                  </a:moveTo>
                  <a:lnTo>
                    <a:pt x="994422" y="212585"/>
                  </a:lnTo>
                  <a:lnTo>
                    <a:pt x="994422" y="236715"/>
                  </a:lnTo>
                  <a:lnTo>
                    <a:pt x="994422" y="282435"/>
                  </a:lnTo>
                  <a:lnTo>
                    <a:pt x="994422" y="304025"/>
                  </a:lnTo>
                  <a:lnTo>
                    <a:pt x="994422" y="351015"/>
                  </a:lnTo>
                  <a:lnTo>
                    <a:pt x="994422" y="373875"/>
                  </a:lnTo>
                  <a:lnTo>
                    <a:pt x="1092746" y="373875"/>
                  </a:lnTo>
                  <a:lnTo>
                    <a:pt x="1092746" y="351015"/>
                  </a:lnTo>
                  <a:lnTo>
                    <a:pt x="1020013" y="351015"/>
                  </a:lnTo>
                  <a:lnTo>
                    <a:pt x="1020013" y="304025"/>
                  </a:lnTo>
                  <a:lnTo>
                    <a:pt x="1082802" y="304025"/>
                  </a:lnTo>
                  <a:lnTo>
                    <a:pt x="1082802" y="282435"/>
                  </a:lnTo>
                  <a:lnTo>
                    <a:pt x="1020013" y="282435"/>
                  </a:lnTo>
                  <a:lnTo>
                    <a:pt x="1020013" y="236715"/>
                  </a:lnTo>
                  <a:lnTo>
                    <a:pt x="1092746" y="236715"/>
                  </a:lnTo>
                  <a:lnTo>
                    <a:pt x="1092746" y="212585"/>
                  </a:lnTo>
                  <a:close/>
                </a:path>
                <a:path w="1643380" h="377825">
                  <a:moveTo>
                    <a:pt x="1109103" y="3733"/>
                  </a:moveTo>
                  <a:lnTo>
                    <a:pt x="988974" y="3733"/>
                  </a:lnTo>
                  <a:lnTo>
                    <a:pt x="988974" y="29133"/>
                  </a:lnTo>
                  <a:lnTo>
                    <a:pt x="1036358" y="29133"/>
                  </a:lnTo>
                  <a:lnTo>
                    <a:pt x="1036358" y="165023"/>
                  </a:lnTo>
                  <a:lnTo>
                    <a:pt x="1063840" y="165023"/>
                  </a:lnTo>
                  <a:lnTo>
                    <a:pt x="1063840" y="29133"/>
                  </a:lnTo>
                  <a:lnTo>
                    <a:pt x="1109103" y="29133"/>
                  </a:lnTo>
                  <a:lnTo>
                    <a:pt x="1109103" y="3733"/>
                  </a:lnTo>
                  <a:close/>
                </a:path>
                <a:path w="1643380" h="377825">
                  <a:moveTo>
                    <a:pt x="1147254" y="3543"/>
                  </a:moveTo>
                  <a:lnTo>
                    <a:pt x="1119771" y="3543"/>
                  </a:lnTo>
                  <a:lnTo>
                    <a:pt x="1119771" y="164426"/>
                  </a:lnTo>
                  <a:lnTo>
                    <a:pt x="1147254" y="164426"/>
                  </a:lnTo>
                  <a:lnTo>
                    <a:pt x="1147254" y="3543"/>
                  </a:lnTo>
                  <a:close/>
                </a:path>
                <a:path w="1643380" h="377825">
                  <a:moveTo>
                    <a:pt x="1261452" y="373418"/>
                  </a:moveTo>
                  <a:lnTo>
                    <a:pt x="1253858" y="356831"/>
                  </a:lnTo>
                  <a:lnTo>
                    <a:pt x="1250556" y="348322"/>
                  </a:lnTo>
                  <a:lnTo>
                    <a:pt x="1250340" y="347827"/>
                  </a:lnTo>
                  <a:lnTo>
                    <a:pt x="1246428" y="338607"/>
                  </a:lnTo>
                  <a:lnTo>
                    <a:pt x="1241640" y="327863"/>
                  </a:lnTo>
                  <a:lnTo>
                    <a:pt x="1239926" y="324129"/>
                  </a:lnTo>
                  <a:lnTo>
                    <a:pt x="1236332" y="316306"/>
                  </a:lnTo>
                  <a:lnTo>
                    <a:pt x="1224407" y="289979"/>
                  </a:lnTo>
                  <a:lnTo>
                    <a:pt x="1211453" y="261632"/>
                  </a:lnTo>
                  <a:lnTo>
                    <a:pt x="1211453" y="324129"/>
                  </a:lnTo>
                  <a:lnTo>
                    <a:pt x="1150086" y="324129"/>
                  </a:lnTo>
                  <a:lnTo>
                    <a:pt x="1180655" y="257784"/>
                  </a:lnTo>
                  <a:lnTo>
                    <a:pt x="1208849" y="318211"/>
                  </a:lnTo>
                  <a:lnTo>
                    <a:pt x="1211453" y="324129"/>
                  </a:lnTo>
                  <a:lnTo>
                    <a:pt x="1211453" y="261632"/>
                  </a:lnTo>
                  <a:lnTo>
                    <a:pt x="1209700" y="257784"/>
                  </a:lnTo>
                  <a:lnTo>
                    <a:pt x="1200277" y="237236"/>
                  </a:lnTo>
                  <a:lnTo>
                    <a:pt x="1189418" y="213715"/>
                  </a:lnTo>
                  <a:lnTo>
                    <a:pt x="1189177" y="213245"/>
                  </a:lnTo>
                  <a:lnTo>
                    <a:pt x="1171879" y="213245"/>
                  </a:lnTo>
                  <a:lnTo>
                    <a:pt x="1099146" y="372935"/>
                  </a:lnTo>
                  <a:lnTo>
                    <a:pt x="1098435" y="374357"/>
                  </a:lnTo>
                  <a:lnTo>
                    <a:pt x="1126871" y="374357"/>
                  </a:lnTo>
                  <a:lnTo>
                    <a:pt x="1138948" y="347827"/>
                  </a:lnTo>
                  <a:lnTo>
                    <a:pt x="1221638" y="347827"/>
                  </a:lnTo>
                  <a:lnTo>
                    <a:pt x="1233487" y="374357"/>
                  </a:lnTo>
                  <a:lnTo>
                    <a:pt x="1260970" y="374357"/>
                  </a:lnTo>
                  <a:lnTo>
                    <a:pt x="1261452" y="373418"/>
                  </a:lnTo>
                  <a:close/>
                </a:path>
                <a:path w="1643380" h="377825">
                  <a:moveTo>
                    <a:pt x="1388922" y="328866"/>
                  </a:moveTo>
                  <a:lnTo>
                    <a:pt x="1367548" y="291960"/>
                  </a:lnTo>
                  <a:lnTo>
                    <a:pt x="1326845" y="278638"/>
                  </a:lnTo>
                  <a:lnTo>
                    <a:pt x="1319974" y="276745"/>
                  </a:lnTo>
                  <a:lnTo>
                    <a:pt x="1297228" y="258254"/>
                  </a:lnTo>
                  <a:lnTo>
                    <a:pt x="1297228" y="252577"/>
                  </a:lnTo>
                  <a:lnTo>
                    <a:pt x="1320444" y="235280"/>
                  </a:lnTo>
                  <a:lnTo>
                    <a:pt x="1332052" y="235280"/>
                  </a:lnTo>
                  <a:lnTo>
                    <a:pt x="1338922" y="236461"/>
                  </a:lnTo>
                  <a:lnTo>
                    <a:pt x="1352194" y="241198"/>
                  </a:lnTo>
                  <a:lnTo>
                    <a:pt x="1358823" y="245224"/>
                  </a:lnTo>
                  <a:lnTo>
                    <a:pt x="1369720" y="254000"/>
                  </a:lnTo>
                  <a:lnTo>
                    <a:pt x="1386078" y="232435"/>
                  </a:lnTo>
                  <a:lnTo>
                    <a:pt x="1349197" y="212483"/>
                  </a:lnTo>
                  <a:lnTo>
                    <a:pt x="1324940" y="209689"/>
                  </a:lnTo>
                  <a:lnTo>
                    <a:pt x="1317129" y="209689"/>
                  </a:lnTo>
                  <a:lnTo>
                    <a:pt x="1280642" y="227215"/>
                  </a:lnTo>
                  <a:lnTo>
                    <a:pt x="1269504" y="250202"/>
                  </a:lnTo>
                  <a:lnTo>
                    <a:pt x="1269504" y="264185"/>
                  </a:lnTo>
                  <a:lnTo>
                    <a:pt x="1294612" y="297116"/>
                  </a:lnTo>
                  <a:lnTo>
                    <a:pt x="1333004" y="308254"/>
                  </a:lnTo>
                  <a:lnTo>
                    <a:pt x="1349108" y="313461"/>
                  </a:lnTo>
                  <a:lnTo>
                    <a:pt x="1360957" y="327685"/>
                  </a:lnTo>
                  <a:lnTo>
                    <a:pt x="1360957" y="336918"/>
                  </a:lnTo>
                  <a:lnTo>
                    <a:pt x="1358595" y="341896"/>
                  </a:lnTo>
                  <a:lnTo>
                    <a:pt x="1348397" y="349719"/>
                  </a:lnTo>
                  <a:lnTo>
                    <a:pt x="1341056" y="351853"/>
                  </a:lnTo>
                  <a:lnTo>
                    <a:pt x="1332052" y="351853"/>
                  </a:lnTo>
                  <a:lnTo>
                    <a:pt x="1294498" y="340499"/>
                  </a:lnTo>
                  <a:lnTo>
                    <a:pt x="1278978" y="327914"/>
                  </a:lnTo>
                  <a:lnTo>
                    <a:pt x="1261681" y="348526"/>
                  </a:lnTo>
                  <a:lnTo>
                    <a:pt x="1296035" y="371271"/>
                  </a:lnTo>
                  <a:lnTo>
                    <a:pt x="1331582" y="377672"/>
                  </a:lnTo>
                  <a:lnTo>
                    <a:pt x="1339634" y="377672"/>
                  </a:lnTo>
                  <a:lnTo>
                    <a:pt x="1377543" y="360375"/>
                  </a:lnTo>
                  <a:lnTo>
                    <a:pt x="1388922" y="336207"/>
                  </a:lnTo>
                  <a:lnTo>
                    <a:pt x="1388922" y="328866"/>
                  </a:lnTo>
                  <a:close/>
                </a:path>
                <a:path w="1643380" h="377825">
                  <a:moveTo>
                    <a:pt x="1502879" y="212585"/>
                  </a:moveTo>
                  <a:lnTo>
                    <a:pt x="1404556" y="212585"/>
                  </a:lnTo>
                  <a:lnTo>
                    <a:pt x="1404556" y="236715"/>
                  </a:lnTo>
                  <a:lnTo>
                    <a:pt x="1404556" y="282435"/>
                  </a:lnTo>
                  <a:lnTo>
                    <a:pt x="1404556" y="304025"/>
                  </a:lnTo>
                  <a:lnTo>
                    <a:pt x="1404556" y="351015"/>
                  </a:lnTo>
                  <a:lnTo>
                    <a:pt x="1404556" y="373875"/>
                  </a:lnTo>
                  <a:lnTo>
                    <a:pt x="1502879" y="373875"/>
                  </a:lnTo>
                  <a:lnTo>
                    <a:pt x="1502879" y="351015"/>
                  </a:lnTo>
                  <a:lnTo>
                    <a:pt x="1429905" y="351015"/>
                  </a:lnTo>
                  <a:lnTo>
                    <a:pt x="1429905" y="304025"/>
                  </a:lnTo>
                  <a:lnTo>
                    <a:pt x="1492935" y="304025"/>
                  </a:lnTo>
                  <a:lnTo>
                    <a:pt x="1492935" y="282435"/>
                  </a:lnTo>
                  <a:lnTo>
                    <a:pt x="1429905" y="282435"/>
                  </a:lnTo>
                  <a:lnTo>
                    <a:pt x="1429905" y="236715"/>
                  </a:lnTo>
                  <a:lnTo>
                    <a:pt x="1502879" y="236715"/>
                  </a:lnTo>
                  <a:lnTo>
                    <a:pt x="1502879" y="212585"/>
                  </a:lnTo>
                  <a:close/>
                </a:path>
                <a:path w="1643380" h="377825">
                  <a:moveTo>
                    <a:pt x="1642922" y="328866"/>
                  </a:moveTo>
                  <a:lnTo>
                    <a:pt x="1621548" y="291960"/>
                  </a:lnTo>
                  <a:lnTo>
                    <a:pt x="1580845" y="278638"/>
                  </a:lnTo>
                  <a:lnTo>
                    <a:pt x="1573974" y="276745"/>
                  </a:lnTo>
                  <a:lnTo>
                    <a:pt x="1551228" y="258254"/>
                  </a:lnTo>
                  <a:lnTo>
                    <a:pt x="1551228" y="252577"/>
                  </a:lnTo>
                  <a:lnTo>
                    <a:pt x="1574444" y="235280"/>
                  </a:lnTo>
                  <a:lnTo>
                    <a:pt x="1586052" y="235280"/>
                  </a:lnTo>
                  <a:lnTo>
                    <a:pt x="1592922" y="236461"/>
                  </a:lnTo>
                  <a:lnTo>
                    <a:pt x="1606194" y="241198"/>
                  </a:lnTo>
                  <a:lnTo>
                    <a:pt x="1612823" y="245224"/>
                  </a:lnTo>
                  <a:lnTo>
                    <a:pt x="1623720" y="254000"/>
                  </a:lnTo>
                  <a:lnTo>
                    <a:pt x="1640078" y="232435"/>
                  </a:lnTo>
                  <a:lnTo>
                    <a:pt x="1603197" y="212483"/>
                  </a:lnTo>
                  <a:lnTo>
                    <a:pt x="1578940" y="209689"/>
                  </a:lnTo>
                  <a:lnTo>
                    <a:pt x="1571129" y="209689"/>
                  </a:lnTo>
                  <a:lnTo>
                    <a:pt x="1534642" y="227215"/>
                  </a:lnTo>
                  <a:lnTo>
                    <a:pt x="1523504" y="250202"/>
                  </a:lnTo>
                  <a:lnTo>
                    <a:pt x="1523504" y="264185"/>
                  </a:lnTo>
                  <a:lnTo>
                    <a:pt x="1548612" y="297116"/>
                  </a:lnTo>
                  <a:lnTo>
                    <a:pt x="1587004" y="308254"/>
                  </a:lnTo>
                  <a:lnTo>
                    <a:pt x="1603108" y="313461"/>
                  </a:lnTo>
                  <a:lnTo>
                    <a:pt x="1614957" y="327685"/>
                  </a:lnTo>
                  <a:lnTo>
                    <a:pt x="1614957" y="336918"/>
                  </a:lnTo>
                  <a:lnTo>
                    <a:pt x="1612595" y="341896"/>
                  </a:lnTo>
                  <a:lnTo>
                    <a:pt x="1602397" y="349719"/>
                  </a:lnTo>
                  <a:lnTo>
                    <a:pt x="1595056" y="351853"/>
                  </a:lnTo>
                  <a:lnTo>
                    <a:pt x="1586052" y="351853"/>
                  </a:lnTo>
                  <a:lnTo>
                    <a:pt x="1548498" y="340499"/>
                  </a:lnTo>
                  <a:lnTo>
                    <a:pt x="1532978" y="327914"/>
                  </a:lnTo>
                  <a:lnTo>
                    <a:pt x="1515681" y="348526"/>
                  </a:lnTo>
                  <a:lnTo>
                    <a:pt x="1550035" y="371271"/>
                  </a:lnTo>
                  <a:lnTo>
                    <a:pt x="1585582" y="377672"/>
                  </a:lnTo>
                  <a:lnTo>
                    <a:pt x="1593634" y="377672"/>
                  </a:lnTo>
                  <a:lnTo>
                    <a:pt x="1631543" y="360375"/>
                  </a:lnTo>
                  <a:lnTo>
                    <a:pt x="1642922" y="336207"/>
                  </a:lnTo>
                  <a:lnTo>
                    <a:pt x="1642922" y="328866"/>
                  </a:lnTo>
                  <a:close/>
                </a:path>
              </a:pathLst>
            </a:custGeom>
            <a:solidFill>
              <a:srgbClr val="FFFFFF"/>
            </a:solidFill>
          </p:spPr>
          <p:txBody>
            <a:bodyPr wrap="square" lIns="0" tIns="0" rIns="0" bIns="0" rtlCol="0"/>
            <a:lstStyle/>
            <a:p>
              <a:endParaRPr lang="en-GB" sz="2226" noProof="0"/>
            </a:p>
          </p:txBody>
        </p:sp>
        <p:pic>
          <p:nvPicPr>
            <p:cNvPr id="30" name="bg object 30"/>
            <p:cNvPicPr/>
            <p:nvPr/>
          </p:nvPicPr>
          <p:blipFill>
            <a:blip r:embed="rId4" cstate="print"/>
            <a:stretch>
              <a:fillRect/>
            </a:stretch>
          </p:blipFill>
          <p:spPr>
            <a:xfrm>
              <a:off x="13868505" y="8523546"/>
              <a:ext cx="183388" cy="184340"/>
            </a:xfrm>
            <a:prstGeom prst="rect">
              <a:avLst/>
            </a:prstGeom>
          </p:spPr>
        </p:pic>
        <p:sp>
          <p:nvSpPr>
            <p:cNvPr id="31" name="bg object 31"/>
            <p:cNvSpPr/>
            <p:nvPr/>
          </p:nvSpPr>
          <p:spPr>
            <a:xfrm>
              <a:off x="13868743" y="8336381"/>
              <a:ext cx="368300" cy="372110"/>
            </a:xfrm>
            <a:custGeom>
              <a:avLst/>
              <a:gdLst/>
              <a:ahLst/>
              <a:cxnLst/>
              <a:rect l="l" t="t" r="r" b="b"/>
              <a:pathLst>
                <a:path w="368300" h="372109">
                  <a:moveTo>
                    <a:pt x="367957" y="369849"/>
                  </a:moveTo>
                  <a:lnTo>
                    <a:pt x="1422" y="1409"/>
                  </a:lnTo>
                  <a:lnTo>
                    <a:pt x="0" y="1892"/>
                  </a:lnTo>
                  <a:lnTo>
                    <a:pt x="0" y="4495"/>
                  </a:lnTo>
                  <a:lnTo>
                    <a:pt x="0" y="146418"/>
                  </a:lnTo>
                  <a:lnTo>
                    <a:pt x="1422" y="149974"/>
                  </a:lnTo>
                  <a:lnTo>
                    <a:pt x="218452" y="368198"/>
                  </a:lnTo>
                  <a:lnTo>
                    <a:pt x="220116" y="370090"/>
                  </a:lnTo>
                  <a:lnTo>
                    <a:pt x="223672" y="371513"/>
                  </a:lnTo>
                  <a:lnTo>
                    <a:pt x="367487" y="371513"/>
                  </a:lnTo>
                  <a:lnTo>
                    <a:pt x="367957" y="369849"/>
                  </a:lnTo>
                  <a:close/>
                </a:path>
                <a:path w="368300" h="372109">
                  <a:moveTo>
                    <a:pt x="367957" y="184340"/>
                  </a:moveTo>
                  <a:lnTo>
                    <a:pt x="186232" y="1663"/>
                  </a:lnTo>
                  <a:lnTo>
                    <a:pt x="182676" y="0"/>
                  </a:lnTo>
                  <a:lnTo>
                    <a:pt x="41465" y="0"/>
                  </a:lnTo>
                  <a:lnTo>
                    <a:pt x="39090" y="0"/>
                  </a:lnTo>
                  <a:lnTo>
                    <a:pt x="38379" y="1422"/>
                  </a:lnTo>
                  <a:lnTo>
                    <a:pt x="40043" y="3314"/>
                  </a:lnTo>
                  <a:lnTo>
                    <a:pt x="294043" y="258737"/>
                  </a:lnTo>
                  <a:lnTo>
                    <a:pt x="296887" y="258737"/>
                  </a:lnTo>
                  <a:lnTo>
                    <a:pt x="298780" y="257073"/>
                  </a:lnTo>
                  <a:lnTo>
                    <a:pt x="367957" y="187413"/>
                  </a:lnTo>
                  <a:lnTo>
                    <a:pt x="367957" y="184340"/>
                  </a:lnTo>
                  <a:close/>
                </a:path>
              </a:pathLst>
            </a:custGeom>
            <a:solidFill>
              <a:srgbClr val="FFFFFF"/>
            </a:solidFill>
          </p:spPr>
          <p:txBody>
            <a:bodyPr wrap="square" lIns="0" tIns="0" rIns="0" bIns="0" rtlCol="0"/>
            <a:lstStyle/>
            <a:p>
              <a:endParaRPr lang="en-GB" sz="2226" noProof="0"/>
            </a:p>
          </p:txBody>
        </p:sp>
      </p:grpSp>
      <p:grpSp>
        <p:nvGrpSpPr>
          <p:cNvPr id="13" name="Group 12">
            <a:extLst>
              <a:ext uri="{FF2B5EF4-FFF2-40B4-BE49-F238E27FC236}">
                <a16:creationId xmlns:a16="http://schemas.microsoft.com/office/drawing/2014/main" id="{3E0C060C-A8E8-745C-E20E-D3D58E7E055B}"/>
              </a:ext>
            </a:extLst>
          </p:cNvPr>
          <p:cNvGrpSpPr/>
          <p:nvPr userDrawn="1"/>
        </p:nvGrpSpPr>
        <p:grpSpPr>
          <a:xfrm>
            <a:off x="18125548" y="659715"/>
            <a:ext cx="1569568" cy="1424600"/>
            <a:chOff x="14656159" y="178612"/>
            <a:chExt cx="1269139" cy="1151839"/>
          </a:xfrm>
        </p:grpSpPr>
        <p:grpSp>
          <p:nvGrpSpPr>
            <p:cNvPr id="14" name="object 8">
              <a:extLst>
                <a:ext uri="{FF2B5EF4-FFF2-40B4-BE49-F238E27FC236}">
                  <a16:creationId xmlns:a16="http://schemas.microsoft.com/office/drawing/2014/main" id="{73B89FDC-1558-59B2-B9D4-71A739C4D4C4}"/>
                </a:ext>
              </a:extLst>
            </p:cNvPr>
            <p:cNvGrpSpPr/>
            <p:nvPr userDrawn="1"/>
          </p:nvGrpSpPr>
          <p:grpSpPr>
            <a:xfrm>
              <a:off x="14675618" y="178612"/>
              <a:ext cx="1249680" cy="865505"/>
              <a:chOff x="14675618" y="178612"/>
              <a:chExt cx="1249680" cy="865505"/>
            </a:xfrm>
          </p:grpSpPr>
          <p:pic>
            <p:nvPicPr>
              <p:cNvPr id="18" name="object 9">
                <a:extLst>
                  <a:ext uri="{FF2B5EF4-FFF2-40B4-BE49-F238E27FC236}">
                    <a16:creationId xmlns:a16="http://schemas.microsoft.com/office/drawing/2014/main" id="{BD22FE7D-4181-7C21-FA34-7CD7CC607AA8}"/>
                  </a:ext>
                </a:extLst>
              </p:cNvPr>
              <p:cNvPicPr/>
              <p:nvPr/>
            </p:nvPicPr>
            <p:blipFill>
              <a:blip r:embed="rId5" cstate="print"/>
              <a:stretch>
                <a:fillRect/>
              </a:stretch>
            </p:blipFill>
            <p:spPr>
              <a:xfrm>
                <a:off x="15062126" y="178612"/>
                <a:ext cx="862861" cy="842126"/>
              </a:xfrm>
              <a:prstGeom prst="rect">
                <a:avLst/>
              </a:prstGeom>
            </p:spPr>
          </p:pic>
          <p:sp>
            <p:nvSpPr>
              <p:cNvPr id="19" name="object 10">
                <a:extLst>
                  <a:ext uri="{FF2B5EF4-FFF2-40B4-BE49-F238E27FC236}">
                    <a16:creationId xmlns:a16="http://schemas.microsoft.com/office/drawing/2014/main" id="{70053B35-0431-1968-6795-5622AA5612E0}"/>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2226" noProof="0"/>
              </a:p>
            </p:txBody>
          </p:sp>
          <p:pic>
            <p:nvPicPr>
              <p:cNvPr id="20" name="object 11">
                <a:extLst>
                  <a:ext uri="{FF2B5EF4-FFF2-40B4-BE49-F238E27FC236}">
                    <a16:creationId xmlns:a16="http://schemas.microsoft.com/office/drawing/2014/main" id="{768573D1-A66B-EA9A-0CF3-061ED6929C41}"/>
                  </a:ext>
                </a:extLst>
              </p:cNvPr>
              <p:cNvPicPr/>
              <p:nvPr/>
            </p:nvPicPr>
            <p:blipFill>
              <a:blip r:embed="rId6" cstate="print"/>
              <a:stretch>
                <a:fillRect/>
              </a:stretch>
            </p:blipFill>
            <p:spPr>
              <a:xfrm>
                <a:off x="15075226" y="584236"/>
                <a:ext cx="229793" cy="252107"/>
              </a:xfrm>
              <a:prstGeom prst="rect">
                <a:avLst/>
              </a:prstGeom>
            </p:spPr>
          </p:pic>
          <p:pic>
            <p:nvPicPr>
              <p:cNvPr id="21" name="object 12">
                <a:extLst>
                  <a:ext uri="{FF2B5EF4-FFF2-40B4-BE49-F238E27FC236}">
                    <a16:creationId xmlns:a16="http://schemas.microsoft.com/office/drawing/2014/main" id="{785F8738-570D-68EA-56EC-289AED0DBEDE}"/>
                  </a:ext>
                </a:extLst>
              </p:cNvPr>
              <p:cNvPicPr/>
              <p:nvPr/>
            </p:nvPicPr>
            <p:blipFill>
              <a:blip r:embed="rId7" cstate="print"/>
              <a:stretch>
                <a:fillRect/>
              </a:stretch>
            </p:blipFill>
            <p:spPr>
              <a:xfrm>
                <a:off x="15335818" y="586370"/>
                <a:ext cx="211035" cy="247853"/>
              </a:xfrm>
              <a:prstGeom prst="rect">
                <a:avLst/>
              </a:prstGeom>
            </p:spPr>
          </p:pic>
          <p:pic>
            <p:nvPicPr>
              <p:cNvPr id="22" name="object 13">
                <a:extLst>
                  <a:ext uri="{FF2B5EF4-FFF2-40B4-BE49-F238E27FC236}">
                    <a16:creationId xmlns:a16="http://schemas.microsoft.com/office/drawing/2014/main" id="{AEDBD0E2-4B38-5A8C-0408-8C5F12E3F939}"/>
                  </a:ext>
                </a:extLst>
              </p:cNvPr>
              <p:cNvPicPr/>
              <p:nvPr/>
            </p:nvPicPr>
            <p:blipFill>
              <a:blip r:embed="rId8" cstate="print"/>
              <a:stretch>
                <a:fillRect/>
              </a:stretch>
            </p:blipFill>
            <p:spPr>
              <a:xfrm>
                <a:off x="14675618" y="884106"/>
                <a:ext cx="98945" cy="158127"/>
              </a:xfrm>
              <a:prstGeom prst="rect">
                <a:avLst/>
              </a:prstGeom>
            </p:spPr>
          </p:pic>
          <p:pic>
            <p:nvPicPr>
              <p:cNvPr id="23" name="object 14">
                <a:extLst>
                  <a:ext uri="{FF2B5EF4-FFF2-40B4-BE49-F238E27FC236}">
                    <a16:creationId xmlns:a16="http://schemas.microsoft.com/office/drawing/2014/main" id="{DDCDE6CE-BD30-F1D8-FAFB-C84AB9BD3D43}"/>
                  </a:ext>
                </a:extLst>
              </p:cNvPr>
              <p:cNvPicPr/>
              <p:nvPr/>
            </p:nvPicPr>
            <p:blipFill>
              <a:blip r:embed="rId9" cstate="print"/>
              <a:stretch>
                <a:fillRect/>
              </a:stretch>
            </p:blipFill>
            <p:spPr>
              <a:xfrm>
                <a:off x="14794075" y="928354"/>
                <a:ext cx="100812" cy="113880"/>
              </a:xfrm>
              <a:prstGeom prst="rect">
                <a:avLst/>
              </a:prstGeom>
            </p:spPr>
          </p:pic>
          <p:sp>
            <p:nvSpPr>
              <p:cNvPr id="24" name="object 15">
                <a:extLst>
                  <a:ext uri="{FF2B5EF4-FFF2-40B4-BE49-F238E27FC236}">
                    <a16:creationId xmlns:a16="http://schemas.microsoft.com/office/drawing/2014/main" id="{DD70ADCA-E1C7-2DC7-7766-D3303152BCDF}"/>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2226" noProof="0"/>
              </a:p>
            </p:txBody>
          </p:sp>
        </p:grpSp>
        <p:pic>
          <p:nvPicPr>
            <p:cNvPr id="15" name="object 16">
              <a:extLst>
                <a:ext uri="{FF2B5EF4-FFF2-40B4-BE49-F238E27FC236}">
                  <a16:creationId xmlns:a16="http://schemas.microsoft.com/office/drawing/2014/main" id="{FB517D14-572E-F362-C5D6-0B327C2BA364}"/>
                </a:ext>
              </a:extLst>
            </p:cNvPr>
            <p:cNvPicPr/>
            <p:nvPr userDrawn="1"/>
          </p:nvPicPr>
          <p:blipFill>
            <a:blip r:embed="rId10" cstate="print"/>
            <a:stretch>
              <a:fillRect/>
            </a:stretch>
          </p:blipFill>
          <p:spPr>
            <a:xfrm>
              <a:off x="14656159" y="1142659"/>
              <a:ext cx="1092979" cy="187792"/>
            </a:xfrm>
            <a:prstGeom prst="rect">
              <a:avLst/>
            </a:prstGeom>
          </p:spPr>
        </p:pic>
      </p:grpSp>
    </p:spTree>
    <p:extLst>
      <p:ext uri="{BB962C8B-B14F-4D97-AF65-F5344CB8AC3E}">
        <p14:creationId xmlns:p14="http://schemas.microsoft.com/office/powerpoint/2010/main" val="2631364921"/>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100" cy="11309350"/>
          </a:xfrm>
          <a:prstGeom prst="rect">
            <a:avLst/>
          </a:prstGeom>
        </p:spPr>
      </p:pic>
      <p:grpSp>
        <p:nvGrpSpPr>
          <p:cNvPr id="2" name="Group 1">
            <a:extLst>
              <a:ext uri="{FF2B5EF4-FFF2-40B4-BE49-F238E27FC236}">
                <a16:creationId xmlns:a16="http://schemas.microsoft.com/office/drawing/2014/main" id="{B8D18BEF-B0FD-D20C-F256-514BF57AFEE9}"/>
              </a:ext>
            </a:extLst>
          </p:cNvPr>
          <p:cNvGrpSpPr/>
          <p:nvPr userDrawn="1"/>
        </p:nvGrpSpPr>
        <p:grpSpPr>
          <a:xfrm>
            <a:off x="16881112" y="10307265"/>
            <a:ext cx="2597053" cy="467296"/>
            <a:chOff x="13868505" y="8333778"/>
            <a:chExt cx="2099954" cy="377825"/>
          </a:xfrm>
        </p:grpSpPr>
        <p:sp>
          <p:nvSpPr>
            <p:cNvPr id="4" name="bg object 29">
              <a:extLst>
                <a:ext uri="{FF2B5EF4-FFF2-40B4-BE49-F238E27FC236}">
                  <a16:creationId xmlns:a16="http://schemas.microsoft.com/office/drawing/2014/main" id="{6365999E-D66F-D0A5-9473-FCF749CDA986}"/>
                </a:ext>
              </a:extLst>
            </p:cNvPr>
            <p:cNvSpPr/>
            <p:nvPr/>
          </p:nvSpPr>
          <p:spPr>
            <a:xfrm>
              <a:off x="14325079" y="8333778"/>
              <a:ext cx="1643380" cy="377825"/>
            </a:xfrm>
            <a:custGeom>
              <a:avLst/>
              <a:gdLst/>
              <a:ahLst/>
              <a:cxnLst/>
              <a:rect l="l" t="t" r="r" b="b"/>
              <a:pathLst>
                <a:path w="1643380" h="377825">
                  <a:moveTo>
                    <a:pt x="140030" y="373875"/>
                  </a:moveTo>
                  <a:lnTo>
                    <a:pt x="85775" y="319379"/>
                  </a:lnTo>
                  <a:lnTo>
                    <a:pt x="105765" y="314731"/>
                  </a:lnTo>
                  <a:lnTo>
                    <a:pt x="122021" y="303250"/>
                  </a:lnTo>
                  <a:lnTo>
                    <a:pt x="125260" y="298297"/>
                  </a:lnTo>
                  <a:lnTo>
                    <a:pt x="128219" y="293789"/>
                  </a:lnTo>
                  <a:lnTo>
                    <a:pt x="132956" y="286562"/>
                  </a:lnTo>
                  <a:lnTo>
                    <a:pt x="132753" y="245592"/>
                  </a:lnTo>
                  <a:lnTo>
                    <a:pt x="109474" y="220649"/>
                  </a:lnTo>
                  <a:lnTo>
                    <a:pt x="109474" y="266306"/>
                  </a:lnTo>
                  <a:lnTo>
                    <a:pt x="107302" y="276999"/>
                  </a:lnTo>
                  <a:lnTo>
                    <a:pt x="101409" y="285737"/>
                  </a:lnTo>
                  <a:lnTo>
                    <a:pt x="92671" y="291630"/>
                  </a:lnTo>
                  <a:lnTo>
                    <a:pt x="81991" y="293789"/>
                  </a:lnTo>
                  <a:lnTo>
                    <a:pt x="25831" y="293789"/>
                  </a:lnTo>
                  <a:lnTo>
                    <a:pt x="25831" y="238823"/>
                  </a:lnTo>
                  <a:lnTo>
                    <a:pt x="81991" y="238823"/>
                  </a:lnTo>
                  <a:lnTo>
                    <a:pt x="92671" y="240995"/>
                  </a:lnTo>
                  <a:lnTo>
                    <a:pt x="101409" y="246888"/>
                  </a:lnTo>
                  <a:lnTo>
                    <a:pt x="107302" y="255612"/>
                  </a:lnTo>
                  <a:lnTo>
                    <a:pt x="109474" y="266306"/>
                  </a:lnTo>
                  <a:lnTo>
                    <a:pt x="109474" y="220649"/>
                  </a:lnTo>
                  <a:lnTo>
                    <a:pt x="104368" y="217195"/>
                  </a:lnTo>
                  <a:lnTo>
                    <a:pt x="83642" y="212991"/>
                  </a:lnTo>
                  <a:lnTo>
                    <a:pt x="0" y="212991"/>
                  </a:lnTo>
                  <a:lnTo>
                    <a:pt x="0" y="373875"/>
                  </a:lnTo>
                  <a:lnTo>
                    <a:pt x="25831" y="373875"/>
                  </a:lnTo>
                  <a:lnTo>
                    <a:pt x="25831" y="298297"/>
                  </a:lnTo>
                  <a:lnTo>
                    <a:pt x="101409" y="373875"/>
                  </a:lnTo>
                  <a:lnTo>
                    <a:pt x="140030" y="373875"/>
                  </a:lnTo>
                  <a:close/>
                </a:path>
                <a:path w="1643380" h="377825">
                  <a:moveTo>
                    <a:pt x="140030" y="164185"/>
                  </a:moveTo>
                  <a:lnTo>
                    <a:pt x="85775" y="109689"/>
                  </a:lnTo>
                  <a:lnTo>
                    <a:pt x="105765" y="105041"/>
                  </a:lnTo>
                  <a:lnTo>
                    <a:pt x="122021" y="93560"/>
                  </a:lnTo>
                  <a:lnTo>
                    <a:pt x="125260" y="88607"/>
                  </a:lnTo>
                  <a:lnTo>
                    <a:pt x="128219" y="84099"/>
                  </a:lnTo>
                  <a:lnTo>
                    <a:pt x="132956" y="76885"/>
                  </a:lnTo>
                  <a:lnTo>
                    <a:pt x="136956" y="56616"/>
                  </a:lnTo>
                  <a:lnTo>
                    <a:pt x="132753" y="35902"/>
                  </a:lnTo>
                  <a:lnTo>
                    <a:pt x="128193" y="29133"/>
                  </a:lnTo>
                  <a:lnTo>
                    <a:pt x="121310" y="18948"/>
                  </a:lnTo>
                  <a:lnTo>
                    <a:pt x="109474" y="10960"/>
                  </a:lnTo>
                  <a:lnTo>
                    <a:pt x="109474" y="56616"/>
                  </a:lnTo>
                  <a:lnTo>
                    <a:pt x="107302" y="67310"/>
                  </a:lnTo>
                  <a:lnTo>
                    <a:pt x="101409" y="76047"/>
                  </a:lnTo>
                  <a:lnTo>
                    <a:pt x="92671" y="81940"/>
                  </a:lnTo>
                  <a:lnTo>
                    <a:pt x="81991" y="84099"/>
                  </a:lnTo>
                  <a:lnTo>
                    <a:pt x="25831" y="84099"/>
                  </a:lnTo>
                  <a:lnTo>
                    <a:pt x="25831" y="29133"/>
                  </a:lnTo>
                  <a:lnTo>
                    <a:pt x="81991" y="29133"/>
                  </a:lnTo>
                  <a:lnTo>
                    <a:pt x="92671" y="31305"/>
                  </a:lnTo>
                  <a:lnTo>
                    <a:pt x="101409" y="37198"/>
                  </a:lnTo>
                  <a:lnTo>
                    <a:pt x="107302" y="45935"/>
                  </a:lnTo>
                  <a:lnTo>
                    <a:pt x="109474" y="56616"/>
                  </a:lnTo>
                  <a:lnTo>
                    <a:pt x="109474" y="10960"/>
                  </a:lnTo>
                  <a:lnTo>
                    <a:pt x="104368" y="7505"/>
                  </a:lnTo>
                  <a:lnTo>
                    <a:pt x="83642" y="3302"/>
                  </a:lnTo>
                  <a:lnTo>
                    <a:pt x="0" y="3302"/>
                  </a:lnTo>
                  <a:lnTo>
                    <a:pt x="0" y="164185"/>
                  </a:lnTo>
                  <a:lnTo>
                    <a:pt x="25831" y="164185"/>
                  </a:lnTo>
                  <a:lnTo>
                    <a:pt x="25831" y="88607"/>
                  </a:lnTo>
                  <a:lnTo>
                    <a:pt x="101409" y="164185"/>
                  </a:lnTo>
                  <a:lnTo>
                    <a:pt x="140030" y="164185"/>
                  </a:lnTo>
                  <a:close/>
                </a:path>
                <a:path w="1643380" h="377825">
                  <a:moveTo>
                    <a:pt x="248780" y="3136"/>
                  </a:moveTo>
                  <a:lnTo>
                    <a:pt x="149745" y="3136"/>
                  </a:lnTo>
                  <a:lnTo>
                    <a:pt x="149745" y="28536"/>
                  </a:lnTo>
                  <a:lnTo>
                    <a:pt x="149745" y="71716"/>
                  </a:lnTo>
                  <a:lnTo>
                    <a:pt x="149745" y="95846"/>
                  </a:lnTo>
                  <a:lnTo>
                    <a:pt x="149745" y="139026"/>
                  </a:lnTo>
                  <a:lnTo>
                    <a:pt x="149745" y="164426"/>
                  </a:lnTo>
                  <a:lnTo>
                    <a:pt x="248780" y="164426"/>
                  </a:lnTo>
                  <a:lnTo>
                    <a:pt x="248780" y="139026"/>
                  </a:lnTo>
                  <a:lnTo>
                    <a:pt x="177228" y="139026"/>
                  </a:lnTo>
                  <a:lnTo>
                    <a:pt x="177228" y="95846"/>
                  </a:lnTo>
                  <a:lnTo>
                    <a:pt x="239064" y="95846"/>
                  </a:lnTo>
                  <a:lnTo>
                    <a:pt x="239064" y="71716"/>
                  </a:lnTo>
                  <a:lnTo>
                    <a:pt x="177228" y="71716"/>
                  </a:lnTo>
                  <a:lnTo>
                    <a:pt x="177228" y="28536"/>
                  </a:lnTo>
                  <a:lnTo>
                    <a:pt x="248780" y="28536"/>
                  </a:lnTo>
                  <a:lnTo>
                    <a:pt x="248780" y="3136"/>
                  </a:lnTo>
                  <a:close/>
                </a:path>
                <a:path w="1643380" h="377825">
                  <a:moveTo>
                    <a:pt x="305650" y="373418"/>
                  </a:moveTo>
                  <a:lnTo>
                    <a:pt x="298056" y="356831"/>
                  </a:lnTo>
                  <a:lnTo>
                    <a:pt x="294398" y="347827"/>
                  </a:lnTo>
                  <a:lnTo>
                    <a:pt x="290423" y="338607"/>
                  </a:lnTo>
                  <a:lnTo>
                    <a:pt x="285597" y="327863"/>
                  </a:lnTo>
                  <a:lnTo>
                    <a:pt x="283883" y="324129"/>
                  </a:lnTo>
                  <a:lnTo>
                    <a:pt x="280289" y="316306"/>
                  </a:lnTo>
                  <a:lnTo>
                    <a:pt x="268363" y="289979"/>
                  </a:lnTo>
                  <a:lnTo>
                    <a:pt x="255651" y="262128"/>
                  </a:lnTo>
                  <a:lnTo>
                    <a:pt x="255651" y="324129"/>
                  </a:lnTo>
                  <a:lnTo>
                    <a:pt x="194284" y="324129"/>
                  </a:lnTo>
                  <a:lnTo>
                    <a:pt x="224853" y="257784"/>
                  </a:lnTo>
                  <a:lnTo>
                    <a:pt x="253047" y="318211"/>
                  </a:lnTo>
                  <a:lnTo>
                    <a:pt x="255651" y="324129"/>
                  </a:lnTo>
                  <a:lnTo>
                    <a:pt x="255651" y="262128"/>
                  </a:lnTo>
                  <a:lnTo>
                    <a:pt x="253669" y="257784"/>
                  </a:lnTo>
                  <a:lnTo>
                    <a:pt x="244246" y="237236"/>
                  </a:lnTo>
                  <a:lnTo>
                    <a:pt x="233146" y="213245"/>
                  </a:lnTo>
                  <a:lnTo>
                    <a:pt x="216077" y="213245"/>
                  </a:lnTo>
                  <a:lnTo>
                    <a:pt x="143344" y="372935"/>
                  </a:lnTo>
                  <a:lnTo>
                    <a:pt x="142633" y="374357"/>
                  </a:lnTo>
                  <a:lnTo>
                    <a:pt x="171069" y="374357"/>
                  </a:lnTo>
                  <a:lnTo>
                    <a:pt x="183146" y="347827"/>
                  </a:lnTo>
                  <a:lnTo>
                    <a:pt x="265836" y="347827"/>
                  </a:lnTo>
                  <a:lnTo>
                    <a:pt x="277685" y="374357"/>
                  </a:lnTo>
                  <a:lnTo>
                    <a:pt x="305168" y="374357"/>
                  </a:lnTo>
                  <a:lnTo>
                    <a:pt x="305650" y="373418"/>
                  </a:lnTo>
                  <a:close/>
                </a:path>
                <a:path w="1643380" h="377825">
                  <a:moveTo>
                    <a:pt x="404698" y="135039"/>
                  </a:moveTo>
                  <a:lnTo>
                    <a:pt x="385737" y="116560"/>
                  </a:lnTo>
                  <a:lnTo>
                    <a:pt x="381000" y="120116"/>
                  </a:lnTo>
                  <a:lnTo>
                    <a:pt x="374370" y="126517"/>
                  </a:lnTo>
                  <a:lnTo>
                    <a:pt x="367499" y="131495"/>
                  </a:lnTo>
                  <a:lnTo>
                    <a:pt x="353987" y="138366"/>
                  </a:lnTo>
                  <a:lnTo>
                    <a:pt x="345935" y="140017"/>
                  </a:lnTo>
                  <a:lnTo>
                    <a:pt x="329349" y="140017"/>
                  </a:lnTo>
                  <a:lnTo>
                    <a:pt x="294754" y="118935"/>
                  </a:lnTo>
                  <a:lnTo>
                    <a:pt x="284327" y="91681"/>
                  </a:lnTo>
                  <a:lnTo>
                    <a:pt x="284327" y="75806"/>
                  </a:lnTo>
                  <a:lnTo>
                    <a:pt x="304228" y="38849"/>
                  </a:lnTo>
                  <a:lnTo>
                    <a:pt x="329349" y="27711"/>
                  </a:lnTo>
                  <a:lnTo>
                    <a:pt x="346176" y="27711"/>
                  </a:lnTo>
                  <a:lnTo>
                    <a:pt x="354228" y="29375"/>
                  </a:lnTo>
                  <a:lnTo>
                    <a:pt x="367728" y="36474"/>
                  </a:lnTo>
                  <a:lnTo>
                    <a:pt x="374370" y="41211"/>
                  </a:lnTo>
                  <a:lnTo>
                    <a:pt x="384314" y="50698"/>
                  </a:lnTo>
                  <a:lnTo>
                    <a:pt x="403504" y="30086"/>
                  </a:lnTo>
                  <a:lnTo>
                    <a:pt x="368439" y="5918"/>
                  </a:lnTo>
                  <a:lnTo>
                    <a:pt x="344512" y="939"/>
                  </a:lnTo>
                  <a:lnTo>
                    <a:pt x="337400" y="939"/>
                  </a:lnTo>
                  <a:lnTo>
                    <a:pt x="297497" y="11125"/>
                  </a:lnTo>
                  <a:lnTo>
                    <a:pt x="269303" y="37871"/>
                  </a:lnTo>
                  <a:lnTo>
                    <a:pt x="256286" y="75907"/>
                  </a:lnTo>
                  <a:lnTo>
                    <a:pt x="255892" y="84340"/>
                  </a:lnTo>
                  <a:lnTo>
                    <a:pt x="256286" y="92913"/>
                  </a:lnTo>
                  <a:lnTo>
                    <a:pt x="269303" y="130924"/>
                  </a:lnTo>
                  <a:lnTo>
                    <a:pt x="297370" y="157124"/>
                  </a:lnTo>
                  <a:lnTo>
                    <a:pt x="336689" y="167030"/>
                  </a:lnTo>
                  <a:lnTo>
                    <a:pt x="344043" y="167030"/>
                  </a:lnTo>
                  <a:lnTo>
                    <a:pt x="383603" y="153758"/>
                  </a:lnTo>
                  <a:lnTo>
                    <a:pt x="404698" y="135039"/>
                  </a:lnTo>
                  <a:close/>
                </a:path>
                <a:path w="1643380" h="377825">
                  <a:moveTo>
                    <a:pt x="454444" y="373875"/>
                  </a:moveTo>
                  <a:lnTo>
                    <a:pt x="400189" y="319379"/>
                  </a:lnTo>
                  <a:lnTo>
                    <a:pt x="420077" y="314731"/>
                  </a:lnTo>
                  <a:lnTo>
                    <a:pt x="436346" y="303250"/>
                  </a:lnTo>
                  <a:lnTo>
                    <a:pt x="439610" y="298297"/>
                  </a:lnTo>
                  <a:lnTo>
                    <a:pt x="442569" y="293789"/>
                  </a:lnTo>
                  <a:lnTo>
                    <a:pt x="447332" y="286562"/>
                  </a:lnTo>
                  <a:lnTo>
                    <a:pt x="447167" y="245592"/>
                  </a:lnTo>
                  <a:lnTo>
                    <a:pt x="423887" y="220649"/>
                  </a:lnTo>
                  <a:lnTo>
                    <a:pt x="423887" y="266306"/>
                  </a:lnTo>
                  <a:lnTo>
                    <a:pt x="421716" y="276999"/>
                  </a:lnTo>
                  <a:lnTo>
                    <a:pt x="415823" y="285737"/>
                  </a:lnTo>
                  <a:lnTo>
                    <a:pt x="407085" y="291630"/>
                  </a:lnTo>
                  <a:lnTo>
                    <a:pt x="396405" y="293789"/>
                  </a:lnTo>
                  <a:lnTo>
                    <a:pt x="340245" y="293789"/>
                  </a:lnTo>
                  <a:lnTo>
                    <a:pt x="340245" y="238823"/>
                  </a:lnTo>
                  <a:lnTo>
                    <a:pt x="396405" y="238823"/>
                  </a:lnTo>
                  <a:lnTo>
                    <a:pt x="407085" y="240995"/>
                  </a:lnTo>
                  <a:lnTo>
                    <a:pt x="415823" y="246888"/>
                  </a:lnTo>
                  <a:lnTo>
                    <a:pt x="421716" y="255612"/>
                  </a:lnTo>
                  <a:lnTo>
                    <a:pt x="423887" y="266306"/>
                  </a:lnTo>
                  <a:lnTo>
                    <a:pt x="423887" y="220649"/>
                  </a:lnTo>
                  <a:lnTo>
                    <a:pt x="418769" y="217195"/>
                  </a:lnTo>
                  <a:lnTo>
                    <a:pt x="398056" y="212991"/>
                  </a:lnTo>
                  <a:lnTo>
                    <a:pt x="314413" y="212991"/>
                  </a:lnTo>
                  <a:lnTo>
                    <a:pt x="314413" y="373875"/>
                  </a:lnTo>
                  <a:lnTo>
                    <a:pt x="340245" y="373875"/>
                  </a:lnTo>
                  <a:lnTo>
                    <a:pt x="340245" y="298297"/>
                  </a:lnTo>
                  <a:lnTo>
                    <a:pt x="415823" y="373875"/>
                  </a:lnTo>
                  <a:lnTo>
                    <a:pt x="454444" y="373875"/>
                  </a:lnTo>
                  <a:close/>
                </a:path>
                <a:path w="1643380" h="377825">
                  <a:moveTo>
                    <a:pt x="562724" y="212585"/>
                  </a:moveTo>
                  <a:lnTo>
                    <a:pt x="464400" y="212585"/>
                  </a:lnTo>
                  <a:lnTo>
                    <a:pt x="464400" y="236715"/>
                  </a:lnTo>
                  <a:lnTo>
                    <a:pt x="464400" y="282435"/>
                  </a:lnTo>
                  <a:lnTo>
                    <a:pt x="464400" y="304025"/>
                  </a:lnTo>
                  <a:lnTo>
                    <a:pt x="464400" y="351015"/>
                  </a:lnTo>
                  <a:lnTo>
                    <a:pt x="464400" y="373875"/>
                  </a:lnTo>
                  <a:lnTo>
                    <a:pt x="562724" y="373875"/>
                  </a:lnTo>
                  <a:lnTo>
                    <a:pt x="562724" y="351015"/>
                  </a:lnTo>
                  <a:lnTo>
                    <a:pt x="489750" y="351015"/>
                  </a:lnTo>
                  <a:lnTo>
                    <a:pt x="489750" y="304025"/>
                  </a:lnTo>
                  <a:lnTo>
                    <a:pt x="552538" y="304025"/>
                  </a:lnTo>
                  <a:lnTo>
                    <a:pt x="552538" y="282435"/>
                  </a:lnTo>
                  <a:lnTo>
                    <a:pt x="489750" y="282435"/>
                  </a:lnTo>
                  <a:lnTo>
                    <a:pt x="489750" y="236715"/>
                  </a:lnTo>
                  <a:lnTo>
                    <a:pt x="562724" y="236715"/>
                  </a:lnTo>
                  <a:lnTo>
                    <a:pt x="562724" y="212585"/>
                  </a:lnTo>
                  <a:close/>
                </a:path>
                <a:path w="1643380" h="377825">
                  <a:moveTo>
                    <a:pt x="568413" y="83870"/>
                  </a:moveTo>
                  <a:lnTo>
                    <a:pt x="561797" y="51269"/>
                  </a:lnTo>
                  <a:lnTo>
                    <a:pt x="545731" y="27482"/>
                  </a:lnTo>
                  <a:lnTo>
                    <a:pt x="543801" y="24612"/>
                  </a:lnTo>
                  <a:lnTo>
                    <a:pt x="540931" y="22682"/>
                  </a:lnTo>
                  <a:lnTo>
                    <a:pt x="540931" y="83870"/>
                  </a:lnTo>
                  <a:lnTo>
                    <a:pt x="536473" y="105778"/>
                  </a:lnTo>
                  <a:lnTo>
                    <a:pt x="524370" y="123698"/>
                  </a:lnTo>
                  <a:lnTo>
                    <a:pt x="506437" y="135813"/>
                  </a:lnTo>
                  <a:lnTo>
                    <a:pt x="484543" y="140258"/>
                  </a:lnTo>
                  <a:lnTo>
                    <a:pt x="462635" y="135813"/>
                  </a:lnTo>
                  <a:lnTo>
                    <a:pt x="444703" y="123698"/>
                  </a:lnTo>
                  <a:lnTo>
                    <a:pt x="432600" y="105778"/>
                  </a:lnTo>
                  <a:lnTo>
                    <a:pt x="428155" y="83870"/>
                  </a:lnTo>
                  <a:lnTo>
                    <a:pt x="432600" y="61963"/>
                  </a:lnTo>
                  <a:lnTo>
                    <a:pt x="444703" y="44030"/>
                  </a:lnTo>
                  <a:lnTo>
                    <a:pt x="462635" y="31927"/>
                  </a:lnTo>
                  <a:lnTo>
                    <a:pt x="484543" y="27482"/>
                  </a:lnTo>
                  <a:lnTo>
                    <a:pt x="506437" y="31927"/>
                  </a:lnTo>
                  <a:lnTo>
                    <a:pt x="524370" y="44030"/>
                  </a:lnTo>
                  <a:lnTo>
                    <a:pt x="536473" y="61963"/>
                  </a:lnTo>
                  <a:lnTo>
                    <a:pt x="540931" y="83870"/>
                  </a:lnTo>
                  <a:lnTo>
                    <a:pt x="540931" y="22682"/>
                  </a:lnTo>
                  <a:lnTo>
                    <a:pt x="517131" y="6604"/>
                  </a:lnTo>
                  <a:lnTo>
                    <a:pt x="484543" y="0"/>
                  </a:lnTo>
                  <a:lnTo>
                    <a:pt x="451980" y="6604"/>
                  </a:lnTo>
                  <a:lnTo>
                    <a:pt x="425386" y="24612"/>
                  </a:lnTo>
                  <a:lnTo>
                    <a:pt x="407466" y="51269"/>
                  </a:lnTo>
                  <a:lnTo>
                    <a:pt x="400900" y="83870"/>
                  </a:lnTo>
                  <a:lnTo>
                    <a:pt x="407504" y="116471"/>
                  </a:lnTo>
                  <a:lnTo>
                    <a:pt x="425475" y="143129"/>
                  </a:lnTo>
                  <a:lnTo>
                    <a:pt x="452069" y="161137"/>
                  </a:lnTo>
                  <a:lnTo>
                    <a:pt x="484543" y="167741"/>
                  </a:lnTo>
                  <a:lnTo>
                    <a:pt x="517131" y="161137"/>
                  </a:lnTo>
                  <a:lnTo>
                    <a:pt x="543801" y="143129"/>
                  </a:lnTo>
                  <a:lnTo>
                    <a:pt x="545731" y="140258"/>
                  </a:lnTo>
                  <a:lnTo>
                    <a:pt x="561797" y="116471"/>
                  </a:lnTo>
                  <a:lnTo>
                    <a:pt x="568413" y="83870"/>
                  </a:lnTo>
                  <a:close/>
                </a:path>
                <a:path w="1643380" h="377825">
                  <a:moveTo>
                    <a:pt x="722884" y="164185"/>
                  </a:moveTo>
                  <a:lnTo>
                    <a:pt x="668629" y="109689"/>
                  </a:lnTo>
                  <a:lnTo>
                    <a:pt x="688530" y="105041"/>
                  </a:lnTo>
                  <a:lnTo>
                    <a:pt x="704799" y="93560"/>
                  </a:lnTo>
                  <a:lnTo>
                    <a:pt x="708050" y="88607"/>
                  </a:lnTo>
                  <a:lnTo>
                    <a:pt x="711022" y="84099"/>
                  </a:lnTo>
                  <a:lnTo>
                    <a:pt x="715784" y="76885"/>
                  </a:lnTo>
                  <a:lnTo>
                    <a:pt x="719810" y="56616"/>
                  </a:lnTo>
                  <a:lnTo>
                    <a:pt x="715619" y="35902"/>
                  </a:lnTo>
                  <a:lnTo>
                    <a:pt x="711047" y="29133"/>
                  </a:lnTo>
                  <a:lnTo>
                    <a:pt x="704176" y="18948"/>
                  </a:lnTo>
                  <a:lnTo>
                    <a:pt x="692327" y="10960"/>
                  </a:lnTo>
                  <a:lnTo>
                    <a:pt x="692327" y="56616"/>
                  </a:lnTo>
                  <a:lnTo>
                    <a:pt x="690168" y="67310"/>
                  </a:lnTo>
                  <a:lnTo>
                    <a:pt x="684276" y="76047"/>
                  </a:lnTo>
                  <a:lnTo>
                    <a:pt x="675538" y="81940"/>
                  </a:lnTo>
                  <a:lnTo>
                    <a:pt x="664845" y="84099"/>
                  </a:lnTo>
                  <a:lnTo>
                    <a:pt x="608685" y="84099"/>
                  </a:lnTo>
                  <a:lnTo>
                    <a:pt x="608685" y="29133"/>
                  </a:lnTo>
                  <a:lnTo>
                    <a:pt x="664845" y="29133"/>
                  </a:lnTo>
                  <a:lnTo>
                    <a:pt x="675538" y="31305"/>
                  </a:lnTo>
                  <a:lnTo>
                    <a:pt x="684276" y="37198"/>
                  </a:lnTo>
                  <a:lnTo>
                    <a:pt x="690168" y="45935"/>
                  </a:lnTo>
                  <a:lnTo>
                    <a:pt x="692327" y="56616"/>
                  </a:lnTo>
                  <a:lnTo>
                    <a:pt x="692327" y="10960"/>
                  </a:lnTo>
                  <a:lnTo>
                    <a:pt x="687222" y="7505"/>
                  </a:lnTo>
                  <a:lnTo>
                    <a:pt x="666496" y="3302"/>
                  </a:lnTo>
                  <a:lnTo>
                    <a:pt x="582853" y="3302"/>
                  </a:lnTo>
                  <a:lnTo>
                    <a:pt x="582853" y="164185"/>
                  </a:lnTo>
                  <a:lnTo>
                    <a:pt x="608685" y="164185"/>
                  </a:lnTo>
                  <a:lnTo>
                    <a:pt x="608685" y="88607"/>
                  </a:lnTo>
                  <a:lnTo>
                    <a:pt x="684263" y="164185"/>
                  </a:lnTo>
                  <a:lnTo>
                    <a:pt x="722884" y="164185"/>
                  </a:lnTo>
                  <a:close/>
                </a:path>
                <a:path w="1643380" h="377825">
                  <a:moveTo>
                    <a:pt x="793508" y="293560"/>
                  </a:moveTo>
                  <a:lnTo>
                    <a:pt x="787044" y="262178"/>
                  </a:lnTo>
                  <a:lnTo>
                    <a:pt x="769823" y="236689"/>
                  </a:lnTo>
                  <a:lnTo>
                    <a:pt x="769810" y="293560"/>
                  </a:lnTo>
                  <a:lnTo>
                    <a:pt x="765314" y="315645"/>
                  </a:lnTo>
                  <a:lnTo>
                    <a:pt x="753097" y="333730"/>
                  </a:lnTo>
                  <a:lnTo>
                    <a:pt x="735012" y="345948"/>
                  </a:lnTo>
                  <a:lnTo>
                    <a:pt x="712939" y="350431"/>
                  </a:lnTo>
                  <a:lnTo>
                    <a:pt x="680250" y="350431"/>
                  </a:lnTo>
                  <a:lnTo>
                    <a:pt x="680250" y="236689"/>
                  </a:lnTo>
                  <a:lnTo>
                    <a:pt x="712711" y="236689"/>
                  </a:lnTo>
                  <a:lnTo>
                    <a:pt x="734923" y="241147"/>
                  </a:lnTo>
                  <a:lnTo>
                    <a:pt x="753071" y="253314"/>
                  </a:lnTo>
                  <a:lnTo>
                    <a:pt x="765314" y="271386"/>
                  </a:lnTo>
                  <a:lnTo>
                    <a:pt x="769810" y="293560"/>
                  </a:lnTo>
                  <a:lnTo>
                    <a:pt x="769810" y="236677"/>
                  </a:lnTo>
                  <a:lnTo>
                    <a:pt x="744181" y="219329"/>
                  </a:lnTo>
                  <a:lnTo>
                    <a:pt x="712939" y="213004"/>
                  </a:lnTo>
                  <a:lnTo>
                    <a:pt x="654900" y="213004"/>
                  </a:lnTo>
                  <a:lnTo>
                    <a:pt x="654900" y="374116"/>
                  </a:lnTo>
                  <a:lnTo>
                    <a:pt x="712939" y="374116"/>
                  </a:lnTo>
                  <a:lnTo>
                    <a:pt x="744220" y="367792"/>
                  </a:lnTo>
                  <a:lnTo>
                    <a:pt x="769835" y="350545"/>
                  </a:lnTo>
                  <a:lnTo>
                    <a:pt x="787146" y="324942"/>
                  </a:lnTo>
                  <a:lnTo>
                    <a:pt x="793508" y="293560"/>
                  </a:lnTo>
                  <a:close/>
                </a:path>
                <a:path w="1643380" h="377825">
                  <a:moveTo>
                    <a:pt x="836383" y="212991"/>
                  </a:moveTo>
                  <a:lnTo>
                    <a:pt x="808901" y="212991"/>
                  </a:lnTo>
                  <a:lnTo>
                    <a:pt x="808901" y="374103"/>
                  </a:lnTo>
                  <a:lnTo>
                    <a:pt x="836383" y="374103"/>
                  </a:lnTo>
                  <a:lnTo>
                    <a:pt x="836383" y="212991"/>
                  </a:lnTo>
                  <a:close/>
                </a:path>
                <a:path w="1643380" h="377825">
                  <a:moveTo>
                    <a:pt x="873353" y="84099"/>
                  </a:moveTo>
                  <a:lnTo>
                    <a:pt x="867130" y="52730"/>
                  </a:lnTo>
                  <a:lnTo>
                    <a:pt x="851242" y="29133"/>
                  </a:lnTo>
                  <a:lnTo>
                    <a:pt x="849896" y="27127"/>
                  </a:lnTo>
                  <a:lnTo>
                    <a:pt x="847521" y="25527"/>
                  </a:lnTo>
                  <a:lnTo>
                    <a:pt x="847521" y="83870"/>
                  </a:lnTo>
                  <a:lnTo>
                    <a:pt x="843229" y="105117"/>
                  </a:lnTo>
                  <a:lnTo>
                    <a:pt x="831532" y="122516"/>
                  </a:lnTo>
                  <a:lnTo>
                    <a:pt x="814133" y="134277"/>
                  </a:lnTo>
                  <a:lnTo>
                    <a:pt x="792797" y="138595"/>
                  </a:lnTo>
                  <a:lnTo>
                    <a:pt x="761987" y="138595"/>
                  </a:lnTo>
                  <a:lnTo>
                    <a:pt x="761987" y="29133"/>
                  </a:lnTo>
                  <a:lnTo>
                    <a:pt x="792797" y="29133"/>
                  </a:lnTo>
                  <a:lnTo>
                    <a:pt x="814133" y="33426"/>
                  </a:lnTo>
                  <a:lnTo>
                    <a:pt x="831532" y="45135"/>
                  </a:lnTo>
                  <a:lnTo>
                    <a:pt x="843229" y="62534"/>
                  </a:lnTo>
                  <a:lnTo>
                    <a:pt x="847521" y="83870"/>
                  </a:lnTo>
                  <a:lnTo>
                    <a:pt x="847521" y="25527"/>
                  </a:lnTo>
                  <a:lnTo>
                    <a:pt x="824293" y="9867"/>
                  </a:lnTo>
                  <a:lnTo>
                    <a:pt x="793026" y="3543"/>
                  </a:lnTo>
                  <a:lnTo>
                    <a:pt x="734745" y="3543"/>
                  </a:lnTo>
                  <a:lnTo>
                    <a:pt x="734745" y="164426"/>
                  </a:lnTo>
                  <a:lnTo>
                    <a:pt x="793026" y="164426"/>
                  </a:lnTo>
                  <a:lnTo>
                    <a:pt x="824268" y="158115"/>
                  </a:lnTo>
                  <a:lnTo>
                    <a:pt x="849795" y="140881"/>
                  </a:lnTo>
                  <a:lnTo>
                    <a:pt x="851344" y="138595"/>
                  </a:lnTo>
                  <a:lnTo>
                    <a:pt x="867029" y="115354"/>
                  </a:lnTo>
                  <a:lnTo>
                    <a:pt x="873353" y="84099"/>
                  </a:lnTo>
                  <a:close/>
                </a:path>
                <a:path w="1643380" h="377825">
                  <a:moveTo>
                    <a:pt x="978789" y="328866"/>
                  </a:moveTo>
                  <a:lnTo>
                    <a:pt x="957414" y="291960"/>
                  </a:lnTo>
                  <a:lnTo>
                    <a:pt x="916711" y="278638"/>
                  </a:lnTo>
                  <a:lnTo>
                    <a:pt x="909840" y="276745"/>
                  </a:lnTo>
                  <a:lnTo>
                    <a:pt x="887095" y="258254"/>
                  </a:lnTo>
                  <a:lnTo>
                    <a:pt x="887095" y="252577"/>
                  </a:lnTo>
                  <a:lnTo>
                    <a:pt x="910310" y="235280"/>
                  </a:lnTo>
                  <a:lnTo>
                    <a:pt x="921918" y="235280"/>
                  </a:lnTo>
                  <a:lnTo>
                    <a:pt x="928789" y="236461"/>
                  </a:lnTo>
                  <a:lnTo>
                    <a:pt x="942060" y="241198"/>
                  </a:lnTo>
                  <a:lnTo>
                    <a:pt x="948690" y="245224"/>
                  </a:lnTo>
                  <a:lnTo>
                    <a:pt x="959586" y="254000"/>
                  </a:lnTo>
                  <a:lnTo>
                    <a:pt x="975944" y="232435"/>
                  </a:lnTo>
                  <a:lnTo>
                    <a:pt x="939063" y="212483"/>
                  </a:lnTo>
                  <a:lnTo>
                    <a:pt x="914806" y="209689"/>
                  </a:lnTo>
                  <a:lnTo>
                    <a:pt x="906995" y="209689"/>
                  </a:lnTo>
                  <a:lnTo>
                    <a:pt x="870508" y="227215"/>
                  </a:lnTo>
                  <a:lnTo>
                    <a:pt x="859370" y="250202"/>
                  </a:lnTo>
                  <a:lnTo>
                    <a:pt x="859370" y="264185"/>
                  </a:lnTo>
                  <a:lnTo>
                    <a:pt x="884478" y="297116"/>
                  </a:lnTo>
                  <a:lnTo>
                    <a:pt x="922870" y="308254"/>
                  </a:lnTo>
                  <a:lnTo>
                    <a:pt x="938974" y="313461"/>
                  </a:lnTo>
                  <a:lnTo>
                    <a:pt x="950823" y="327685"/>
                  </a:lnTo>
                  <a:lnTo>
                    <a:pt x="950823" y="336918"/>
                  </a:lnTo>
                  <a:lnTo>
                    <a:pt x="948461" y="341896"/>
                  </a:lnTo>
                  <a:lnTo>
                    <a:pt x="938263" y="349719"/>
                  </a:lnTo>
                  <a:lnTo>
                    <a:pt x="930922" y="351853"/>
                  </a:lnTo>
                  <a:lnTo>
                    <a:pt x="921918" y="351853"/>
                  </a:lnTo>
                  <a:lnTo>
                    <a:pt x="884364" y="340499"/>
                  </a:lnTo>
                  <a:lnTo>
                    <a:pt x="868845" y="327914"/>
                  </a:lnTo>
                  <a:lnTo>
                    <a:pt x="851547" y="348526"/>
                  </a:lnTo>
                  <a:lnTo>
                    <a:pt x="885901" y="371271"/>
                  </a:lnTo>
                  <a:lnTo>
                    <a:pt x="921448" y="377672"/>
                  </a:lnTo>
                  <a:lnTo>
                    <a:pt x="929500" y="377672"/>
                  </a:lnTo>
                  <a:lnTo>
                    <a:pt x="967409" y="360375"/>
                  </a:lnTo>
                  <a:lnTo>
                    <a:pt x="978789" y="336207"/>
                  </a:lnTo>
                  <a:lnTo>
                    <a:pt x="978789" y="328866"/>
                  </a:lnTo>
                  <a:close/>
                </a:path>
                <a:path w="1643380" h="377825">
                  <a:moveTo>
                    <a:pt x="1022858" y="164426"/>
                  </a:moveTo>
                  <a:lnTo>
                    <a:pt x="1022134" y="163004"/>
                  </a:lnTo>
                  <a:lnTo>
                    <a:pt x="1011682" y="139547"/>
                  </a:lnTo>
                  <a:lnTo>
                    <a:pt x="1000061" y="113487"/>
                  </a:lnTo>
                  <a:lnTo>
                    <a:pt x="972286" y="51168"/>
                  </a:lnTo>
                  <a:lnTo>
                    <a:pt x="969073" y="43967"/>
                  </a:lnTo>
                  <a:lnTo>
                    <a:pt x="969073" y="113487"/>
                  </a:lnTo>
                  <a:lnTo>
                    <a:pt x="912914" y="113487"/>
                  </a:lnTo>
                  <a:lnTo>
                    <a:pt x="941108" y="51168"/>
                  </a:lnTo>
                  <a:lnTo>
                    <a:pt x="969073" y="113487"/>
                  </a:lnTo>
                  <a:lnTo>
                    <a:pt x="969073" y="43967"/>
                  </a:lnTo>
                  <a:lnTo>
                    <a:pt x="951064" y="3543"/>
                  </a:lnTo>
                  <a:lnTo>
                    <a:pt x="931151" y="3543"/>
                  </a:lnTo>
                  <a:lnTo>
                    <a:pt x="860082" y="163004"/>
                  </a:lnTo>
                  <a:lnTo>
                    <a:pt x="859370" y="164426"/>
                  </a:lnTo>
                  <a:lnTo>
                    <a:pt x="890168" y="164426"/>
                  </a:lnTo>
                  <a:lnTo>
                    <a:pt x="901306" y="139547"/>
                  </a:lnTo>
                  <a:lnTo>
                    <a:pt x="980909" y="139547"/>
                  </a:lnTo>
                  <a:lnTo>
                    <a:pt x="992047" y="164426"/>
                  </a:lnTo>
                  <a:lnTo>
                    <a:pt x="1022858" y="164426"/>
                  </a:lnTo>
                  <a:close/>
                </a:path>
                <a:path w="1643380" h="377825">
                  <a:moveTo>
                    <a:pt x="1092746" y="212585"/>
                  </a:moveTo>
                  <a:lnTo>
                    <a:pt x="994422" y="212585"/>
                  </a:lnTo>
                  <a:lnTo>
                    <a:pt x="994422" y="236715"/>
                  </a:lnTo>
                  <a:lnTo>
                    <a:pt x="994422" y="282435"/>
                  </a:lnTo>
                  <a:lnTo>
                    <a:pt x="994422" y="304025"/>
                  </a:lnTo>
                  <a:lnTo>
                    <a:pt x="994422" y="351015"/>
                  </a:lnTo>
                  <a:lnTo>
                    <a:pt x="994422" y="373875"/>
                  </a:lnTo>
                  <a:lnTo>
                    <a:pt x="1092746" y="373875"/>
                  </a:lnTo>
                  <a:lnTo>
                    <a:pt x="1092746" y="351015"/>
                  </a:lnTo>
                  <a:lnTo>
                    <a:pt x="1020013" y="351015"/>
                  </a:lnTo>
                  <a:lnTo>
                    <a:pt x="1020013" y="304025"/>
                  </a:lnTo>
                  <a:lnTo>
                    <a:pt x="1082802" y="304025"/>
                  </a:lnTo>
                  <a:lnTo>
                    <a:pt x="1082802" y="282435"/>
                  </a:lnTo>
                  <a:lnTo>
                    <a:pt x="1020013" y="282435"/>
                  </a:lnTo>
                  <a:lnTo>
                    <a:pt x="1020013" y="236715"/>
                  </a:lnTo>
                  <a:lnTo>
                    <a:pt x="1092746" y="236715"/>
                  </a:lnTo>
                  <a:lnTo>
                    <a:pt x="1092746" y="212585"/>
                  </a:lnTo>
                  <a:close/>
                </a:path>
                <a:path w="1643380" h="377825">
                  <a:moveTo>
                    <a:pt x="1109103" y="3733"/>
                  </a:moveTo>
                  <a:lnTo>
                    <a:pt x="988974" y="3733"/>
                  </a:lnTo>
                  <a:lnTo>
                    <a:pt x="988974" y="29133"/>
                  </a:lnTo>
                  <a:lnTo>
                    <a:pt x="1036358" y="29133"/>
                  </a:lnTo>
                  <a:lnTo>
                    <a:pt x="1036358" y="165023"/>
                  </a:lnTo>
                  <a:lnTo>
                    <a:pt x="1063840" y="165023"/>
                  </a:lnTo>
                  <a:lnTo>
                    <a:pt x="1063840" y="29133"/>
                  </a:lnTo>
                  <a:lnTo>
                    <a:pt x="1109103" y="29133"/>
                  </a:lnTo>
                  <a:lnTo>
                    <a:pt x="1109103" y="3733"/>
                  </a:lnTo>
                  <a:close/>
                </a:path>
                <a:path w="1643380" h="377825">
                  <a:moveTo>
                    <a:pt x="1147254" y="3543"/>
                  </a:moveTo>
                  <a:lnTo>
                    <a:pt x="1119771" y="3543"/>
                  </a:lnTo>
                  <a:lnTo>
                    <a:pt x="1119771" y="164426"/>
                  </a:lnTo>
                  <a:lnTo>
                    <a:pt x="1147254" y="164426"/>
                  </a:lnTo>
                  <a:lnTo>
                    <a:pt x="1147254" y="3543"/>
                  </a:lnTo>
                  <a:close/>
                </a:path>
                <a:path w="1643380" h="377825">
                  <a:moveTo>
                    <a:pt x="1261452" y="373418"/>
                  </a:moveTo>
                  <a:lnTo>
                    <a:pt x="1253858" y="356831"/>
                  </a:lnTo>
                  <a:lnTo>
                    <a:pt x="1250556" y="348322"/>
                  </a:lnTo>
                  <a:lnTo>
                    <a:pt x="1250340" y="347827"/>
                  </a:lnTo>
                  <a:lnTo>
                    <a:pt x="1246428" y="338607"/>
                  </a:lnTo>
                  <a:lnTo>
                    <a:pt x="1241640" y="327863"/>
                  </a:lnTo>
                  <a:lnTo>
                    <a:pt x="1239926" y="324129"/>
                  </a:lnTo>
                  <a:lnTo>
                    <a:pt x="1236332" y="316306"/>
                  </a:lnTo>
                  <a:lnTo>
                    <a:pt x="1224407" y="289979"/>
                  </a:lnTo>
                  <a:lnTo>
                    <a:pt x="1211453" y="261632"/>
                  </a:lnTo>
                  <a:lnTo>
                    <a:pt x="1211453" y="324129"/>
                  </a:lnTo>
                  <a:lnTo>
                    <a:pt x="1150086" y="324129"/>
                  </a:lnTo>
                  <a:lnTo>
                    <a:pt x="1180655" y="257784"/>
                  </a:lnTo>
                  <a:lnTo>
                    <a:pt x="1208849" y="318211"/>
                  </a:lnTo>
                  <a:lnTo>
                    <a:pt x="1211453" y="324129"/>
                  </a:lnTo>
                  <a:lnTo>
                    <a:pt x="1211453" y="261632"/>
                  </a:lnTo>
                  <a:lnTo>
                    <a:pt x="1209700" y="257784"/>
                  </a:lnTo>
                  <a:lnTo>
                    <a:pt x="1200277" y="237236"/>
                  </a:lnTo>
                  <a:lnTo>
                    <a:pt x="1189418" y="213715"/>
                  </a:lnTo>
                  <a:lnTo>
                    <a:pt x="1189177" y="213245"/>
                  </a:lnTo>
                  <a:lnTo>
                    <a:pt x="1171879" y="213245"/>
                  </a:lnTo>
                  <a:lnTo>
                    <a:pt x="1099146" y="372935"/>
                  </a:lnTo>
                  <a:lnTo>
                    <a:pt x="1098435" y="374357"/>
                  </a:lnTo>
                  <a:lnTo>
                    <a:pt x="1126871" y="374357"/>
                  </a:lnTo>
                  <a:lnTo>
                    <a:pt x="1138948" y="347827"/>
                  </a:lnTo>
                  <a:lnTo>
                    <a:pt x="1221638" y="347827"/>
                  </a:lnTo>
                  <a:lnTo>
                    <a:pt x="1233487" y="374357"/>
                  </a:lnTo>
                  <a:lnTo>
                    <a:pt x="1260970" y="374357"/>
                  </a:lnTo>
                  <a:lnTo>
                    <a:pt x="1261452" y="373418"/>
                  </a:lnTo>
                  <a:close/>
                </a:path>
                <a:path w="1643380" h="377825">
                  <a:moveTo>
                    <a:pt x="1388922" y="328866"/>
                  </a:moveTo>
                  <a:lnTo>
                    <a:pt x="1367548" y="291960"/>
                  </a:lnTo>
                  <a:lnTo>
                    <a:pt x="1326845" y="278638"/>
                  </a:lnTo>
                  <a:lnTo>
                    <a:pt x="1319974" y="276745"/>
                  </a:lnTo>
                  <a:lnTo>
                    <a:pt x="1297228" y="258254"/>
                  </a:lnTo>
                  <a:lnTo>
                    <a:pt x="1297228" y="252577"/>
                  </a:lnTo>
                  <a:lnTo>
                    <a:pt x="1320444" y="235280"/>
                  </a:lnTo>
                  <a:lnTo>
                    <a:pt x="1332052" y="235280"/>
                  </a:lnTo>
                  <a:lnTo>
                    <a:pt x="1338922" y="236461"/>
                  </a:lnTo>
                  <a:lnTo>
                    <a:pt x="1352194" y="241198"/>
                  </a:lnTo>
                  <a:lnTo>
                    <a:pt x="1358823" y="245224"/>
                  </a:lnTo>
                  <a:lnTo>
                    <a:pt x="1369720" y="254000"/>
                  </a:lnTo>
                  <a:lnTo>
                    <a:pt x="1386078" y="232435"/>
                  </a:lnTo>
                  <a:lnTo>
                    <a:pt x="1349197" y="212483"/>
                  </a:lnTo>
                  <a:lnTo>
                    <a:pt x="1324940" y="209689"/>
                  </a:lnTo>
                  <a:lnTo>
                    <a:pt x="1317129" y="209689"/>
                  </a:lnTo>
                  <a:lnTo>
                    <a:pt x="1280642" y="227215"/>
                  </a:lnTo>
                  <a:lnTo>
                    <a:pt x="1269504" y="250202"/>
                  </a:lnTo>
                  <a:lnTo>
                    <a:pt x="1269504" y="264185"/>
                  </a:lnTo>
                  <a:lnTo>
                    <a:pt x="1294612" y="297116"/>
                  </a:lnTo>
                  <a:lnTo>
                    <a:pt x="1333004" y="308254"/>
                  </a:lnTo>
                  <a:lnTo>
                    <a:pt x="1349108" y="313461"/>
                  </a:lnTo>
                  <a:lnTo>
                    <a:pt x="1360957" y="327685"/>
                  </a:lnTo>
                  <a:lnTo>
                    <a:pt x="1360957" y="336918"/>
                  </a:lnTo>
                  <a:lnTo>
                    <a:pt x="1358595" y="341896"/>
                  </a:lnTo>
                  <a:lnTo>
                    <a:pt x="1348397" y="349719"/>
                  </a:lnTo>
                  <a:lnTo>
                    <a:pt x="1341056" y="351853"/>
                  </a:lnTo>
                  <a:lnTo>
                    <a:pt x="1332052" y="351853"/>
                  </a:lnTo>
                  <a:lnTo>
                    <a:pt x="1294498" y="340499"/>
                  </a:lnTo>
                  <a:lnTo>
                    <a:pt x="1278978" y="327914"/>
                  </a:lnTo>
                  <a:lnTo>
                    <a:pt x="1261681" y="348526"/>
                  </a:lnTo>
                  <a:lnTo>
                    <a:pt x="1296035" y="371271"/>
                  </a:lnTo>
                  <a:lnTo>
                    <a:pt x="1331582" y="377672"/>
                  </a:lnTo>
                  <a:lnTo>
                    <a:pt x="1339634" y="377672"/>
                  </a:lnTo>
                  <a:lnTo>
                    <a:pt x="1377543" y="360375"/>
                  </a:lnTo>
                  <a:lnTo>
                    <a:pt x="1388922" y="336207"/>
                  </a:lnTo>
                  <a:lnTo>
                    <a:pt x="1388922" y="328866"/>
                  </a:lnTo>
                  <a:close/>
                </a:path>
                <a:path w="1643380" h="377825">
                  <a:moveTo>
                    <a:pt x="1502879" y="212585"/>
                  </a:moveTo>
                  <a:lnTo>
                    <a:pt x="1404556" y="212585"/>
                  </a:lnTo>
                  <a:lnTo>
                    <a:pt x="1404556" y="236715"/>
                  </a:lnTo>
                  <a:lnTo>
                    <a:pt x="1404556" y="282435"/>
                  </a:lnTo>
                  <a:lnTo>
                    <a:pt x="1404556" y="304025"/>
                  </a:lnTo>
                  <a:lnTo>
                    <a:pt x="1404556" y="351015"/>
                  </a:lnTo>
                  <a:lnTo>
                    <a:pt x="1404556" y="373875"/>
                  </a:lnTo>
                  <a:lnTo>
                    <a:pt x="1502879" y="373875"/>
                  </a:lnTo>
                  <a:lnTo>
                    <a:pt x="1502879" y="351015"/>
                  </a:lnTo>
                  <a:lnTo>
                    <a:pt x="1429905" y="351015"/>
                  </a:lnTo>
                  <a:lnTo>
                    <a:pt x="1429905" y="304025"/>
                  </a:lnTo>
                  <a:lnTo>
                    <a:pt x="1492935" y="304025"/>
                  </a:lnTo>
                  <a:lnTo>
                    <a:pt x="1492935" y="282435"/>
                  </a:lnTo>
                  <a:lnTo>
                    <a:pt x="1429905" y="282435"/>
                  </a:lnTo>
                  <a:lnTo>
                    <a:pt x="1429905" y="236715"/>
                  </a:lnTo>
                  <a:lnTo>
                    <a:pt x="1502879" y="236715"/>
                  </a:lnTo>
                  <a:lnTo>
                    <a:pt x="1502879" y="212585"/>
                  </a:lnTo>
                  <a:close/>
                </a:path>
                <a:path w="1643380" h="377825">
                  <a:moveTo>
                    <a:pt x="1642922" y="328866"/>
                  </a:moveTo>
                  <a:lnTo>
                    <a:pt x="1621548" y="291960"/>
                  </a:lnTo>
                  <a:lnTo>
                    <a:pt x="1580845" y="278638"/>
                  </a:lnTo>
                  <a:lnTo>
                    <a:pt x="1573974" y="276745"/>
                  </a:lnTo>
                  <a:lnTo>
                    <a:pt x="1551228" y="258254"/>
                  </a:lnTo>
                  <a:lnTo>
                    <a:pt x="1551228" y="252577"/>
                  </a:lnTo>
                  <a:lnTo>
                    <a:pt x="1574444" y="235280"/>
                  </a:lnTo>
                  <a:lnTo>
                    <a:pt x="1586052" y="235280"/>
                  </a:lnTo>
                  <a:lnTo>
                    <a:pt x="1592922" y="236461"/>
                  </a:lnTo>
                  <a:lnTo>
                    <a:pt x="1606194" y="241198"/>
                  </a:lnTo>
                  <a:lnTo>
                    <a:pt x="1612823" y="245224"/>
                  </a:lnTo>
                  <a:lnTo>
                    <a:pt x="1623720" y="254000"/>
                  </a:lnTo>
                  <a:lnTo>
                    <a:pt x="1640078" y="232435"/>
                  </a:lnTo>
                  <a:lnTo>
                    <a:pt x="1603197" y="212483"/>
                  </a:lnTo>
                  <a:lnTo>
                    <a:pt x="1578940" y="209689"/>
                  </a:lnTo>
                  <a:lnTo>
                    <a:pt x="1571129" y="209689"/>
                  </a:lnTo>
                  <a:lnTo>
                    <a:pt x="1534642" y="227215"/>
                  </a:lnTo>
                  <a:lnTo>
                    <a:pt x="1523504" y="250202"/>
                  </a:lnTo>
                  <a:lnTo>
                    <a:pt x="1523504" y="264185"/>
                  </a:lnTo>
                  <a:lnTo>
                    <a:pt x="1548612" y="297116"/>
                  </a:lnTo>
                  <a:lnTo>
                    <a:pt x="1587004" y="308254"/>
                  </a:lnTo>
                  <a:lnTo>
                    <a:pt x="1603108" y="313461"/>
                  </a:lnTo>
                  <a:lnTo>
                    <a:pt x="1614957" y="327685"/>
                  </a:lnTo>
                  <a:lnTo>
                    <a:pt x="1614957" y="336918"/>
                  </a:lnTo>
                  <a:lnTo>
                    <a:pt x="1612595" y="341896"/>
                  </a:lnTo>
                  <a:lnTo>
                    <a:pt x="1602397" y="349719"/>
                  </a:lnTo>
                  <a:lnTo>
                    <a:pt x="1595056" y="351853"/>
                  </a:lnTo>
                  <a:lnTo>
                    <a:pt x="1586052" y="351853"/>
                  </a:lnTo>
                  <a:lnTo>
                    <a:pt x="1548498" y="340499"/>
                  </a:lnTo>
                  <a:lnTo>
                    <a:pt x="1532978" y="327914"/>
                  </a:lnTo>
                  <a:lnTo>
                    <a:pt x="1515681" y="348526"/>
                  </a:lnTo>
                  <a:lnTo>
                    <a:pt x="1550035" y="371271"/>
                  </a:lnTo>
                  <a:lnTo>
                    <a:pt x="1585582" y="377672"/>
                  </a:lnTo>
                  <a:lnTo>
                    <a:pt x="1593634" y="377672"/>
                  </a:lnTo>
                  <a:lnTo>
                    <a:pt x="1631543" y="360375"/>
                  </a:lnTo>
                  <a:lnTo>
                    <a:pt x="1642922" y="336207"/>
                  </a:lnTo>
                  <a:lnTo>
                    <a:pt x="1642922" y="328866"/>
                  </a:lnTo>
                  <a:close/>
                </a:path>
              </a:pathLst>
            </a:custGeom>
            <a:solidFill>
              <a:srgbClr val="FFFFFF"/>
            </a:solidFill>
          </p:spPr>
          <p:txBody>
            <a:bodyPr wrap="square" lIns="0" tIns="0" rIns="0" bIns="0" rtlCol="0"/>
            <a:lstStyle/>
            <a:p>
              <a:endParaRPr lang="en-GB" sz="2226" noProof="0"/>
            </a:p>
          </p:txBody>
        </p:sp>
        <p:pic>
          <p:nvPicPr>
            <p:cNvPr id="5" name="bg object 30">
              <a:extLst>
                <a:ext uri="{FF2B5EF4-FFF2-40B4-BE49-F238E27FC236}">
                  <a16:creationId xmlns:a16="http://schemas.microsoft.com/office/drawing/2014/main" id="{82D9529D-6905-8419-FF9D-AF72F3B1F326}"/>
                </a:ext>
              </a:extLst>
            </p:cNvPr>
            <p:cNvPicPr/>
            <p:nvPr/>
          </p:nvPicPr>
          <p:blipFill>
            <a:blip r:embed="rId3" cstate="print"/>
            <a:stretch>
              <a:fillRect/>
            </a:stretch>
          </p:blipFill>
          <p:spPr>
            <a:xfrm>
              <a:off x="13868505" y="8523546"/>
              <a:ext cx="183388" cy="184340"/>
            </a:xfrm>
            <a:prstGeom prst="rect">
              <a:avLst/>
            </a:prstGeom>
          </p:spPr>
        </p:pic>
        <p:sp>
          <p:nvSpPr>
            <p:cNvPr id="6" name="bg object 31">
              <a:extLst>
                <a:ext uri="{FF2B5EF4-FFF2-40B4-BE49-F238E27FC236}">
                  <a16:creationId xmlns:a16="http://schemas.microsoft.com/office/drawing/2014/main" id="{F06B94C3-ADD1-FA54-20DB-94EC85310219}"/>
                </a:ext>
              </a:extLst>
            </p:cNvPr>
            <p:cNvSpPr/>
            <p:nvPr/>
          </p:nvSpPr>
          <p:spPr>
            <a:xfrm>
              <a:off x="13868743" y="8336381"/>
              <a:ext cx="368300" cy="372110"/>
            </a:xfrm>
            <a:custGeom>
              <a:avLst/>
              <a:gdLst/>
              <a:ahLst/>
              <a:cxnLst/>
              <a:rect l="l" t="t" r="r" b="b"/>
              <a:pathLst>
                <a:path w="368300" h="372109">
                  <a:moveTo>
                    <a:pt x="367957" y="369849"/>
                  </a:moveTo>
                  <a:lnTo>
                    <a:pt x="1422" y="1409"/>
                  </a:lnTo>
                  <a:lnTo>
                    <a:pt x="0" y="1892"/>
                  </a:lnTo>
                  <a:lnTo>
                    <a:pt x="0" y="4495"/>
                  </a:lnTo>
                  <a:lnTo>
                    <a:pt x="0" y="146418"/>
                  </a:lnTo>
                  <a:lnTo>
                    <a:pt x="1422" y="149974"/>
                  </a:lnTo>
                  <a:lnTo>
                    <a:pt x="218452" y="368198"/>
                  </a:lnTo>
                  <a:lnTo>
                    <a:pt x="220116" y="370090"/>
                  </a:lnTo>
                  <a:lnTo>
                    <a:pt x="223672" y="371513"/>
                  </a:lnTo>
                  <a:lnTo>
                    <a:pt x="367487" y="371513"/>
                  </a:lnTo>
                  <a:lnTo>
                    <a:pt x="367957" y="369849"/>
                  </a:lnTo>
                  <a:close/>
                </a:path>
                <a:path w="368300" h="372109">
                  <a:moveTo>
                    <a:pt x="367957" y="184340"/>
                  </a:moveTo>
                  <a:lnTo>
                    <a:pt x="186232" y="1663"/>
                  </a:lnTo>
                  <a:lnTo>
                    <a:pt x="182676" y="0"/>
                  </a:lnTo>
                  <a:lnTo>
                    <a:pt x="41465" y="0"/>
                  </a:lnTo>
                  <a:lnTo>
                    <a:pt x="39090" y="0"/>
                  </a:lnTo>
                  <a:lnTo>
                    <a:pt x="38379" y="1422"/>
                  </a:lnTo>
                  <a:lnTo>
                    <a:pt x="40043" y="3314"/>
                  </a:lnTo>
                  <a:lnTo>
                    <a:pt x="294043" y="258737"/>
                  </a:lnTo>
                  <a:lnTo>
                    <a:pt x="296887" y="258737"/>
                  </a:lnTo>
                  <a:lnTo>
                    <a:pt x="298780" y="257073"/>
                  </a:lnTo>
                  <a:lnTo>
                    <a:pt x="367957" y="187413"/>
                  </a:lnTo>
                  <a:lnTo>
                    <a:pt x="367957" y="184340"/>
                  </a:lnTo>
                  <a:close/>
                </a:path>
              </a:pathLst>
            </a:custGeom>
            <a:solidFill>
              <a:srgbClr val="FFFFFF"/>
            </a:solidFill>
          </p:spPr>
          <p:txBody>
            <a:bodyPr wrap="square" lIns="0" tIns="0" rIns="0" bIns="0" rtlCol="0"/>
            <a:lstStyle/>
            <a:p>
              <a:endParaRPr lang="en-GB" sz="2226" noProof="0"/>
            </a:p>
          </p:txBody>
        </p:sp>
      </p:grpSp>
      <p:grpSp>
        <p:nvGrpSpPr>
          <p:cNvPr id="7" name="Group 6">
            <a:extLst>
              <a:ext uri="{FF2B5EF4-FFF2-40B4-BE49-F238E27FC236}">
                <a16:creationId xmlns:a16="http://schemas.microsoft.com/office/drawing/2014/main" id="{D4B6E19A-7ECA-9852-CC6E-81FAEF60E1DE}"/>
              </a:ext>
            </a:extLst>
          </p:cNvPr>
          <p:cNvGrpSpPr/>
          <p:nvPr userDrawn="1"/>
        </p:nvGrpSpPr>
        <p:grpSpPr>
          <a:xfrm>
            <a:off x="18125548" y="659715"/>
            <a:ext cx="1569568" cy="1424600"/>
            <a:chOff x="14656159" y="178612"/>
            <a:chExt cx="1269139" cy="1151839"/>
          </a:xfrm>
        </p:grpSpPr>
        <p:grpSp>
          <p:nvGrpSpPr>
            <p:cNvPr id="8" name="object 8">
              <a:extLst>
                <a:ext uri="{FF2B5EF4-FFF2-40B4-BE49-F238E27FC236}">
                  <a16:creationId xmlns:a16="http://schemas.microsoft.com/office/drawing/2014/main" id="{07E225B1-9213-1B2D-A48E-4C51393648AA}"/>
                </a:ext>
              </a:extLst>
            </p:cNvPr>
            <p:cNvGrpSpPr/>
            <p:nvPr userDrawn="1"/>
          </p:nvGrpSpPr>
          <p:grpSpPr>
            <a:xfrm>
              <a:off x="14675618" y="178612"/>
              <a:ext cx="1249680" cy="865505"/>
              <a:chOff x="14675618" y="178612"/>
              <a:chExt cx="1249680" cy="865505"/>
            </a:xfrm>
          </p:grpSpPr>
          <p:pic>
            <p:nvPicPr>
              <p:cNvPr id="10" name="object 9">
                <a:extLst>
                  <a:ext uri="{FF2B5EF4-FFF2-40B4-BE49-F238E27FC236}">
                    <a16:creationId xmlns:a16="http://schemas.microsoft.com/office/drawing/2014/main" id="{3E1C1BA1-F261-A40B-2189-C4463E1E12BA}"/>
                  </a:ext>
                </a:extLst>
              </p:cNvPr>
              <p:cNvPicPr/>
              <p:nvPr/>
            </p:nvPicPr>
            <p:blipFill>
              <a:blip r:embed="rId4" cstate="print"/>
              <a:stretch>
                <a:fillRect/>
              </a:stretch>
            </p:blipFill>
            <p:spPr>
              <a:xfrm>
                <a:off x="15062126" y="178612"/>
                <a:ext cx="862861" cy="842126"/>
              </a:xfrm>
              <a:prstGeom prst="rect">
                <a:avLst/>
              </a:prstGeom>
            </p:spPr>
          </p:pic>
          <p:sp>
            <p:nvSpPr>
              <p:cNvPr id="11" name="object 10">
                <a:extLst>
                  <a:ext uri="{FF2B5EF4-FFF2-40B4-BE49-F238E27FC236}">
                    <a16:creationId xmlns:a16="http://schemas.microsoft.com/office/drawing/2014/main" id="{5F3DFA1D-17EB-BE2D-91B2-BBE18C31D374}"/>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2226" noProof="0"/>
              </a:p>
            </p:txBody>
          </p:sp>
          <p:pic>
            <p:nvPicPr>
              <p:cNvPr id="12" name="object 11">
                <a:extLst>
                  <a:ext uri="{FF2B5EF4-FFF2-40B4-BE49-F238E27FC236}">
                    <a16:creationId xmlns:a16="http://schemas.microsoft.com/office/drawing/2014/main" id="{90AFCDA1-CD07-62E8-3590-F75AFD9E85A3}"/>
                  </a:ext>
                </a:extLst>
              </p:cNvPr>
              <p:cNvPicPr/>
              <p:nvPr/>
            </p:nvPicPr>
            <p:blipFill>
              <a:blip r:embed="rId5" cstate="print"/>
              <a:stretch>
                <a:fillRect/>
              </a:stretch>
            </p:blipFill>
            <p:spPr>
              <a:xfrm>
                <a:off x="15075226" y="584236"/>
                <a:ext cx="229793" cy="252107"/>
              </a:xfrm>
              <a:prstGeom prst="rect">
                <a:avLst/>
              </a:prstGeom>
            </p:spPr>
          </p:pic>
          <p:pic>
            <p:nvPicPr>
              <p:cNvPr id="13" name="object 12">
                <a:extLst>
                  <a:ext uri="{FF2B5EF4-FFF2-40B4-BE49-F238E27FC236}">
                    <a16:creationId xmlns:a16="http://schemas.microsoft.com/office/drawing/2014/main" id="{8699DF0B-857B-C5D9-9409-4891B51D5898}"/>
                  </a:ext>
                </a:extLst>
              </p:cNvPr>
              <p:cNvPicPr/>
              <p:nvPr/>
            </p:nvPicPr>
            <p:blipFill>
              <a:blip r:embed="rId6" cstate="print"/>
              <a:stretch>
                <a:fillRect/>
              </a:stretch>
            </p:blipFill>
            <p:spPr>
              <a:xfrm>
                <a:off x="15335818" y="586370"/>
                <a:ext cx="211035" cy="247853"/>
              </a:xfrm>
              <a:prstGeom prst="rect">
                <a:avLst/>
              </a:prstGeom>
            </p:spPr>
          </p:pic>
          <p:pic>
            <p:nvPicPr>
              <p:cNvPr id="14" name="object 13">
                <a:extLst>
                  <a:ext uri="{FF2B5EF4-FFF2-40B4-BE49-F238E27FC236}">
                    <a16:creationId xmlns:a16="http://schemas.microsoft.com/office/drawing/2014/main" id="{D7ED927A-690E-3335-127B-64B959169465}"/>
                  </a:ext>
                </a:extLst>
              </p:cNvPr>
              <p:cNvPicPr/>
              <p:nvPr/>
            </p:nvPicPr>
            <p:blipFill>
              <a:blip r:embed="rId7" cstate="print"/>
              <a:stretch>
                <a:fillRect/>
              </a:stretch>
            </p:blipFill>
            <p:spPr>
              <a:xfrm>
                <a:off x="14675618" y="884106"/>
                <a:ext cx="98945" cy="158127"/>
              </a:xfrm>
              <a:prstGeom prst="rect">
                <a:avLst/>
              </a:prstGeom>
            </p:spPr>
          </p:pic>
          <p:pic>
            <p:nvPicPr>
              <p:cNvPr id="15" name="object 14">
                <a:extLst>
                  <a:ext uri="{FF2B5EF4-FFF2-40B4-BE49-F238E27FC236}">
                    <a16:creationId xmlns:a16="http://schemas.microsoft.com/office/drawing/2014/main" id="{991F9141-E546-FF2F-BAA9-05B3C7EF4AD4}"/>
                  </a:ext>
                </a:extLst>
              </p:cNvPr>
              <p:cNvPicPr/>
              <p:nvPr/>
            </p:nvPicPr>
            <p:blipFill>
              <a:blip r:embed="rId8" cstate="print"/>
              <a:stretch>
                <a:fillRect/>
              </a:stretch>
            </p:blipFill>
            <p:spPr>
              <a:xfrm>
                <a:off x="14794075" y="928354"/>
                <a:ext cx="100812" cy="113880"/>
              </a:xfrm>
              <a:prstGeom prst="rect">
                <a:avLst/>
              </a:prstGeom>
            </p:spPr>
          </p:pic>
          <p:sp>
            <p:nvSpPr>
              <p:cNvPr id="17" name="object 15">
                <a:extLst>
                  <a:ext uri="{FF2B5EF4-FFF2-40B4-BE49-F238E27FC236}">
                    <a16:creationId xmlns:a16="http://schemas.microsoft.com/office/drawing/2014/main" id="{AA1B2EA8-D284-8E15-AEF4-35C8C953B5D7}"/>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2226" noProof="0"/>
              </a:p>
            </p:txBody>
          </p:sp>
        </p:grpSp>
        <p:pic>
          <p:nvPicPr>
            <p:cNvPr id="9" name="object 16">
              <a:extLst>
                <a:ext uri="{FF2B5EF4-FFF2-40B4-BE49-F238E27FC236}">
                  <a16:creationId xmlns:a16="http://schemas.microsoft.com/office/drawing/2014/main" id="{47C36B59-02C9-D523-5CA6-50618FDE1E36}"/>
                </a:ext>
              </a:extLst>
            </p:cNvPr>
            <p:cNvPicPr/>
            <p:nvPr userDrawn="1"/>
          </p:nvPicPr>
          <p:blipFill>
            <a:blip r:embed="rId9" cstate="print"/>
            <a:stretch>
              <a:fillRect/>
            </a:stretch>
          </p:blipFill>
          <p:spPr>
            <a:xfrm>
              <a:off x="14656159" y="1142659"/>
              <a:ext cx="1092979" cy="187792"/>
            </a:xfrm>
            <a:prstGeom prst="rect">
              <a:avLst/>
            </a:prstGeom>
          </p:spPr>
        </p:pic>
      </p:grpSp>
    </p:spTree>
    <p:extLst>
      <p:ext uri="{BB962C8B-B14F-4D97-AF65-F5344CB8AC3E}">
        <p14:creationId xmlns:p14="http://schemas.microsoft.com/office/powerpoint/2010/main" val="2660612376"/>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2_Blank">
    <p:bg>
      <p:bgPr>
        <a:solidFill>
          <a:schemeClr val="bg1"/>
        </a:solidFill>
        <a:effectLst/>
      </p:bgPr>
    </p:bg>
    <p:spTree>
      <p:nvGrpSpPr>
        <p:cNvPr id="1" name=""/>
        <p:cNvGrpSpPr/>
        <p:nvPr/>
      </p:nvGrpSpPr>
      <p:grpSpPr>
        <a:xfrm>
          <a:off x="0" y="0"/>
          <a:ext cx="0" cy="0"/>
          <a:chOff x="0" y="0"/>
          <a:chExt cx="0" cy="0"/>
        </a:xfrm>
      </p:grpSpPr>
      <p:pic>
        <p:nvPicPr>
          <p:cNvPr id="28" name="bg object 28"/>
          <p:cNvPicPr/>
          <p:nvPr/>
        </p:nvPicPr>
        <p:blipFill>
          <a:blip r:embed="rId2" cstate="print"/>
          <a:stretch>
            <a:fillRect/>
          </a:stretch>
        </p:blipFill>
        <p:spPr>
          <a:xfrm>
            <a:off x="16165133" y="10247734"/>
            <a:ext cx="632346" cy="685461"/>
          </a:xfrm>
          <a:prstGeom prst="rect">
            <a:avLst/>
          </a:prstGeom>
        </p:spPr>
      </p:pic>
      <p:sp>
        <p:nvSpPr>
          <p:cNvPr id="29" name="bg object 29"/>
          <p:cNvSpPr/>
          <p:nvPr/>
        </p:nvSpPr>
        <p:spPr>
          <a:xfrm>
            <a:off x="17716094" y="10307265"/>
            <a:ext cx="2032399" cy="467296"/>
          </a:xfrm>
          <a:custGeom>
            <a:avLst/>
            <a:gdLst/>
            <a:ahLst/>
            <a:cxnLst/>
            <a:rect l="l" t="t" r="r" b="b"/>
            <a:pathLst>
              <a:path w="1643380" h="377825">
                <a:moveTo>
                  <a:pt x="140030" y="373875"/>
                </a:moveTo>
                <a:lnTo>
                  <a:pt x="85775" y="319379"/>
                </a:lnTo>
                <a:lnTo>
                  <a:pt x="105765" y="314731"/>
                </a:lnTo>
                <a:lnTo>
                  <a:pt x="122021" y="303250"/>
                </a:lnTo>
                <a:lnTo>
                  <a:pt x="125260" y="298297"/>
                </a:lnTo>
                <a:lnTo>
                  <a:pt x="128219" y="293789"/>
                </a:lnTo>
                <a:lnTo>
                  <a:pt x="132956" y="286562"/>
                </a:lnTo>
                <a:lnTo>
                  <a:pt x="132753" y="245592"/>
                </a:lnTo>
                <a:lnTo>
                  <a:pt x="109474" y="220649"/>
                </a:lnTo>
                <a:lnTo>
                  <a:pt x="109474" y="266306"/>
                </a:lnTo>
                <a:lnTo>
                  <a:pt x="107302" y="276999"/>
                </a:lnTo>
                <a:lnTo>
                  <a:pt x="101409" y="285737"/>
                </a:lnTo>
                <a:lnTo>
                  <a:pt x="92671" y="291630"/>
                </a:lnTo>
                <a:lnTo>
                  <a:pt x="81991" y="293789"/>
                </a:lnTo>
                <a:lnTo>
                  <a:pt x="25831" y="293789"/>
                </a:lnTo>
                <a:lnTo>
                  <a:pt x="25831" y="238823"/>
                </a:lnTo>
                <a:lnTo>
                  <a:pt x="81991" y="238823"/>
                </a:lnTo>
                <a:lnTo>
                  <a:pt x="92671" y="240995"/>
                </a:lnTo>
                <a:lnTo>
                  <a:pt x="101409" y="246888"/>
                </a:lnTo>
                <a:lnTo>
                  <a:pt x="107302" y="255612"/>
                </a:lnTo>
                <a:lnTo>
                  <a:pt x="109474" y="266306"/>
                </a:lnTo>
                <a:lnTo>
                  <a:pt x="109474" y="220649"/>
                </a:lnTo>
                <a:lnTo>
                  <a:pt x="104368" y="217195"/>
                </a:lnTo>
                <a:lnTo>
                  <a:pt x="83642" y="212991"/>
                </a:lnTo>
                <a:lnTo>
                  <a:pt x="0" y="212991"/>
                </a:lnTo>
                <a:lnTo>
                  <a:pt x="0" y="373875"/>
                </a:lnTo>
                <a:lnTo>
                  <a:pt x="25831" y="373875"/>
                </a:lnTo>
                <a:lnTo>
                  <a:pt x="25831" y="298297"/>
                </a:lnTo>
                <a:lnTo>
                  <a:pt x="101409" y="373875"/>
                </a:lnTo>
                <a:lnTo>
                  <a:pt x="140030" y="373875"/>
                </a:lnTo>
                <a:close/>
              </a:path>
              <a:path w="1643380" h="377825">
                <a:moveTo>
                  <a:pt x="140030" y="164185"/>
                </a:moveTo>
                <a:lnTo>
                  <a:pt x="85775" y="109689"/>
                </a:lnTo>
                <a:lnTo>
                  <a:pt x="105765" y="105041"/>
                </a:lnTo>
                <a:lnTo>
                  <a:pt x="122021" y="93560"/>
                </a:lnTo>
                <a:lnTo>
                  <a:pt x="125260" y="88607"/>
                </a:lnTo>
                <a:lnTo>
                  <a:pt x="128219" y="84099"/>
                </a:lnTo>
                <a:lnTo>
                  <a:pt x="132956" y="76885"/>
                </a:lnTo>
                <a:lnTo>
                  <a:pt x="136956" y="56616"/>
                </a:lnTo>
                <a:lnTo>
                  <a:pt x="132753" y="35902"/>
                </a:lnTo>
                <a:lnTo>
                  <a:pt x="128193" y="29133"/>
                </a:lnTo>
                <a:lnTo>
                  <a:pt x="121310" y="18948"/>
                </a:lnTo>
                <a:lnTo>
                  <a:pt x="109474" y="10960"/>
                </a:lnTo>
                <a:lnTo>
                  <a:pt x="109474" y="56616"/>
                </a:lnTo>
                <a:lnTo>
                  <a:pt x="107302" y="67310"/>
                </a:lnTo>
                <a:lnTo>
                  <a:pt x="101409" y="76047"/>
                </a:lnTo>
                <a:lnTo>
                  <a:pt x="92671" y="81940"/>
                </a:lnTo>
                <a:lnTo>
                  <a:pt x="81991" y="84099"/>
                </a:lnTo>
                <a:lnTo>
                  <a:pt x="25831" y="84099"/>
                </a:lnTo>
                <a:lnTo>
                  <a:pt x="25831" y="29133"/>
                </a:lnTo>
                <a:lnTo>
                  <a:pt x="81991" y="29133"/>
                </a:lnTo>
                <a:lnTo>
                  <a:pt x="92671" y="31305"/>
                </a:lnTo>
                <a:lnTo>
                  <a:pt x="101409" y="37198"/>
                </a:lnTo>
                <a:lnTo>
                  <a:pt x="107302" y="45935"/>
                </a:lnTo>
                <a:lnTo>
                  <a:pt x="109474" y="56616"/>
                </a:lnTo>
                <a:lnTo>
                  <a:pt x="109474" y="10960"/>
                </a:lnTo>
                <a:lnTo>
                  <a:pt x="104368" y="7505"/>
                </a:lnTo>
                <a:lnTo>
                  <a:pt x="83642" y="3302"/>
                </a:lnTo>
                <a:lnTo>
                  <a:pt x="0" y="3302"/>
                </a:lnTo>
                <a:lnTo>
                  <a:pt x="0" y="164185"/>
                </a:lnTo>
                <a:lnTo>
                  <a:pt x="25831" y="164185"/>
                </a:lnTo>
                <a:lnTo>
                  <a:pt x="25831" y="88607"/>
                </a:lnTo>
                <a:lnTo>
                  <a:pt x="101409" y="164185"/>
                </a:lnTo>
                <a:lnTo>
                  <a:pt x="140030" y="164185"/>
                </a:lnTo>
                <a:close/>
              </a:path>
              <a:path w="1643380" h="377825">
                <a:moveTo>
                  <a:pt x="248780" y="3136"/>
                </a:moveTo>
                <a:lnTo>
                  <a:pt x="149745" y="3136"/>
                </a:lnTo>
                <a:lnTo>
                  <a:pt x="149745" y="28536"/>
                </a:lnTo>
                <a:lnTo>
                  <a:pt x="149745" y="71716"/>
                </a:lnTo>
                <a:lnTo>
                  <a:pt x="149745" y="95846"/>
                </a:lnTo>
                <a:lnTo>
                  <a:pt x="149745" y="139026"/>
                </a:lnTo>
                <a:lnTo>
                  <a:pt x="149745" y="164426"/>
                </a:lnTo>
                <a:lnTo>
                  <a:pt x="248780" y="164426"/>
                </a:lnTo>
                <a:lnTo>
                  <a:pt x="248780" y="139026"/>
                </a:lnTo>
                <a:lnTo>
                  <a:pt x="177228" y="139026"/>
                </a:lnTo>
                <a:lnTo>
                  <a:pt x="177228" y="95846"/>
                </a:lnTo>
                <a:lnTo>
                  <a:pt x="239064" y="95846"/>
                </a:lnTo>
                <a:lnTo>
                  <a:pt x="239064" y="71716"/>
                </a:lnTo>
                <a:lnTo>
                  <a:pt x="177228" y="71716"/>
                </a:lnTo>
                <a:lnTo>
                  <a:pt x="177228" y="28536"/>
                </a:lnTo>
                <a:lnTo>
                  <a:pt x="248780" y="28536"/>
                </a:lnTo>
                <a:lnTo>
                  <a:pt x="248780" y="3136"/>
                </a:lnTo>
                <a:close/>
              </a:path>
              <a:path w="1643380" h="377825">
                <a:moveTo>
                  <a:pt x="305650" y="373418"/>
                </a:moveTo>
                <a:lnTo>
                  <a:pt x="298056" y="356831"/>
                </a:lnTo>
                <a:lnTo>
                  <a:pt x="294398" y="347827"/>
                </a:lnTo>
                <a:lnTo>
                  <a:pt x="290423" y="338607"/>
                </a:lnTo>
                <a:lnTo>
                  <a:pt x="285597" y="327863"/>
                </a:lnTo>
                <a:lnTo>
                  <a:pt x="283883" y="324129"/>
                </a:lnTo>
                <a:lnTo>
                  <a:pt x="280289" y="316306"/>
                </a:lnTo>
                <a:lnTo>
                  <a:pt x="268363" y="289979"/>
                </a:lnTo>
                <a:lnTo>
                  <a:pt x="255651" y="262128"/>
                </a:lnTo>
                <a:lnTo>
                  <a:pt x="255651" y="324129"/>
                </a:lnTo>
                <a:lnTo>
                  <a:pt x="194284" y="324129"/>
                </a:lnTo>
                <a:lnTo>
                  <a:pt x="224853" y="257784"/>
                </a:lnTo>
                <a:lnTo>
                  <a:pt x="253047" y="318211"/>
                </a:lnTo>
                <a:lnTo>
                  <a:pt x="255651" y="324129"/>
                </a:lnTo>
                <a:lnTo>
                  <a:pt x="255651" y="262128"/>
                </a:lnTo>
                <a:lnTo>
                  <a:pt x="253669" y="257784"/>
                </a:lnTo>
                <a:lnTo>
                  <a:pt x="244246" y="237236"/>
                </a:lnTo>
                <a:lnTo>
                  <a:pt x="233146" y="213245"/>
                </a:lnTo>
                <a:lnTo>
                  <a:pt x="216077" y="213245"/>
                </a:lnTo>
                <a:lnTo>
                  <a:pt x="143344" y="372935"/>
                </a:lnTo>
                <a:lnTo>
                  <a:pt x="142633" y="374357"/>
                </a:lnTo>
                <a:lnTo>
                  <a:pt x="171069" y="374357"/>
                </a:lnTo>
                <a:lnTo>
                  <a:pt x="183146" y="347827"/>
                </a:lnTo>
                <a:lnTo>
                  <a:pt x="265836" y="347827"/>
                </a:lnTo>
                <a:lnTo>
                  <a:pt x="277685" y="374357"/>
                </a:lnTo>
                <a:lnTo>
                  <a:pt x="305168" y="374357"/>
                </a:lnTo>
                <a:lnTo>
                  <a:pt x="305650" y="373418"/>
                </a:lnTo>
                <a:close/>
              </a:path>
              <a:path w="1643380" h="377825">
                <a:moveTo>
                  <a:pt x="404698" y="135039"/>
                </a:moveTo>
                <a:lnTo>
                  <a:pt x="385737" y="116560"/>
                </a:lnTo>
                <a:lnTo>
                  <a:pt x="381000" y="120116"/>
                </a:lnTo>
                <a:lnTo>
                  <a:pt x="374370" y="126517"/>
                </a:lnTo>
                <a:lnTo>
                  <a:pt x="367499" y="131495"/>
                </a:lnTo>
                <a:lnTo>
                  <a:pt x="353987" y="138366"/>
                </a:lnTo>
                <a:lnTo>
                  <a:pt x="345935" y="140017"/>
                </a:lnTo>
                <a:lnTo>
                  <a:pt x="329349" y="140017"/>
                </a:lnTo>
                <a:lnTo>
                  <a:pt x="294754" y="118935"/>
                </a:lnTo>
                <a:lnTo>
                  <a:pt x="284327" y="91681"/>
                </a:lnTo>
                <a:lnTo>
                  <a:pt x="284327" y="75806"/>
                </a:lnTo>
                <a:lnTo>
                  <a:pt x="304228" y="38849"/>
                </a:lnTo>
                <a:lnTo>
                  <a:pt x="329349" y="27711"/>
                </a:lnTo>
                <a:lnTo>
                  <a:pt x="346176" y="27711"/>
                </a:lnTo>
                <a:lnTo>
                  <a:pt x="354228" y="29375"/>
                </a:lnTo>
                <a:lnTo>
                  <a:pt x="367728" y="36474"/>
                </a:lnTo>
                <a:lnTo>
                  <a:pt x="374370" y="41211"/>
                </a:lnTo>
                <a:lnTo>
                  <a:pt x="384314" y="50698"/>
                </a:lnTo>
                <a:lnTo>
                  <a:pt x="403504" y="30086"/>
                </a:lnTo>
                <a:lnTo>
                  <a:pt x="368439" y="5918"/>
                </a:lnTo>
                <a:lnTo>
                  <a:pt x="344512" y="939"/>
                </a:lnTo>
                <a:lnTo>
                  <a:pt x="337400" y="939"/>
                </a:lnTo>
                <a:lnTo>
                  <a:pt x="297497" y="11125"/>
                </a:lnTo>
                <a:lnTo>
                  <a:pt x="269303" y="37871"/>
                </a:lnTo>
                <a:lnTo>
                  <a:pt x="256286" y="75907"/>
                </a:lnTo>
                <a:lnTo>
                  <a:pt x="255892" y="84340"/>
                </a:lnTo>
                <a:lnTo>
                  <a:pt x="256286" y="92913"/>
                </a:lnTo>
                <a:lnTo>
                  <a:pt x="269303" y="130924"/>
                </a:lnTo>
                <a:lnTo>
                  <a:pt x="297370" y="157124"/>
                </a:lnTo>
                <a:lnTo>
                  <a:pt x="336689" y="167030"/>
                </a:lnTo>
                <a:lnTo>
                  <a:pt x="344043" y="167030"/>
                </a:lnTo>
                <a:lnTo>
                  <a:pt x="383603" y="153758"/>
                </a:lnTo>
                <a:lnTo>
                  <a:pt x="404698" y="135039"/>
                </a:lnTo>
                <a:close/>
              </a:path>
              <a:path w="1643380" h="377825">
                <a:moveTo>
                  <a:pt x="454444" y="373875"/>
                </a:moveTo>
                <a:lnTo>
                  <a:pt x="400189" y="319379"/>
                </a:lnTo>
                <a:lnTo>
                  <a:pt x="420077" y="314731"/>
                </a:lnTo>
                <a:lnTo>
                  <a:pt x="436346" y="303250"/>
                </a:lnTo>
                <a:lnTo>
                  <a:pt x="439610" y="298297"/>
                </a:lnTo>
                <a:lnTo>
                  <a:pt x="442569" y="293789"/>
                </a:lnTo>
                <a:lnTo>
                  <a:pt x="447332" y="286562"/>
                </a:lnTo>
                <a:lnTo>
                  <a:pt x="447167" y="245592"/>
                </a:lnTo>
                <a:lnTo>
                  <a:pt x="423887" y="220649"/>
                </a:lnTo>
                <a:lnTo>
                  <a:pt x="423887" y="266306"/>
                </a:lnTo>
                <a:lnTo>
                  <a:pt x="421716" y="276999"/>
                </a:lnTo>
                <a:lnTo>
                  <a:pt x="415823" y="285737"/>
                </a:lnTo>
                <a:lnTo>
                  <a:pt x="407085" y="291630"/>
                </a:lnTo>
                <a:lnTo>
                  <a:pt x="396405" y="293789"/>
                </a:lnTo>
                <a:lnTo>
                  <a:pt x="340245" y="293789"/>
                </a:lnTo>
                <a:lnTo>
                  <a:pt x="340245" y="238823"/>
                </a:lnTo>
                <a:lnTo>
                  <a:pt x="396405" y="238823"/>
                </a:lnTo>
                <a:lnTo>
                  <a:pt x="407085" y="240995"/>
                </a:lnTo>
                <a:lnTo>
                  <a:pt x="415823" y="246888"/>
                </a:lnTo>
                <a:lnTo>
                  <a:pt x="421716" y="255612"/>
                </a:lnTo>
                <a:lnTo>
                  <a:pt x="423887" y="266306"/>
                </a:lnTo>
                <a:lnTo>
                  <a:pt x="423887" y="220649"/>
                </a:lnTo>
                <a:lnTo>
                  <a:pt x="418769" y="217195"/>
                </a:lnTo>
                <a:lnTo>
                  <a:pt x="398056" y="212991"/>
                </a:lnTo>
                <a:lnTo>
                  <a:pt x="314413" y="212991"/>
                </a:lnTo>
                <a:lnTo>
                  <a:pt x="314413" y="373875"/>
                </a:lnTo>
                <a:lnTo>
                  <a:pt x="340245" y="373875"/>
                </a:lnTo>
                <a:lnTo>
                  <a:pt x="340245" y="298297"/>
                </a:lnTo>
                <a:lnTo>
                  <a:pt x="415823" y="373875"/>
                </a:lnTo>
                <a:lnTo>
                  <a:pt x="454444" y="373875"/>
                </a:lnTo>
                <a:close/>
              </a:path>
              <a:path w="1643380" h="377825">
                <a:moveTo>
                  <a:pt x="562724" y="212585"/>
                </a:moveTo>
                <a:lnTo>
                  <a:pt x="464400" y="212585"/>
                </a:lnTo>
                <a:lnTo>
                  <a:pt x="464400" y="236715"/>
                </a:lnTo>
                <a:lnTo>
                  <a:pt x="464400" y="282435"/>
                </a:lnTo>
                <a:lnTo>
                  <a:pt x="464400" y="304025"/>
                </a:lnTo>
                <a:lnTo>
                  <a:pt x="464400" y="351015"/>
                </a:lnTo>
                <a:lnTo>
                  <a:pt x="464400" y="373875"/>
                </a:lnTo>
                <a:lnTo>
                  <a:pt x="562724" y="373875"/>
                </a:lnTo>
                <a:lnTo>
                  <a:pt x="562724" y="351015"/>
                </a:lnTo>
                <a:lnTo>
                  <a:pt x="489750" y="351015"/>
                </a:lnTo>
                <a:lnTo>
                  <a:pt x="489750" y="304025"/>
                </a:lnTo>
                <a:lnTo>
                  <a:pt x="552538" y="304025"/>
                </a:lnTo>
                <a:lnTo>
                  <a:pt x="552538" y="282435"/>
                </a:lnTo>
                <a:lnTo>
                  <a:pt x="489750" y="282435"/>
                </a:lnTo>
                <a:lnTo>
                  <a:pt x="489750" y="236715"/>
                </a:lnTo>
                <a:lnTo>
                  <a:pt x="562724" y="236715"/>
                </a:lnTo>
                <a:lnTo>
                  <a:pt x="562724" y="212585"/>
                </a:lnTo>
                <a:close/>
              </a:path>
              <a:path w="1643380" h="377825">
                <a:moveTo>
                  <a:pt x="568413" y="83870"/>
                </a:moveTo>
                <a:lnTo>
                  <a:pt x="561797" y="51269"/>
                </a:lnTo>
                <a:lnTo>
                  <a:pt x="545731" y="27482"/>
                </a:lnTo>
                <a:lnTo>
                  <a:pt x="543801" y="24612"/>
                </a:lnTo>
                <a:lnTo>
                  <a:pt x="540931" y="22682"/>
                </a:lnTo>
                <a:lnTo>
                  <a:pt x="540931" y="83870"/>
                </a:lnTo>
                <a:lnTo>
                  <a:pt x="536473" y="105778"/>
                </a:lnTo>
                <a:lnTo>
                  <a:pt x="524370" y="123698"/>
                </a:lnTo>
                <a:lnTo>
                  <a:pt x="506437" y="135813"/>
                </a:lnTo>
                <a:lnTo>
                  <a:pt x="484543" y="140258"/>
                </a:lnTo>
                <a:lnTo>
                  <a:pt x="462635" y="135813"/>
                </a:lnTo>
                <a:lnTo>
                  <a:pt x="444703" y="123698"/>
                </a:lnTo>
                <a:lnTo>
                  <a:pt x="432600" y="105778"/>
                </a:lnTo>
                <a:lnTo>
                  <a:pt x="428155" y="83870"/>
                </a:lnTo>
                <a:lnTo>
                  <a:pt x="432600" y="61963"/>
                </a:lnTo>
                <a:lnTo>
                  <a:pt x="444703" y="44030"/>
                </a:lnTo>
                <a:lnTo>
                  <a:pt x="462635" y="31927"/>
                </a:lnTo>
                <a:lnTo>
                  <a:pt x="484543" y="27482"/>
                </a:lnTo>
                <a:lnTo>
                  <a:pt x="506437" y="31927"/>
                </a:lnTo>
                <a:lnTo>
                  <a:pt x="524370" y="44030"/>
                </a:lnTo>
                <a:lnTo>
                  <a:pt x="536473" y="61963"/>
                </a:lnTo>
                <a:lnTo>
                  <a:pt x="540931" y="83870"/>
                </a:lnTo>
                <a:lnTo>
                  <a:pt x="540931" y="22682"/>
                </a:lnTo>
                <a:lnTo>
                  <a:pt x="517131" y="6604"/>
                </a:lnTo>
                <a:lnTo>
                  <a:pt x="484543" y="0"/>
                </a:lnTo>
                <a:lnTo>
                  <a:pt x="451980" y="6604"/>
                </a:lnTo>
                <a:lnTo>
                  <a:pt x="425386" y="24612"/>
                </a:lnTo>
                <a:lnTo>
                  <a:pt x="407466" y="51269"/>
                </a:lnTo>
                <a:lnTo>
                  <a:pt x="400900" y="83870"/>
                </a:lnTo>
                <a:lnTo>
                  <a:pt x="407504" y="116471"/>
                </a:lnTo>
                <a:lnTo>
                  <a:pt x="425475" y="143129"/>
                </a:lnTo>
                <a:lnTo>
                  <a:pt x="452069" y="161137"/>
                </a:lnTo>
                <a:lnTo>
                  <a:pt x="484543" y="167741"/>
                </a:lnTo>
                <a:lnTo>
                  <a:pt x="517131" y="161137"/>
                </a:lnTo>
                <a:lnTo>
                  <a:pt x="543801" y="143129"/>
                </a:lnTo>
                <a:lnTo>
                  <a:pt x="545731" y="140258"/>
                </a:lnTo>
                <a:lnTo>
                  <a:pt x="561797" y="116471"/>
                </a:lnTo>
                <a:lnTo>
                  <a:pt x="568413" y="83870"/>
                </a:lnTo>
                <a:close/>
              </a:path>
              <a:path w="1643380" h="377825">
                <a:moveTo>
                  <a:pt x="722884" y="164185"/>
                </a:moveTo>
                <a:lnTo>
                  <a:pt x="668629" y="109689"/>
                </a:lnTo>
                <a:lnTo>
                  <a:pt x="688530" y="105041"/>
                </a:lnTo>
                <a:lnTo>
                  <a:pt x="704799" y="93560"/>
                </a:lnTo>
                <a:lnTo>
                  <a:pt x="708050" y="88607"/>
                </a:lnTo>
                <a:lnTo>
                  <a:pt x="711022" y="84099"/>
                </a:lnTo>
                <a:lnTo>
                  <a:pt x="715784" y="76885"/>
                </a:lnTo>
                <a:lnTo>
                  <a:pt x="719810" y="56616"/>
                </a:lnTo>
                <a:lnTo>
                  <a:pt x="715619" y="35902"/>
                </a:lnTo>
                <a:lnTo>
                  <a:pt x="711047" y="29133"/>
                </a:lnTo>
                <a:lnTo>
                  <a:pt x="704176" y="18948"/>
                </a:lnTo>
                <a:lnTo>
                  <a:pt x="692327" y="10960"/>
                </a:lnTo>
                <a:lnTo>
                  <a:pt x="692327" y="56616"/>
                </a:lnTo>
                <a:lnTo>
                  <a:pt x="690168" y="67310"/>
                </a:lnTo>
                <a:lnTo>
                  <a:pt x="684276" y="76047"/>
                </a:lnTo>
                <a:lnTo>
                  <a:pt x="675538" y="81940"/>
                </a:lnTo>
                <a:lnTo>
                  <a:pt x="664845" y="84099"/>
                </a:lnTo>
                <a:lnTo>
                  <a:pt x="608685" y="84099"/>
                </a:lnTo>
                <a:lnTo>
                  <a:pt x="608685" y="29133"/>
                </a:lnTo>
                <a:lnTo>
                  <a:pt x="664845" y="29133"/>
                </a:lnTo>
                <a:lnTo>
                  <a:pt x="675538" y="31305"/>
                </a:lnTo>
                <a:lnTo>
                  <a:pt x="684276" y="37198"/>
                </a:lnTo>
                <a:lnTo>
                  <a:pt x="690168" y="45935"/>
                </a:lnTo>
                <a:lnTo>
                  <a:pt x="692327" y="56616"/>
                </a:lnTo>
                <a:lnTo>
                  <a:pt x="692327" y="10960"/>
                </a:lnTo>
                <a:lnTo>
                  <a:pt x="687222" y="7505"/>
                </a:lnTo>
                <a:lnTo>
                  <a:pt x="666496" y="3302"/>
                </a:lnTo>
                <a:lnTo>
                  <a:pt x="582853" y="3302"/>
                </a:lnTo>
                <a:lnTo>
                  <a:pt x="582853" y="164185"/>
                </a:lnTo>
                <a:lnTo>
                  <a:pt x="608685" y="164185"/>
                </a:lnTo>
                <a:lnTo>
                  <a:pt x="608685" y="88607"/>
                </a:lnTo>
                <a:lnTo>
                  <a:pt x="684263" y="164185"/>
                </a:lnTo>
                <a:lnTo>
                  <a:pt x="722884" y="164185"/>
                </a:lnTo>
                <a:close/>
              </a:path>
              <a:path w="1643380" h="377825">
                <a:moveTo>
                  <a:pt x="793508" y="293560"/>
                </a:moveTo>
                <a:lnTo>
                  <a:pt x="787044" y="262178"/>
                </a:lnTo>
                <a:lnTo>
                  <a:pt x="769823" y="236689"/>
                </a:lnTo>
                <a:lnTo>
                  <a:pt x="769810" y="293560"/>
                </a:lnTo>
                <a:lnTo>
                  <a:pt x="765314" y="315645"/>
                </a:lnTo>
                <a:lnTo>
                  <a:pt x="753097" y="333730"/>
                </a:lnTo>
                <a:lnTo>
                  <a:pt x="735012" y="345948"/>
                </a:lnTo>
                <a:lnTo>
                  <a:pt x="712939" y="350431"/>
                </a:lnTo>
                <a:lnTo>
                  <a:pt x="680250" y="350431"/>
                </a:lnTo>
                <a:lnTo>
                  <a:pt x="680250" y="236689"/>
                </a:lnTo>
                <a:lnTo>
                  <a:pt x="712711" y="236689"/>
                </a:lnTo>
                <a:lnTo>
                  <a:pt x="734923" y="241147"/>
                </a:lnTo>
                <a:lnTo>
                  <a:pt x="753071" y="253314"/>
                </a:lnTo>
                <a:lnTo>
                  <a:pt x="765314" y="271386"/>
                </a:lnTo>
                <a:lnTo>
                  <a:pt x="769810" y="293560"/>
                </a:lnTo>
                <a:lnTo>
                  <a:pt x="769810" y="236677"/>
                </a:lnTo>
                <a:lnTo>
                  <a:pt x="744181" y="219329"/>
                </a:lnTo>
                <a:lnTo>
                  <a:pt x="712939" y="213004"/>
                </a:lnTo>
                <a:lnTo>
                  <a:pt x="654900" y="213004"/>
                </a:lnTo>
                <a:lnTo>
                  <a:pt x="654900" y="374116"/>
                </a:lnTo>
                <a:lnTo>
                  <a:pt x="712939" y="374116"/>
                </a:lnTo>
                <a:lnTo>
                  <a:pt x="744220" y="367792"/>
                </a:lnTo>
                <a:lnTo>
                  <a:pt x="769835" y="350545"/>
                </a:lnTo>
                <a:lnTo>
                  <a:pt x="787146" y="324942"/>
                </a:lnTo>
                <a:lnTo>
                  <a:pt x="793508" y="293560"/>
                </a:lnTo>
                <a:close/>
              </a:path>
              <a:path w="1643380" h="377825">
                <a:moveTo>
                  <a:pt x="836383" y="212991"/>
                </a:moveTo>
                <a:lnTo>
                  <a:pt x="808901" y="212991"/>
                </a:lnTo>
                <a:lnTo>
                  <a:pt x="808901" y="374103"/>
                </a:lnTo>
                <a:lnTo>
                  <a:pt x="836383" y="374103"/>
                </a:lnTo>
                <a:lnTo>
                  <a:pt x="836383" y="212991"/>
                </a:lnTo>
                <a:close/>
              </a:path>
              <a:path w="1643380" h="377825">
                <a:moveTo>
                  <a:pt x="873353" y="84099"/>
                </a:moveTo>
                <a:lnTo>
                  <a:pt x="867130" y="52730"/>
                </a:lnTo>
                <a:lnTo>
                  <a:pt x="851242" y="29133"/>
                </a:lnTo>
                <a:lnTo>
                  <a:pt x="849896" y="27127"/>
                </a:lnTo>
                <a:lnTo>
                  <a:pt x="847521" y="25527"/>
                </a:lnTo>
                <a:lnTo>
                  <a:pt x="847521" y="83870"/>
                </a:lnTo>
                <a:lnTo>
                  <a:pt x="843229" y="105117"/>
                </a:lnTo>
                <a:lnTo>
                  <a:pt x="831532" y="122516"/>
                </a:lnTo>
                <a:lnTo>
                  <a:pt x="814133" y="134277"/>
                </a:lnTo>
                <a:lnTo>
                  <a:pt x="792797" y="138595"/>
                </a:lnTo>
                <a:lnTo>
                  <a:pt x="761987" y="138595"/>
                </a:lnTo>
                <a:lnTo>
                  <a:pt x="761987" y="29133"/>
                </a:lnTo>
                <a:lnTo>
                  <a:pt x="792797" y="29133"/>
                </a:lnTo>
                <a:lnTo>
                  <a:pt x="814133" y="33426"/>
                </a:lnTo>
                <a:lnTo>
                  <a:pt x="831532" y="45135"/>
                </a:lnTo>
                <a:lnTo>
                  <a:pt x="843229" y="62534"/>
                </a:lnTo>
                <a:lnTo>
                  <a:pt x="847521" y="83870"/>
                </a:lnTo>
                <a:lnTo>
                  <a:pt x="847521" y="25527"/>
                </a:lnTo>
                <a:lnTo>
                  <a:pt x="824293" y="9867"/>
                </a:lnTo>
                <a:lnTo>
                  <a:pt x="793026" y="3543"/>
                </a:lnTo>
                <a:lnTo>
                  <a:pt x="734745" y="3543"/>
                </a:lnTo>
                <a:lnTo>
                  <a:pt x="734745" y="164426"/>
                </a:lnTo>
                <a:lnTo>
                  <a:pt x="793026" y="164426"/>
                </a:lnTo>
                <a:lnTo>
                  <a:pt x="824268" y="158115"/>
                </a:lnTo>
                <a:lnTo>
                  <a:pt x="849795" y="140881"/>
                </a:lnTo>
                <a:lnTo>
                  <a:pt x="851344" y="138595"/>
                </a:lnTo>
                <a:lnTo>
                  <a:pt x="867029" y="115354"/>
                </a:lnTo>
                <a:lnTo>
                  <a:pt x="873353" y="84099"/>
                </a:lnTo>
                <a:close/>
              </a:path>
              <a:path w="1643380" h="377825">
                <a:moveTo>
                  <a:pt x="978789" y="328866"/>
                </a:moveTo>
                <a:lnTo>
                  <a:pt x="957414" y="291960"/>
                </a:lnTo>
                <a:lnTo>
                  <a:pt x="916711" y="278638"/>
                </a:lnTo>
                <a:lnTo>
                  <a:pt x="909840" y="276745"/>
                </a:lnTo>
                <a:lnTo>
                  <a:pt x="887095" y="258254"/>
                </a:lnTo>
                <a:lnTo>
                  <a:pt x="887095" y="252577"/>
                </a:lnTo>
                <a:lnTo>
                  <a:pt x="910310" y="235280"/>
                </a:lnTo>
                <a:lnTo>
                  <a:pt x="921918" y="235280"/>
                </a:lnTo>
                <a:lnTo>
                  <a:pt x="928789" y="236461"/>
                </a:lnTo>
                <a:lnTo>
                  <a:pt x="942060" y="241198"/>
                </a:lnTo>
                <a:lnTo>
                  <a:pt x="948690" y="245224"/>
                </a:lnTo>
                <a:lnTo>
                  <a:pt x="959586" y="254000"/>
                </a:lnTo>
                <a:lnTo>
                  <a:pt x="975944" y="232435"/>
                </a:lnTo>
                <a:lnTo>
                  <a:pt x="939063" y="212483"/>
                </a:lnTo>
                <a:lnTo>
                  <a:pt x="914806" y="209689"/>
                </a:lnTo>
                <a:lnTo>
                  <a:pt x="906995" y="209689"/>
                </a:lnTo>
                <a:lnTo>
                  <a:pt x="870508" y="227215"/>
                </a:lnTo>
                <a:lnTo>
                  <a:pt x="859370" y="250202"/>
                </a:lnTo>
                <a:lnTo>
                  <a:pt x="859370" y="264185"/>
                </a:lnTo>
                <a:lnTo>
                  <a:pt x="884478" y="297116"/>
                </a:lnTo>
                <a:lnTo>
                  <a:pt x="922870" y="308254"/>
                </a:lnTo>
                <a:lnTo>
                  <a:pt x="938974" y="313461"/>
                </a:lnTo>
                <a:lnTo>
                  <a:pt x="950823" y="327685"/>
                </a:lnTo>
                <a:lnTo>
                  <a:pt x="950823" y="336918"/>
                </a:lnTo>
                <a:lnTo>
                  <a:pt x="948461" y="341896"/>
                </a:lnTo>
                <a:lnTo>
                  <a:pt x="938263" y="349719"/>
                </a:lnTo>
                <a:lnTo>
                  <a:pt x="930922" y="351853"/>
                </a:lnTo>
                <a:lnTo>
                  <a:pt x="921918" y="351853"/>
                </a:lnTo>
                <a:lnTo>
                  <a:pt x="884364" y="340499"/>
                </a:lnTo>
                <a:lnTo>
                  <a:pt x="868845" y="327914"/>
                </a:lnTo>
                <a:lnTo>
                  <a:pt x="851547" y="348526"/>
                </a:lnTo>
                <a:lnTo>
                  <a:pt x="885901" y="371271"/>
                </a:lnTo>
                <a:lnTo>
                  <a:pt x="921448" y="377672"/>
                </a:lnTo>
                <a:lnTo>
                  <a:pt x="929500" y="377672"/>
                </a:lnTo>
                <a:lnTo>
                  <a:pt x="967409" y="360375"/>
                </a:lnTo>
                <a:lnTo>
                  <a:pt x="978789" y="336207"/>
                </a:lnTo>
                <a:lnTo>
                  <a:pt x="978789" y="328866"/>
                </a:lnTo>
                <a:close/>
              </a:path>
              <a:path w="1643380" h="377825">
                <a:moveTo>
                  <a:pt x="1022858" y="164426"/>
                </a:moveTo>
                <a:lnTo>
                  <a:pt x="1022134" y="163004"/>
                </a:lnTo>
                <a:lnTo>
                  <a:pt x="1011682" y="139547"/>
                </a:lnTo>
                <a:lnTo>
                  <a:pt x="1000061" y="113487"/>
                </a:lnTo>
                <a:lnTo>
                  <a:pt x="972286" y="51168"/>
                </a:lnTo>
                <a:lnTo>
                  <a:pt x="969073" y="43967"/>
                </a:lnTo>
                <a:lnTo>
                  <a:pt x="969073" y="113487"/>
                </a:lnTo>
                <a:lnTo>
                  <a:pt x="912914" y="113487"/>
                </a:lnTo>
                <a:lnTo>
                  <a:pt x="941108" y="51168"/>
                </a:lnTo>
                <a:lnTo>
                  <a:pt x="969073" y="113487"/>
                </a:lnTo>
                <a:lnTo>
                  <a:pt x="969073" y="43967"/>
                </a:lnTo>
                <a:lnTo>
                  <a:pt x="951064" y="3543"/>
                </a:lnTo>
                <a:lnTo>
                  <a:pt x="931151" y="3543"/>
                </a:lnTo>
                <a:lnTo>
                  <a:pt x="860082" y="163004"/>
                </a:lnTo>
                <a:lnTo>
                  <a:pt x="859370" y="164426"/>
                </a:lnTo>
                <a:lnTo>
                  <a:pt x="890168" y="164426"/>
                </a:lnTo>
                <a:lnTo>
                  <a:pt x="901306" y="139547"/>
                </a:lnTo>
                <a:lnTo>
                  <a:pt x="980909" y="139547"/>
                </a:lnTo>
                <a:lnTo>
                  <a:pt x="992047" y="164426"/>
                </a:lnTo>
                <a:lnTo>
                  <a:pt x="1022858" y="164426"/>
                </a:lnTo>
                <a:close/>
              </a:path>
              <a:path w="1643380" h="377825">
                <a:moveTo>
                  <a:pt x="1092746" y="212585"/>
                </a:moveTo>
                <a:lnTo>
                  <a:pt x="994422" y="212585"/>
                </a:lnTo>
                <a:lnTo>
                  <a:pt x="994422" y="236715"/>
                </a:lnTo>
                <a:lnTo>
                  <a:pt x="994422" y="282435"/>
                </a:lnTo>
                <a:lnTo>
                  <a:pt x="994422" y="304025"/>
                </a:lnTo>
                <a:lnTo>
                  <a:pt x="994422" y="351015"/>
                </a:lnTo>
                <a:lnTo>
                  <a:pt x="994422" y="373875"/>
                </a:lnTo>
                <a:lnTo>
                  <a:pt x="1092746" y="373875"/>
                </a:lnTo>
                <a:lnTo>
                  <a:pt x="1092746" y="351015"/>
                </a:lnTo>
                <a:lnTo>
                  <a:pt x="1020013" y="351015"/>
                </a:lnTo>
                <a:lnTo>
                  <a:pt x="1020013" y="304025"/>
                </a:lnTo>
                <a:lnTo>
                  <a:pt x="1082802" y="304025"/>
                </a:lnTo>
                <a:lnTo>
                  <a:pt x="1082802" y="282435"/>
                </a:lnTo>
                <a:lnTo>
                  <a:pt x="1020013" y="282435"/>
                </a:lnTo>
                <a:lnTo>
                  <a:pt x="1020013" y="236715"/>
                </a:lnTo>
                <a:lnTo>
                  <a:pt x="1092746" y="236715"/>
                </a:lnTo>
                <a:lnTo>
                  <a:pt x="1092746" y="212585"/>
                </a:lnTo>
                <a:close/>
              </a:path>
              <a:path w="1643380" h="377825">
                <a:moveTo>
                  <a:pt x="1109103" y="3733"/>
                </a:moveTo>
                <a:lnTo>
                  <a:pt x="988974" y="3733"/>
                </a:lnTo>
                <a:lnTo>
                  <a:pt x="988974" y="29133"/>
                </a:lnTo>
                <a:lnTo>
                  <a:pt x="1036358" y="29133"/>
                </a:lnTo>
                <a:lnTo>
                  <a:pt x="1036358" y="165023"/>
                </a:lnTo>
                <a:lnTo>
                  <a:pt x="1063840" y="165023"/>
                </a:lnTo>
                <a:lnTo>
                  <a:pt x="1063840" y="29133"/>
                </a:lnTo>
                <a:lnTo>
                  <a:pt x="1109103" y="29133"/>
                </a:lnTo>
                <a:lnTo>
                  <a:pt x="1109103" y="3733"/>
                </a:lnTo>
                <a:close/>
              </a:path>
              <a:path w="1643380" h="377825">
                <a:moveTo>
                  <a:pt x="1147254" y="3543"/>
                </a:moveTo>
                <a:lnTo>
                  <a:pt x="1119771" y="3543"/>
                </a:lnTo>
                <a:lnTo>
                  <a:pt x="1119771" y="164426"/>
                </a:lnTo>
                <a:lnTo>
                  <a:pt x="1147254" y="164426"/>
                </a:lnTo>
                <a:lnTo>
                  <a:pt x="1147254" y="3543"/>
                </a:lnTo>
                <a:close/>
              </a:path>
              <a:path w="1643380" h="377825">
                <a:moveTo>
                  <a:pt x="1261452" y="373418"/>
                </a:moveTo>
                <a:lnTo>
                  <a:pt x="1253858" y="356831"/>
                </a:lnTo>
                <a:lnTo>
                  <a:pt x="1250556" y="348322"/>
                </a:lnTo>
                <a:lnTo>
                  <a:pt x="1250340" y="347827"/>
                </a:lnTo>
                <a:lnTo>
                  <a:pt x="1246428" y="338607"/>
                </a:lnTo>
                <a:lnTo>
                  <a:pt x="1241640" y="327863"/>
                </a:lnTo>
                <a:lnTo>
                  <a:pt x="1239926" y="324129"/>
                </a:lnTo>
                <a:lnTo>
                  <a:pt x="1236332" y="316306"/>
                </a:lnTo>
                <a:lnTo>
                  <a:pt x="1224407" y="289979"/>
                </a:lnTo>
                <a:lnTo>
                  <a:pt x="1211453" y="261632"/>
                </a:lnTo>
                <a:lnTo>
                  <a:pt x="1211453" y="324129"/>
                </a:lnTo>
                <a:lnTo>
                  <a:pt x="1150086" y="324129"/>
                </a:lnTo>
                <a:lnTo>
                  <a:pt x="1180655" y="257784"/>
                </a:lnTo>
                <a:lnTo>
                  <a:pt x="1208849" y="318211"/>
                </a:lnTo>
                <a:lnTo>
                  <a:pt x="1211453" y="324129"/>
                </a:lnTo>
                <a:lnTo>
                  <a:pt x="1211453" y="261632"/>
                </a:lnTo>
                <a:lnTo>
                  <a:pt x="1209700" y="257784"/>
                </a:lnTo>
                <a:lnTo>
                  <a:pt x="1200277" y="237236"/>
                </a:lnTo>
                <a:lnTo>
                  <a:pt x="1189418" y="213715"/>
                </a:lnTo>
                <a:lnTo>
                  <a:pt x="1189177" y="213245"/>
                </a:lnTo>
                <a:lnTo>
                  <a:pt x="1171879" y="213245"/>
                </a:lnTo>
                <a:lnTo>
                  <a:pt x="1099146" y="372935"/>
                </a:lnTo>
                <a:lnTo>
                  <a:pt x="1098435" y="374357"/>
                </a:lnTo>
                <a:lnTo>
                  <a:pt x="1126871" y="374357"/>
                </a:lnTo>
                <a:lnTo>
                  <a:pt x="1138948" y="347827"/>
                </a:lnTo>
                <a:lnTo>
                  <a:pt x="1221638" y="347827"/>
                </a:lnTo>
                <a:lnTo>
                  <a:pt x="1233487" y="374357"/>
                </a:lnTo>
                <a:lnTo>
                  <a:pt x="1260970" y="374357"/>
                </a:lnTo>
                <a:lnTo>
                  <a:pt x="1261452" y="373418"/>
                </a:lnTo>
                <a:close/>
              </a:path>
              <a:path w="1643380" h="377825">
                <a:moveTo>
                  <a:pt x="1388922" y="328866"/>
                </a:moveTo>
                <a:lnTo>
                  <a:pt x="1367548" y="291960"/>
                </a:lnTo>
                <a:lnTo>
                  <a:pt x="1326845" y="278638"/>
                </a:lnTo>
                <a:lnTo>
                  <a:pt x="1319974" y="276745"/>
                </a:lnTo>
                <a:lnTo>
                  <a:pt x="1297228" y="258254"/>
                </a:lnTo>
                <a:lnTo>
                  <a:pt x="1297228" y="252577"/>
                </a:lnTo>
                <a:lnTo>
                  <a:pt x="1320444" y="235280"/>
                </a:lnTo>
                <a:lnTo>
                  <a:pt x="1332052" y="235280"/>
                </a:lnTo>
                <a:lnTo>
                  <a:pt x="1338922" y="236461"/>
                </a:lnTo>
                <a:lnTo>
                  <a:pt x="1352194" y="241198"/>
                </a:lnTo>
                <a:lnTo>
                  <a:pt x="1358823" y="245224"/>
                </a:lnTo>
                <a:lnTo>
                  <a:pt x="1369720" y="254000"/>
                </a:lnTo>
                <a:lnTo>
                  <a:pt x="1386078" y="232435"/>
                </a:lnTo>
                <a:lnTo>
                  <a:pt x="1349197" y="212483"/>
                </a:lnTo>
                <a:lnTo>
                  <a:pt x="1324940" y="209689"/>
                </a:lnTo>
                <a:lnTo>
                  <a:pt x="1317129" y="209689"/>
                </a:lnTo>
                <a:lnTo>
                  <a:pt x="1280642" y="227215"/>
                </a:lnTo>
                <a:lnTo>
                  <a:pt x="1269504" y="250202"/>
                </a:lnTo>
                <a:lnTo>
                  <a:pt x="1269504" y="264185"/>
                </a:lnTo>
                <a:lnTo>
                  <a:pt x="1294612" y="297116"/>
                </a:lnTo>
                <a:lnTo>
                  <a:pt x="1333004" y="308254"/>
                </a:lnTo>
                <a:lnTo>
                  <a:pt x="1349108" y="313461"/>
                </a:lnTo>
                <a:lnTo>
                  <a:pt x="1360957" y="327685"/>
                </a:lnTo>
                <a:lnTo>
                  <a:pt x="1360957" y="336918"/>
                </a:lnTo>
                <a:lnTo>
                  <a:pt x="1358595" y="341896"/>
                </a:lnTo>
                <a:lnTo>
                  <a:pt x="1348397" y="349719"/>
                </a:lnTo>
                <a:lnTo>
                  <a:pt x="1341056" y="351853"/>
                </a:lnTo>
                <a:lnTo>
                  <a:pt x="1332052" y="351853"/>
                </a:lnTo>
                <a:lnTo>
                  <a:pt x="1294498" y="340499"/>
                </a:lnTo>
                <a:lnTo>
                  <a:pt x="1278978" y="327914"/>
                </a:lnTo>
                <a:lnTo>
                  <a:pt x="1261681" y="348526"/>
                </a:lnTo>
                <a:lnTo>
                  <a:pt x="1296035" y="371271"/>
                </a:lnTo>
                <a:lnTo>
                  <a:pt x="1331582" y="377672"/>
                </a:lnTo>
                <a:lnTo>
                  <a:pt x="1339634" y="377672"/>
                </a:lnTo>
                <a:lnTo>
                  <a:pt x="1377543" y="360375"/>
                </a:lnTo>
                <a:lnTo>
                  <a:pt x="1388922" y="336207"/>
                </a:lnTo>
                <a:lnTo>
                  <a:pt x="1388922" y="328866"/>
                </a:lnTo>
                <a:close/>
              </a:path>
              <a:path w="1643380" h="377825">
                <a:moveTo>
                  <a:pt x="1502879" y="212585"/>
                </a:moveTo>
                <a:lnTo>
                  <a:pt x="1404556" y="212585"/>
                </a:lnTo>
                <a:lnTo>
                  <a:pt x="1404556" y="236715"/>
                </a:lnTo>
                <a:lnTo>
                  <a:pt x="1404556" y="282435"/>
                </a:lnTo>
                <a:lnTo>
                  <a:pt x="1404556" y="304025"/>
                </a:lnTo>
                <a:lnTo>
                  <a:pt x="1404556" y="351015"/>
                </a:lnTo>
                <a:lnTo>
                  <a:pt x="1404556" y="373875"/>
                </a:lnTo>
                <a:lnTo>
                  <a:pt x="1502879" y="373875"/>
                </a:lnTo>
                <a:lnTo>
                  <a:pt x="1502879" y="351015"/>
                </a:lnTo>
                <a:lnTo>
                  <a:pt x="1429905" y="351015"/>
                </a:lnTo>
                <a:lnTo>
                  <a:pt x="1429905" y="304025"/>
                </a:lnTo>
                <a:lnTo>
                  <a:pt x="1492935" y="304025"/>
                </a:lnTo>
                <a:lnTo>
                  <a:pt x="1492935" y="282435"/>
                </a:lnTo>
                <a:lnTo>
                  <a:pt x="1429905" y="282435"/>
                </a:lnTo>
                <a:lnTo>
                  <a:pt x="1429905" y="236715"/>
                </a:lnTo>
                <a:lnTo>
                  <a:pt x="1502879" y="236715"/>
                </a:lnTo>
                <a:lnTo>
                  <a:pt x="1502879" y="212585"/>
                </a:lnTo>
                <a:close/>
              </a:path>
              <a:path w="1643380" h="377825">
                <a:moveTo>
                  <a:pt x="1642922" y="328866"/>
                </a:moveTo>
                <a:lnTo>
                  <a:pt x="1621548" y="291960"/>
                </a:lnTo>
                <a:lnTo>
                  <a:pt x="1580845" y="278638"/>
                </a:lnTo>
                <a:lnTo>
                  <a:pt x="1573974" y="276745"/>
                </a:lnTo>
                <a:lnTo>
                  <a:pt x="1551228" y="258254"/>
                </a:lnTo>
                <a:lnTo>
                  <a:pt x="1551228" y="252577"/>
                </a:lnTo>
                <a:lnTo>
                  <a:pt x="1574444" y="235280"/>
                </a:lnTo>
                <a:lnTo>
                  <a:pt x="1586052" y="235280"/>
                </a:lnTo>
                <a:lnTo>
                  <a:pt x="1592922" y="236461"/>
                </a:lnTo>
                <a:lnTo>
                  <a:pt x="1606194" y="241198"/>
                </a:lnTo>
                <a:lnTo>
                  <a:pt x="1612823" y="245224"/>
                </a:lnTo>
                <a:lnTo>
                  <a:pt x="1623720" y="254000"/>
                </a:lnTo>
                <a:lnTo>
                  <a:pt x="1640078" y="232435"/>
                </a:lnTo>
                <a:lnTo>
                  <a:pt x="1603197" y="212483"/>
                </a:lnTo>
                <a:lnTo>
                  <a:pt x="1578940" y="209689"/>
                </a:lnTo>
                <a:lnTo>
                  <a:pt x="1571129" y="209689"/>
                </a:lnTo>
                <a:lnTo>
                  <a:pt x="1534642" y="227215"/>
                </a:lnTo>
                <a:lnTo>
                  <a:pt x="1523504" y="250202"/>
                </a:lnTo>
                <a:lnTo>
                  <a:pt x="1523504" y="264185"/>
                </a:lnTo>
                <a:lnTo>
                  <a:pt x="1548612" y="297116"/>
                </a:lnTo>
                <a:lnTo>
                  <a:pt x="1587004" y="308254"/>
                </a:lnTo>
                <a:lnTo>
                  <a:pt x="1603108" y="313461"/>
                </a:lnTo>
                <a:lnTo>
                  <a:pt x="1614957" y="327685"/>
                </a:lnTo>
                <a:lnTo>
                  <a:pt x="1614957" y="336918"/>
                </a:lnTo>
                <a:lnTo>
                  <a:pt x="1612595" y="341896"/>
                </a:lnTo>
                <a:lnTo>
                  <a:pt x="1602397" y="349719"/>
                </a:lnTo>
                <a:lnTo>
                  <a:pt x="1595056" y="351853"/>
                </a:lnTo>
                <a:lnTo>
                  <a:pt x="1586052" y="351853"/>
                </a:lnTo>
                <a:lnTo>
                  <a:pt x="1548498" y="340499"/>
                </a:lnTo>
                <a:lnTo>
                  <a:pt x="1532978" y="327914"/>
                </a:lnTo>
                <a:lnTo>
                  <a:pt x="1515681" y="348526"/>
                </a:lnTo>
                <a:lnTo>
                  <a:pt x="1550035" y="371271"/>
                </a:lnTo>
                <a:lnTo>
                  <a:pt x="1585582" y="377672"/>
                </a:lnTo>
                <a:lnTo>
                  <a:pt x="1593634" y="377672"/>
                </a:lnTo>
                <a:lnTo>
                  <a:pt x="1631543" y="360375"/>
                </a:lnTo>
                <a:lnTo>
                  <a:pt x="1642922" y="336207"/>
                </a:lnTo>
                <a:lnTo>
                  <a:pt x="1642922" y="328866"/>
                </a:lnTo>
                <a:close/>
              </a:path>
            </a:pathLst>
          </a:custGeom>
          <a:solidFill>
            <a:srgbClr val="FFFFFF"/>
          </a:solidFill>
        </p:spPr>
        <p:txBody>
          <a:bodyPr wrap="square" lIns="0" tIns="0" rIns="0" bIns="0" rtlCol="0"/>
          <a:lstStyle/>
          <a:p>
            <a:endParaRPr lang="en-GB" sz="2226" noProof="0"/>
          </a:p>
        </p:txBody>
      </p:sp>
      <p:pic>
        <p:nvPicPr>
          <p:cNvPr id="30" name="bg object 30"/>
          <p:cNvPicPr/>
          <p:nvPr/>
        </p:nvPicPr>
        <p:blipFill>
          <a:blip r:embed="rId3" cstate="print"/>
          <a:stretch>
            <a:fillRect/>
          </a:stretch>
        </p:blipFill>
        <p:spPr>
          <a:xfrm>
            <a:off x="17151442" y="10541971"/>
            <a:ext cx="226799" cy="227993"/>
          </a:xfrm>
          <a:prstGeom prst="rect">
            <a:avLst/>
          </a:prstGeom>
        </p:spPr>
      </p:pic>
      <p:sp>
        <p:nvSpPr>
          <p:cNvPr id="31" name="bg object 31"/>
          <p:cNvSpPr/>
          <p:nvPr/>
        </p:nvSpPr>
        <p:spPr>
          <a:xfrm>
            <a:off x="17151735" y="10310483"/>
            <a:ext cx="455484" cy="460229"/>
          </a:xfrm>
          <a:custGeom>
            <a:avLst/>
            <a:gdLst/>
            <a:ahLst/>
            <a:cxnLst/>
            <a:rect l="l" t="t" r="r" b="b"/>
            <a:pathLst>
              <a:path w="368300" h="372109">
                <a:moveTo>
                  <a:pt x="367957" y="369849"/>
                </a:moveTo>
                <a:lnTo>
                  <a:pt x="1422" y="1409"/>
                </a:lnTo>
                <a:lnTo>
                  <a:pt x="0" y="1892"/>
                </a:lnTo>
                <a:lnTo>
                  <a:pt x="0" y="4495"/>
                </a:lnTo>
                <a:lnTo>
                  <a:pt x="0" y="146418"/>
                </a:lnTo>
                <a:lnTo>
                  <a:pt x="1422" y="149974"/>
                </a:lnTo>
                <a:lnTo>
                  <a:pt x="218452" y="368198"/>
                </a:lnTo>
                <a:lnTo>
                  <a:pt x="220116" y="370090"/>
                </a:lnTo>
                <a:lnTo>
                  <a:pt x="223672" y="371513"/>
                </a:lnTo>
                <a:lnTo>
                  <a:pt x="367487" y="371513"/>
                </a:lnTo>
                <a:lnTo>
                  <a:pt x="367957" y="369849"/>
                </a:lnTo>
                <a:close/>
              </a:path>
              <a:path w="368300" h="372109">
                <a:moveTo>
                  <a:pt x="367957" y="184340"/>
                </a:moveTo>
                <a:lnTo>
                  <a:pt x="186232" y="1663"/>
                </a:lnTo>
                <a:lnTo>
                  <a:pt x="182676" y="0"/>
                </a:lnTo>
                <a:lnTo>
                  <a:pt x="41465" y="0"/>
                </a:lnTo>
                <a:lnTo>
                  <a:pt x="39090" y="0"/>
                </a:lnTo>
                <a:lnTo>
                  <a:pt x="38379" y="1422"/>
                </a:lnTo>
                <a:lnTo>
                  <a:pt x="40043" y="3314"/>
                </a:lnTo>
                <a:lnTo>
                  <a:pt x="294043" y="258737"/>
                </a:lnTo>
                <a:lnTo>
                  <a:pt x="296887" y="258737"/>
                </a:lnTo>
                <a:lnTo>
                  <a:pt x="298780" y="257073"/>
                </a:lnTo>
                <a:lnTo>
                  <a:pt x="367957" y="187413"/>
                </a:lnTo>
                <a:lnTo>
                  <a:pt x="367957" y="184340"/>
                </a:lnTo>
                <a:close/>
              </a:path>
            </a:pathLst>
          </a:custGeom>
          <a:solidFill>
            <a:srgbClr val="FFFFFF"/>
          </a:solidFill>
        </p:spPr>
        <p:txBody>
          <a:bodyPr wrap="square" lIns="0" tIns="0" rIns="0" bIns="0" rtlCol="0"/>
          <a:lstStyle/>
          <a:p>
            <a:endParaRPr lang="en-GB" sz="2226" noProof="0"/>
          </a:p>
        </p:txBody>
      </p:sp>
    </p:spTree>
    <p:extLst>
      <p:ext uri="{BB962C8B-B14F-4D97-AF65-F5344CB8AC3E}">
        <p14:creationId xmlns:p14="http://schemas.microsoft.com/office/powerpoint/2010/main" val="1056281595"/>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9EC3-D84F-2146-4515-7203DEABDC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53F4CA-BCE2-C6DE-2027-62DB1EC34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5A14D-E59A-8FA5-DA8A-D218286638F5}"/>
              </a:ext>
            </a:extLst>
          </p:cNvPr>
          <p:cNvSpPr>
            <a:spLocks noGrp="1"/>
          </p:cNvSpPr>
          <p:nvPr>
            <p:ph type="dt" sz="half" idx="10"/>
          </p:nvPr>
        </p:nvSpPr>
        <p:spPr/>
        <p:txBody>
          <a:bodyPr/>
          <a:lstStyle/>
          <a:p>
            <a:fld id="{C0235F52-6384-4BA0-81AA-B52755503142}" type="datetimeFigureOut">
              <a:rPr lang="en-GB" smtClean="0"/>
              <a:t>18/09/2025</a:t>
            </a:fld>
            <a:endParaRPr lang="en-GB"/>
          </a:p>
        </p:txBody>
      </p:sp>
      <p:sp>
        <p:nvSpPr>
          <p:cNvPr id="5" name="Footer Placeholder 4">
            <a:extLst>
              <a:ext uri="{FF2B5EF4-FFF2-40B4-BE49-F238E27FC236}">
                <a16:creationId xmlns:a16="http://schemas.microsoft.com/office/drawing/2014/main" id="{2A1A7BB7-3C90-4FA9-12D1-50FD0A241C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CEC40-2543-29A7-DFEC-50FDA55AA20C}"/>
              </a:ext>
            </a:extLst>
          </p:cNvPr>
          <p:cNvSpPr>
            <a:spLocks noGrp="1"/>
          </p:cNvSpPr>
          <p:nvPr>
            <p:ph type="sldNum" sz="quarter" idx="12"/>
          </p:nvPr>
        </p:nvSpPr>
        <p:spPr/>
        <p:txBody>
          <a:bodyPr/>
          <a:lstStyle/>
          <a:p>
            <a:fld id="{9E66E20A-813A-492E-A909-716D24D0D79A}" type="slidenum">
              <a:rPr lang="en-GB" smtClean="0"/>
              <a:t>‹#›</a:t>
            </a:fld>
            <a:endParaRPr lang="en-GB"/>
          </a:p>
        </p:txBody>
      </p:sp>
    </p:spTree>
    <p:extLst>
      <p:ext uri="{BB962C8B-B14F-4D97-AF65-F5344CB8AC3E}">
        <p14:creationId xmlns:p14="http://schemas.microsoft.com/office/powerpoint/2010/main" val="3813766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4" name="Immagine 3" descr="Immagine che contiene testo, cartello, stoviglie&#10;&#10;Descrizione generata automaticamente">
            <a:extLst>
              <a:ext uri="{FF2B5EF4-FFF2-40B4-BE49-F238E27FC236}">
                <a16:creationId xmlns:a16="http://schemas.microsoft.com/office/drawing/2014/main" id="{30A2CADF-52C7-C017-2DC6-0CEDB920D2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71870" y="10471345"/>
            <a:ext cx="2761517" cy="577954"/>
          </a:xfrm>
          <a:prstGeom prst="rect">
            <a:avLst/>
          </a:prstGeom>
        </p:spPr>
      </p:pic>
    </p:spTree>
    <p:extLst>
      <p:ext uri="{BB962C8B-B14F-4D97-AF65-F5344CB8AC3E}">
        <p14:creationId xmlns:p14="http://schemas.microsoft.com/office/powerpoint/2010/main" val="274828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600" b="0" i="0">
                <a:solidFill>
                  <a:srgbClr val="11688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1" i="0">
                <a:solidFill>
                  <a:schemeClr val="bg1"/>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5"/>
                </a:lnTo>
                <a:lnTo>
                  <a:pt x="20104099" y="11308555"/>
                </a:lnTo>
                <a:lnTo>
                  <a:pt x="20104099" y="0"/>
                </a:lnTo>
                <a:close/>
              </a:path>
            </a:pathLst>
          </a:custGeom>
          <a:solidFill>
            <a:srgbClr val="11688B"/>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4738997"/>
            <a:ext cx="7051638" cy="6569559"/>
          </a:xfrm>
          <a:prstGeom prst="rect">
            <a:avLst/>
          </a:prstGeom>
        </p:spPr>
      </p:pic>
      <p:sp>
        <p:nvSpPr>
          <p:cNvPr id="18" name="bg object 18"/>
          <p:cNvSpPr/>
          <p:nvPr/>
        </p:nvSpPr>
        <p:spPr>
          <a:xfrm>
            <a:off x="0" y="0"/>
            <a:ext cx="20104100" cy="11308715"/>
          </a:xfrm>
          <a:custGeom>
            <a:avLst/>
            <a:gdLst/>
            <a:ahLst/>
            <a:cxnLst/>
            <a:rect l="l" t="t" r="r" b="b"/>
            <a:pathLst>
              <a:path w="20104100" h="11308715">
                <a:moveTo>
                  <a:pt x="20104099" y="0"/>
                </a:moveTo>
                <a:lnTo>
                  <a:pt x="0" y="0"/>
                </a:lnTo>
                <a:lnTo>
                  <a:pt x="0" y="11308555"/>
                </a:lnTo>
                <a:lnTo>
                  <a:pt x="20104099" y="11308555"/>
                </a:lnTo>
                <a:lnTo>
                  <a:pt x="20104099" y="0"/>
                </a:lnTo>
                <a:close/>
              </a:path>
            </a:pathLst>
          </a:custGeom>
          <a:solidFill>
            <a:srgbClr val="11688B">
              <a:alpha val="78039"/>
            </a:srgbClr>
          </a:solidFill>
        </p:spPr>
        <p:txBody>
          <a:bodyPr wrap="square" lIns="0" tIns="0" rIns="0" bIns="0" rtlCol="0"/>
          <a:lstStyle/>
          <a:p>
            <a:endParaRPr/>
          </a:p>
        </p:txBody>
      </p:sp>
      <p:sp>
        <p:nvSpPr>
          <p:cNvPr id="19" name="bg object 19"/>
          <p:cNvSpPr/>
          <p:nvPr/>
        </p:nvSpPr>
        <p:spPr>
          <a:xfrm>
            <a:off x="655052" y="10099188"/>
            <a:ext cx="18439765" cy="0"/>
          </a:xfrm>
          <a:custGeom>
            <a:avLst/>
            <a:gdLst/>
            <a:ahLst/>
            <a:cxnLst/>
            <a:rect l="l" t="t" r="r" b="b"/>
            <a:pathLst>
              <a:path w="18439765">
                <a:moveTo>
                  <a:pt x="0" y="0"/>
                </a:moveTo>
                <a:lnTo>
                  <a:pt x="18439217" y="0"/>
                </a:lnTo>
              </a:path>
            </a:pathLst>
          </a:custGeom>
          <a:ln w="20941">
            <a:solidFill>
              <a:srgbClr val="FFFFFF"/>
            </a:solidFill>
          </a:ln>
        </p:spPr>
        <p:txBody>
          <a:bodyPr wrap="square" lIns="0" tIns="0" rIns="0" bIns="0" rtlCol="0"/>
          <a:lstStyle/>
          <a:p>
            <a:endParaRPr/>
          </a:p>
        </p:txBody>
      </p:sp>
      <p:pic>
        <p:nvPicPr>
          <p:cNvPr id="20" name="bg object 20"/>
          <p:cNvPicPr/>
          <p:nvPr/>
        </p:nvPicPr>
        <p:blipFill>
          <a:blip r:embed="rId3" cstate="print"/>
          <a:stretch>
            <a:fillRect/>
          </a:stretch>
        </p:blipFill>
        <p:spPr>
          <a:xfrm>
            <a:off x="15752159" y="10259428"/>
            <a:ext cx="3342107" cy="699418"/>
          </a:xfrm>
          <a:prstGeom prst="rect">
            <a:avLst/>
          </a:prstGeom>
        </p:spPr>
      </p:pic>
      <p:sp>
        <p:nvSpPr>
          <p:cNvPr id="21" name="bg object 21"/>
          <p:cNvSpPr/>
          <p:nvPr/>
        </p:nvSpPr>
        <p:spPr>
          <a:xfrm>
            <a:off x="9498769" y="3591738"/>
            <a:ext cx="1106805" cy="457200"/>
          </a:xfrm>
          <a:custGeom>
            <a:avLst/>
            <a:gdLst/>
            <a:ahLst/>
            <a:cxnLst/>
            <a:rect l="l" t="t" r="r" b="b"/>
            <a:pathLst>
              <a:path w="1106804" h="457200">
                <a:moveTo>
                  <a:pt x="878220" y="0"/>
                </a:moveTo>
                <a:lnTo>
                  <a:pt x="228341" y="0"/>
                </a:lnTo>
                <a:lnTo>
                  <a:pt x="182322" y="4639"/>
                </a:lnTo>
                <a:lnTo>
                  <a:pt x="139460" y="17944"/>
                </a:lnTo>
                <a:lnTo>
                  <a:pt x="100673" y="38997"/>
                </a:lnTo>
                <a:lnTo>
                  <a:pt x="66879" y="66880"/>
                </a:lnTo>
                <a:lnTo>
                  <a:pt x="38997" y="100674"/>
                </a:lnTo>
                <a:lnTo>
                  <a:pt x="17944" y="139461"/>
                </a:lnTo>
                <a:lnTo>
                  <a:pt x="4639" y="182323"/>
                </a:lnTo>
                <a:lnTo>
                  <a:pt x="0" y="228342"/>
                </a:lnTo>
                <a:lnTo>
                  <a:pt x="4639" y="274361"/>
                </a:lnTo>
                <a:lnTo>
                  <a:pt x="17944" y="317223"/>
                </a:lnTo>
                <a:lnTo>
                  <a:pt x="38998" y="356011"/>
                </a:lnTo>
                <a:lnTo>
                  <a:pt x="66881" y="389805"/>
                </a:lnTo>
                <a:lnTo>
                  <a:pt x="100676" y="417687"/>
                </a:lnTo>
                <a:lnTo>
                  <a:pt x="139464" y="438740"/>
                </a:lnTo>
                <a:lnTo>
                  <a:pt x="182333" y="452045"/>
                </a:lnTo>
                <a:lnTo>
                  <a:pt x="228352" y="456684"/>
                </a:lnTo>
                <a:lnTo>
                  <a:pt x="878219" y="456684"/>
                </a:lnTo>
                <a:lnTo>
                  <a:pt x="924236" y="452045"/>
                </a:lnTo>
                <a:lnTo>
                  <a:pt x="967098" y="438740"/>
                </a:lnTo>
                <a:lnTo>
                  <a:pt x="1005885" y="417687"/>
                </a:lnTo>
                <a:lnTo>
                  <a:pt x="1039680" y="389805"/>
                </a:lnTo>
                <a:lnTo>
                  <a:pt x="1067563" y="356011"/>
                </a:lnTo>
                <a:lnTo>
                  <a:pt x="1088616" y="317223"/>
                </a:lnTo>
                <a:lnTo>
                  <a:pt x="1101922" y="274361"/>
                </a:lnTo>
                <a:lnTo>
                  <a:pt x="1106562" y="228342"/>
                </a:lnTo>
                <a:lnTo>
                  <a:pt x="1101923" y="182323"/>
                </a:lnTo>
                <a:lnTo>
                  <a:pt x="1088618" y="139461"/>
                </a:lnTo>
                <a:lnTo>
                  <a:pt x="1067566" y="100674"/>
                </a:lnTo>
                <a:lnTo>
                  <a:pt x="1039684" y="66880"/>
                </a:lnTo>
                <a:lnTo>
                  <a:pt x="1005890" y="38997"/>
                </a:lnTo>
                <a:lnTo>
                  <a:pt x="967103" y="17944"/>
                </a:lnTo>
                <a:lnTo>
                  <a:pt x="924240" y="4639"/>
                </a:lnTo>
                <a:lnTo>
                  <a:pt x="878220" y="0"/>
                </a:lnTo>
                <a:close/>
              </a:path>
            </a:pathLst>
          </a:custGeom>
          <a:solidFill>
            <a:srgbClr val="F28A0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4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F68E44B6-CF09-7692-C537-B6D54397EDD2}"/>
              </a:ext>
            </a:extLst>
          </p:cNvPr>
          <p:cNvPicPr/>
          <p:nvPr userDrawn="1"/>
        </p:nvPicPr>
        <p:blipFill>
          <a:blip r:embed="rId2" cstate="print"/>
          <a:stretch>
            <a:fillRect/>
          </a:stretch>
        </p:blipFill>
        <p:spPr>
          <a:xfrm>
            <a:off x="13908914" y="9700558"/>
            <a:ext cx="3557901" cy="1623391"/>
          </a:xfrm>
          <a:prstGeom prst="rect">
            <a:avLst/>
          </a:prstGeom>
        </p:spPr>
      </p:pic>
      <p:pic>
        <p:nvPicPr>
          <p:cNvPr id="9" name="object 4">
            <a:extLst>
              <a:ext uri="{FF2B5EF4-FFF2-40B4-BE49-F238E27FC236}">
                <a16:creationId xmlns:a16="http://schemas.microsoft.com/office/drawing/2014/main" id="{FACAF104-7BC5-4540-0255-88869D415230}"/>
              </a:ext>
            </a:extLst>
          </p:cNvPr>
          <p:cNvPicPr/>
          <p:nvPr/>
        </p:nvPicPr>
        <p:blipFill>
          <a:blip r:embed="rId3" cstate="print"/>
          <a:stretch>
            <a:fillRect/>
          </a:stretch>
        </p:blipFill>
        <p:spPr>
          <a:xfrm>
            <a:off x="17632009" y="7330465"/>
            <a:ext cx="2486689" cy="3993485"/>
          </a:xfrm>
          <a:prstGeom prst="rect">
            <a:avLst/>
          </a:prstGeom>
        </p:spPr>
      </p:pic>
      <p:grpSp>
        <p:nvGrpSpPr>
          <p:cNvPr id="3" name="Group 2">
            <a:extLst>
              <a:ext uri="{FF2B5EF4-FFF2-40B4-BE49-F238E27FC236}">
                <a16:creationId xmlns:a16="http://schemas.microsoft.com/office/drawing/2014/main" id="{737AB82A-A36A-7808-9B0E-94BBB57C825A}"/>
              </a:ext>
            </a:extLst>
          </p:cNvPr>
          <p:cNvGrpSpPr/>
          <p:nvPr userDrawn="1"/>
        </p:nvGrpSpPr>
        <p:grpSpPr>
          <a:xfrm>
            <a:off x="18125548" y="659715"/>
            <a:ext cx="1569568" cy="1424600"/>
            <a:chOff x="14656159" y="178612"/>
            <a:chExt cx="1269139" cy="1151839"/>
          </a:xfrm>
        </p:grpSpPr>
        <p:grpSp>
          <p:nvGrpSpPr>
            <p:cNvPr id="13" name="object 8">
              <a:extLst>
                <a:ext uri="{FF2B5EF4-FFF2-40B4-BE49-F238E27FC236}">
                  <a16:creationId xmlns:a16="http://schemas.microsoft.com/office/drawing/2014/main" id="{A69E8AB7-EDA9-BDAE-ED23-4CD0E4C351D0}"/>
                </a:ext>
              </a:extLst>
            </p:cNvPr>
            <p:cNvGrpSpPr/>
            <p:nvPr userDrawn="1"/>
          </p:nvGrpSpPr>
          <p:grpSpPr>
            <a:xfrm>
              <a:off x="14675618" y="178612"/>
              <a:ext cx="1249680" cy="865505"/>
              <a:chOff x="14675618" y="178612"/>
              <a:chExt cx="1249680" cy="865505"/>
            </a:xfrm>
          </p:grpSpPr>
          <p:pic>
            <p:nvPicPr>
              <p:cNvPr id="14" name="object 9">
                <a:extLst>
                  <a:ext uri="{FF2B5EF4-FFF2-40B4-BE49-F238E27FC236}">
                    <a16:creationId xmlns:a16="http://schemas.microsoft.com/office/drawing/2014/main" id="{A284575E-73B1-DA3F-0F08-34DA417ECF82}"/>
                  </a:ext>
                </a:extLst>
              </p:cNvPr>
              <p:cNvPicPr/>
              <p:nvPr/>
            </p:nvPicPr>
            <p:blipFill>
              <a:blip r:embed="rId4" cstate="print"/>
              <a:stretch>
                <a:fillRect/>
              </a:stretch>
            </p:blipFill>
            <p:spPr>
              <a:xfrm>
                <a:off x="15062126" y="178612"/>
                <a:ext cx="862861" cy="842126"/>
              </a:xfrm>
              <a:prstGeom prst="rect">
                <a:avLst/>
              </a:prstGeom>
            </p:spPr>
          </p:pic>
          <p:sp>
            <p:nvSpPr>
              <p:cNvPr id="15" name="object 10">
                <a:extLst>
                  <a:ext uri="{FF2B5EF4-FFF2-40B4-BE49-F238E27FC236}">
                    <a16:creationId xmlns:a16="http://schemas.microsoft.com/office/drawing/2014/main" id="{3F2063FA-EAEB-6C0D-7204-162926CE53B1}"/>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2226" noProof="0"/>
              </a:p>
            </p:txBody>
          </p:sp>
          <p:pic>
            <p:nvPicPr>
              <p:cNvPr id="28" name="object 11">
                <a:extLst>
                  <a:ext uri="{FF2B5EF4-FFF2-40B4-BE49-F238E27FC236}">
                    <a16:creationId xmlns:a16="http://schemas.microsoft.com/office/drawing/2014/main" id="{A33DCD70-90A3-A09F-9501-F2FCDC1DF8A4}"/>
                  </a:ext>
                </a:extLst>
              </p:cNvPr>
              <p:cNvPicPr/>
              <p:nvPr/>
            </p:nvPicPr>
            <p:blipFill>
              <a:blip r:embed="rId5" cstate="print"/>
              <a:stretch>
                <a:fillRect/>
              </a:stretch>
            </p:blipFill>
            <p:spPr>
              <a:xfrm>
                <a:off x="15075226" y="584236"/>
                <a:ext cx="229793" cy="252107"/>
              </a:xfrm>
              <a:prstGeom prst="rect">
                <a:avLst/>
              </a:prstGeom>
            </p:spPr>
          </p:pic>
          <p:pic>
            <p:nvPicPr>
              <p:cNvPr id="29" name="object 12">
                <a:extLst>
                  <a:ext uri="{FF2B5EF4-FFF2-40B4-BE49-F238E27FC236}">
                    <a16:creationId xmlns:a16="http://schemas.microsoft.com/office/drawing/2014/main" id="{4C04071E-41E7-9F87-59CC-E4A8EDC41EB8}"/>
                  </a:ext>
                </a:extLst>
              </p:cNvPr>
              <p:cNvPicPr/>
              <p:nvPr/>
            </p:nvPicPr>
            <p:blipFill>
              <a:blip r:embed="rId6" cstate="print"/>
              <a:stretch>
                <a:fillRect/>
              </a:stretch>
            </p:blipFill>
            <p:spPr>
              <a:xfrm>
                <a:off x="15335818" y="586370"/>
                <a:ext cx="211035" cy="247853"/>
              </a:xfrm>
              <a:prstGeom prst="rect">
                <a:avLst/>
              </a:prstGeom>
            </p:spPr>
          </p:pic>
          <p:pic>
            <p:nvPicPr>
              <p:cNvPr id="30" name="object 13">
                <a:extLst>
                  <a:ext uri="{FF2B5EF4-FFF2-40B4-BE49-F238E27FC236}">
                    <a16:creationId xmlns:a16="http://schemas.microsoft.com/office/drawing/2014/main" id="{FD9A2AC5-9B98-D74E-6D2A-354AFA908B88}"/>
                  </a:ext>
                </a:extLst>
              </p:cNvPr>
              <p:cNvPicPr/>
              <p:nvPr/>
            </p:nvPicPr>
            <p:blipFill>
              <a:blip r:embed="rId7" cstate="print"/>
              <a:stretch>
                <a:fillRect/>
              </a:stretch>
            </p:blipFill>
            <p:spPr>
              <a:xfrm>
                <a:off x="14675618" y="884106"/>
                <a:ext cx="98945" cy="158127"/>
              </a:xfrm>
              <a:prstGeom prst="rect">
                <a:avLst/>
              </a:prstGeom>
            </p:spPr>
          </p:pic>
          <p:pic>
            <p:nvPicPr>
              <p:cNvPr id="31" name="object 14">
                <a:extLst>
                  <a:ext uri="{FF2B5EF4-FFF2-40B4-BE49-F238E27FC236}">
                    <a16:creationId xmlns:a16="http://schemas.microsoft.com/office/drawing/2014/main" id="{8C96FD12-28A1-218F-6EE9-D4C9DB6854FE}"/>
                  </a:ext>
                </a:extLst>
              </p:cNvPr>
              <p:cNvPicPr/>
              <p:nvPr/>
            </p:nvPicPr>
            <p:blipFill>
              <a:blip r:embed="rId8" cstate="print"/>
              <a:stretch>
                <a:fillRect/>
              </a:stretch>
            </p:blipFill>
            <p:spPr>
              <a:xfrm>
                <a:off x="14794075" y="928354"/>
                <a:ext cx="100812" cy="113880"/>
              </a:xfrm>
              <a:prstGeom prst="rect">
                <a:avLst/>
              </a:prstGeom>
            </p:spPr>
          </p:pic>
          <p:sp>
            <p:nvSpPr>
              <p:cNvPr id="32" name="object 15">
                <a:extLst>
                  <a:ext uri="{FF2B5EF4-FFF2-40B4-BE49-F238E27FC236}">
                    <a16:creationId xmlns:a16="http://schemas.microsoft.com/office/drawing/2014/main" id="{53395764-AA71-9DA2-C086-C6B3D7AE81CC}"/>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2226" noProof="0"/>
              </a:p>
            </p:txBody>
          </p:sp>
        </p:grpSp>
        <p:pic>
          <p:nvPicPr>
            <p:cNvPr id="33" name="object 16">
              <a:extLst>
                <a:ext uri="{FF2B5EF4-FFF2-40B4-BE49-F238E27FC236}">
                  <a16:creationId xmlns:a16="http://schemas.microsoft.com/office/drawing/2014/main" id="{A444F859-ABD2-A584-2399-D289A4AD11AF}"/>
                </a:ext>
              </a:extLst>
            </p:cNvPr>
            <p:cNvPicPr/>
            <p:nvPr userDrawn="1"/>
          </p:nvPicPr>
          <p:blipFill>
            <a:blip r:embed="rId9" cstate="print"/>
            <a:stretch>
              <a:fillRect/>
            </a:stretch>
          </p:blipFill>
          <p:spPr>
            <a:xfrm>
              <a:off x="14656159" y="1142659"/>
              <a:ext cx="1092979" cy="187792"/>
            </a:xfrm>
            <a:prstGeom prst="rect">
              <a:avLst/>
            </a:prstGeom>
          </p:spPr>
        </p:pic>
      </p:grpSp>
      <p:cxnSp>
        <p:nvCxnSpPr>
          <p:cNvPr id="5" name="Straight Connector 4">
            <a:extLst>
              <a:ext uri="{FF2B5EF4-FFF2-40B4-BE49-F238E27FC236}">
                <a16:creationId xmlns:a16="http://schemas.microsoft.com/office/drawing/2014/main" id="{25D6DE09-BB05-C39F-D43E-0BDDC9BA34CE}"/>
              </a:ext>
            </a:extLst>
          </p:cNvPr>
          <p:cNvCxnSpPr>
            <a:cxnSpLocks/>
          </p:cNvCxnSpPr>
          <p:nvPr userDrawn="1"/>
        </p:nvCxnSpPr>
        <p:spPr>
          <a:xfrm>
            <a:off x="7978815" y="2544604"/>
            <a:ext cx="0" cy="7633811"/>
          </a:xfrm>
          <a:prstGeom prst="line">
            <a:avLst/>
          </a:prstGeom>
          <a:noFill/>
          <a:ln w="19050" cap="flat">
            <a:solidFill>
              <a:schemeClr val="accent2"/>
            </a:solidFill>
            <a:prstDash val="solid"/>
            <a:miter lim="400000"/>
            <a:tailEnd type="none" w="lg" len="lg"/>
          </a:ln>
          <a:effectLst/>
          <a:sp3d/>
        </p:spPr>
        <p:style>
          <a:lnRef idx="0">
            <a:scrgbClr r="0" g="0" b="0"/>
          </a:lnRef>
          <a:fillRef idx="0">
            <a:scrgbClr r="0" g="0" b="0"/>
          </a:fillRef>
          <a:effectRef idx="0">
            <a:scrgbClr r="0" g="0" b="0"/>
          </a:effectRef>
          <a:fontRef idx="none"/>
        </p:style>
      </p:cxnSp>
      <p:sp>
        <p:nvSpPr>
          <p:cNvPr id="18" name="Content Placeholder 17">
            <a:extLst>
              <a:ext uri="{FF2B5EF4-FFF2-40B4-BE49-F238E27FC236}">
                <a16:creationId xmlns:a16="http://schemas.microsoft.com/office/drawing/2014/main" id="{8681C85D-2281-A427-9ECC-FD53C34AA554}"/>
              </a:ext>
            </a:extLst>
          </p:cNvPr>
          <p:cNvSpPr>
            <a:spLocks noGrp="1"/>
          </p:cNvSpPr>
          <p:nvPr>
            <p:ph sz="quarter" idx="10"/>
          </p:nvPr>
        </p:nvSpPr>
        <p:spPr>
          <a:xfrm>
            <a:off x="549722" y="2544604"/>
            <a:ext cx="6880478" cy="76338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5">
            <a:extLst>
              <a:ext uri="{FF2B5EF4-FFF2-40B4-BE49-F238E27FC236}">
                <a16:creationId xmlns:a16="http://schemas.microsoft.com/office/drawing/2014/main" id="{6348C440-3A83-603D-92C4-72FC1314BBB2}"/>
              </a:ext>
            </a:extLst>
          </p:cNvPr>
          <p:cNvSpPr>
            <a:spLocks noGrp="1"/>
          </p:cNvSpPr>
          <p:nvPr>
            <p:ph type="body" sz="quarter" idx="12" hasCustomPrompt="1"/>
          </p:nvPr>
        </p:nvSpPr>
        <p:spPr>
          <a:xfrm>
            <a:off x="549722" y="1507913"/>
            <a:ext cx="16833258" cy="709976"/>
          </a:xfrm>
        </p:spPr>
        <p:txBody>
          <a:bodyPr anchor="t"/>
          <a:lstStyle>
            <a:lvl1pPr>
              <a:defRPr sz="3463" b="0">
                <a:solidFill>
                  <a:schemeClr val="accent3"/>
                </a:solidFill>
              </a:defRPr>
            </a:lvl1pPr>
          </a:lstStyle>
          <a:p>
            <a:pPr lvl="0"/>
            <a:r>
              <a:rPr lang="en-GB" noProof="0"/>
              <a:t>Subtitle</a:t>
            </a:r>
          </a:p>
        </p:txBody>
      </p:sp>
      <p:sp>
        <p:nvSpPr>
          <p:cNvPr id="26" name="Text Placeholder 9">
            <a:extLst>
              <a:ext uri="{FF2B5EF4-FFF2-40B4-BE49-F238E27FC236}">
                <a16:creationId xmlns:a16="http://schemas.microsoft.com/office/drawing/2014/main" id="{649783D6-7BD6-B467-C031-B9494F2A1B99}"/>
              </a:ext>
            </a:extLst>
          </p:cNvPr>
          <p:cNvSpPr>
            <a:spLocks noGrp="1"/>
          </p:cNvSpPr>
          <p:nvPr>
            <p:ph type="body" sz="quarter" idx="13" hasCustomPrompt="1"/>
          </p:nvPr>
        </p:nvSpPr>
        <p:spPr>
          <a:xfrm>
            <a:off x="549722" y="10686000"/>
            <a:ext cx="13490128" cy="471223"/>
          </a:xfrm>
        </p:spPr>
        <p:txBody>
          <a:bodyPr tIns="0" bIns="0" anchor="b"/>
          <a:lstStyle>
            <a:lvl1pPr>
              <a:lnSpc>
                <a:spcPct val="90000"/>
              </a:lnSpc>
              <a:defRPr sz="1113" b="0"/>
            </a:lvl1pPr>
          </a:lstStyle>
          <a:p>
            <a:pPr lvl="0"/>
            <a:r>
              <a:rPr lang="en-GB" noProof="0"/>
              <a:t>Source / Reference</a:t>
            </a:r>
          </a:p>
        </p:txBody>
      </p:sp>
      <p:sp>
        <p:nvSpPr>
          <p:cNvPr id="27" name="Rectangle 26">
            <a:extLst>
              <a:ext uri="{FF2B5EF4-FFF2-40B4-BE49-F238E27FC236}">
                <a16:creationId xmlns:a16="http://schemas.microsoft.com/office/drawing/2014/main" id="{2D2ED419-DE6D-9BAD-953F-1F75A912D31D}"/>
              </a:ext>
            </a:extLst>
          </p:cNvPr>
          <p:cNvSpPr/>
          <p:nvPr userDrawn="1"/>
        </p:nvSpPr>
        <p:spPr>
          <a:xfrm>
            <a:off x="12973428" y="6974099"/>
            <a:ext cx="7145270" cy="4335251"/>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2226" noProof="0"/>
          </a:p>
        </p:txBody>
      </p:sp>
      <p:sp>
        <p:nvSpPr>
          <p:cNvPr id="20" name="Content Placeholder 19">
            <a:extLst>
              <a:ext uri="{FF2B5EF4-FFF2-40B4-BE49-F238E27FC236}">
                <a16:creationId xmlns:a16="http://schemas.microsoft.com/office/drawing/2014/main" id="{075454D9-9A51-FAC9-162B-36C79CD3B01C}"/>
              </a:ext>
            </a:extLst>
          </p:cNvPr>
          <p:cNvSpPr>
            <a:spLocks noGrp="1"/>
          </p:cNvSpPr>
          <p:nvPr>
            <p:ph sz="quarter" idx="11"/>
          </p:nvPr>
        </p:nvSpPr>
        <p:spPr>
          <a:xfrm>
            <a:off x="8450005" y="2544604"/>
            <a:ext cx="11120080" cy="76338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Title 33">
            <a:extLst>
              <a:ext uri="{FF2B5EF4-FFF2-40B4-BE49-F238E27FC236}">
                <a16:creationId xmlns:a16="http://schemas.microsoft.com/office/drawing/2014/main" id="{D20AFAB2-74D3-E14B-C30D-1480451B4208}"/>
              </a:ext>
            </a:extLst>
          </p:cNvPr>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719830209"/>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F68E44B6-CF09-7692-C537-B6D54397EDD2}"/>
              </a:ext>
            </a:extLst>
          </p:cNvPr>
          <p:cNvPicPr/>
          <p:nvPr userDrawn="1"/>
        </p:nvPicPr>
        <p:blipFill>
          <a:blip r:embed="rId2" cstate="print"/>
          <a:stretch>
            <a:fillRect/>
          </a:stretch>
        </p:blipFill>
        <p:spPr>
          <a:xfrm>
            <a:off x="13908914" y="9700558"/>
            <a:ext cx="3557901" cy="1623391"/>
          </a:xfrm>
          <a:prstGeom prst="rect">
            <a:avLst/>
          </a:prstGeom>
        </p:spPr>
      </p:pic>
      <p:pic>
        <p:nvPicPr>
          <p:cNvPr id="9" name="object 4">
            <a:extLst>
              <a:ext uri="{FF2B5EF4-FFF2-40B4-BE49-F238E27FC236}">
                <a16:creationId xmlns:a16="http://schemas.microsoft.com/office/drawing/2014/main" id="{FACAF104-7BC5-4540-0255-88869D415230}"/>
              </a:ext>
            </a:extLst>
          </p:cNvPr>
          <p:cNvPicPr/>
          <p:nvPr/>
        </p:nvPicPr>
        <p:blipFill>
          <a:blip r:embed="rId3" cstate="print"/>
          <a:stretch>
            <a:fillRect/>
          </a:stretch>
        </p:blipFill>
        <p:spPr>
          <a:xfrm>
            <a:off x="17632009" y="7330465"/>
            <a:ext cx="2486689" cy="3993485"/>
          </a:xfrm>
          <a:prstGeom prst="rect">
            <a:avLst/>
          </a:prstGeom>
        </p:spPr>
      </p:pic>
      <p:cxnSp>
        <p:nvCxnSpPr>
          <p:cNvPr id="5" name="Straight Connector 4">
            <a:extLst>
              <a:ext uri="{FF2B5EF4-FFF2-40B4-BE49-F238E27FC236}">
                <a16:creationId xmlns:a16="http://schemas.microsoft.com/office/drawing/2014/main" id="{25D6DE09-BB05-C39F-D43E-0BDDC9BA34CE}"/>
              </a:ext>
            </a:extLst>
          </p:cNvPr>
          <p:cNvCxnSpPr>
            <a:cxnSpLocks/>
          </p:cNvCxnSpPr>
          <p:nvPr userDrawn="1"/>
        </p:nvCxnSpPr>
        <p:spPr>
          <a:xfrm>
            <a:off x="12179704" y="2544604"/>
            <a:ext cx="0" cy="7633811"/>
          </a:xfrm>
          <a:prstGeom prst="line">
            <a:avLst/>
          </a:prstGeom>
          <a:noFill/>
          <a:ln w="19050" cap="flat">
            <a:solidFill>
              <a:srgbClr val="72BF44"/>
            </a:solidFill>
            <a:prstDash val="solid"/>
            <a:miter lim="400000"/>
            <a:tailEnd type="none" w="lg" len="lg"/>
          </a:ln>
          <a:effectLst/>
          <a:sp3d/>
        </p:spPr>
        <p:style>
          <a:lnRef idx="0">
            <a:scrgbClr r="0" g="0" b="0"/>
          </a:lnRef>
          <a:fillRef idx="0">
            <a:scrgbClr r="0" g="0" b="0"/>
          </a:fillRef>
          <a:effectRef idx="0">
            <a:scrgbClr r="0" g="0" b="0"/>
          </a:effectRef>
          <a:fontRef idx="none"/>
        </p:style>
      </p:cxnSp>
      <p:sp>
        <p:nvSpPr>
          <p:cNvPr id="20" name="Content Placeholder 19">
            <a:extLst>
              <a:ext uri="{FF2B5EF4-FFF2-40B4-BE49-F238E27FC236}">
                <a16:creationId xmlns:a16="http://schemas.microsoft.com/office/drawing/2014/main" id="{075454D9-9A51-FAC9-162B-36C79CD3B01C}"/>
              </a:ext>
            </a:extLst>
          </p:cNvPr>
          <p:cNvSpPr>
            <a:spLocks noGrp="1"/>
          </p:cNvSpPr>
          <p:nvPr>
            <p:ph sz="quarter" idx="11"/>
          </p:nvPr>
        </p:nvSpPr>
        <p:spPr>
          <a:xfrm>
            <a:off x="549722" y="2544604"/>
            <a:ext cx="11120080" cy="763381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9">
            <a:extLst>
              <a:ext uri="{FF2B5EF4-FFF2-40B4-BE49-F238E27FC236}">
                <a16:creationId xmlns:a16="http://schemas.microsoft.com/office/drawing/2014/main" id="{E61F93EB-EFE1-E0B7-E233-7B2866CDA4A6}"/>
              </a:ext>
            </a:extLst>
          </p:cNvPr>
          <p:cNvSpPr>
            <a:spLocks noGrp="1"/>
          </p:cNvSpPr>
          <p:nvPr>
            <p:ph type="body" sz="quarter" idx="13" hasCustomPrompt="1"/>
          </p:nvPr>
        </p:nvSpPr>
        <p:spPr>
          <a:xfrm>
            <a:off x="549722" y="10686000"/>
            <a:ext cx="13490128" cy="471223"/>
          </a:xfrm>
        </p:spPr>
        <p:txBody>
          <a:bodyPr tIns="0" bIns="0" anchor="b"/>
          <a:lstStyle>
            <a:lvl1pPr>
              <a:lnSpc>
                <a:spcPct val="90000"/>
              </a:lnSpc>
              <a:defRPr sz="1113" b="0"/>
            </a:lvl1pPr>
          </a:lstStyle>
          <a:p>
            <a:pPr lvl="0"/>
            <a:r>
              <a:rPr lang="en-GB" noProof="0"/>
              <a:t>Source / Reference</a:t>
            </a:r>
          </a:p>
        </p:txBody>
      </p:sp>
      <p:sp>
        <p:nvSpPr>
          <p:cNvPr id="11" name="Rectangle 10">
            <a:extLst>
              <a:ext uri="{FF2B5EF4-FFF2-40B4-BE49-F238E27FC236}">
                <a16:creationId xmlns:a16="http://schemas.microsoft.com/office/drawing/2014/main" id="{ACDF5E69-D917-3DA7-2812-A85A9364FFFC}"/>
              </a:ext>
            </a:extLst>
          </p:cNvPr>
          <p:cNvSpPr/>
          <p:nvPr userDrawn="1"/>
        </p:nvSpPr>
        <p:spPr>
          <a:xfrm>
            <a:off x="12973428" y="6974099"/>
            <a:ext cx="7145270" cy="4335251"/>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2226" noProof="0"/>
          </a:p>
        </p:txBody>
      </p:sp>
      <p:sp>
        <p:nvSpPr>
          <p:cNvPr id="18" name="Content Placeholder 17">
            <a:extLst>
              <a:ext uri="{FF2B5EF4-FFF2-40B4-BE49-F238E27FC236}">
                <a16:creationId xmlns:a16="http://schemas.microsoft.com/office/drawing/2014/main" id="{8681C85D-2281-A427-9ECC-FD53C34AA554}"/>
              </a:ext>
            </a:extLst>
          </p:cNvPr>
          <p:cNvSpPr>
            <a:spLocks noGrp="1"/>
          </p:cNvSpPr>
          <p:nvPr>
            <p:ph sz="quarter" idx="10"/>
          </p:nvPr>
        </p:nvSpPr>
        <p:spPr>
          <a:xfrm>
            <a:off x="12689608" y="2544604"/>
            <a:ext cx="6880478" cy="763381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grpSp>
        <p:nvGrpSpPr>
          <p:cNvPr id="12" name="Group 11">
            <a:extLst>
              <a:ext uri="{FF2B5EF4-FFF2-40B4-BE49-F238E27FC236}">
                <a16:creationId xmlns:a16="http://schemas.microsoft.com/office/drawing/2014/main" id="{9DA2F0E4-0609-5C8B-5092-DA981FD3F35A}"/>
              </a:ext>
            </a:extLst>
          </p:cNvPr>
          <p:cNvGrpSpPr/>
          <p:nvPr userDrawn="1"/>
        </p:nvGrpSpPr>
        <p:grpSpPr>
          <a:xfrm>
            <a:off x="18125548" y="659715"/>
            <a:ext cx="1569568" cy="1424600"/>
            <a:chOff x="14656159" y="178612"/>
            <a:chExt cx="1269139" cy="1151839"/>
          </a:xfrm>
        </p:grpSpPr>
        <p:grpSp>
          <p:nvGrpSpPr>
            <p:cNvPr id="16" name="object 8">
              <a:extLst>
                <a:ext uri="{FF2B5EF4-FFF2-40B4-BE49-F238E27FC236}">
                  <a16:creationId xmlns:a16="http://schemas.microsoft.com/office/drawing/2014/main" id="{E88FA425-20F4-B7CB-CFD6-565C3DAB4E2D}"/>
                </a:ext>
              </a:extLst>
            </p:cNvPr>
            <p:cNvGrpSpPr/>
            <p:nvPr userDrawn="1"/>
          </p:nvGrpSpPr>
          <p:grpSpPr>
            <a:xfrm>
              <a:off x="14675618" y="178612"/>
              <a:ext cx="1249680" cy="865505"/>
              <a:chOff x="14675618" y="178612"/>
              <a:chExt cx="1249680" cy="865505"/>
            </a:xfrm>
          </p:grpSpPr>
          <p:pic>
            <p:nvPicPr>
              <p:cNvPr id="19" name="object 9">
                <a:extLst>
                  <a:ext uri="{FF2B5EF4-FFF2-40B4-BE49-F238E27FC236}">
                    <a16:creationId xmlns:a16="http://schemas.microsoft.com/office/drawing/2014/main" id="{1165D4B6-397B-C8CD-F470-B040E981579F}"/>
                  </a:ext>
                </a:extLst>
              </p:cNvPr>
              <p:cNvPicPr/>
              <p:nvPr/>
            </p:nvPicPr>
            <p:blipFill>
              <a:blip r:embed="rId4" cstate="print"/>
              <a:stretch>
                <a:fillRect/>
              </a:stretch>
            </p:blipFill>
            <p:spPr>
              <a:xfrm>
                <a:off x="15062126" y="178612"/>
                <a:ext cx="862861" cy="842126"/>
              </a:xfrm>
              <a:prstGeom prst="rect">
                <a:avLst/>
              </a:prstGeom>
            </p:spPr>
          </p:pic>
          <p:sp>
            <p:nvSpPr>
              <p:cNvPr id="21" name="object 10">
                <a:extLst>
                  <a:ext uri="{FF2B5EF4-FFF2-40B4-BE49-F238E27FC236}">
                    <a16:creationId xmlns:a16="http://schemas.microsoft.com/office/drawing/2014/main" id="{C182C512-BDFE-1005-EF1C-99C614287A4E}"/>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2226" noProof="0"/>
              </a:p>
            </p:txBody>
          </p:sp>
          <p:pic>
            <p:nvPicPr>
              <p:cNvPr id="22" name="object 11">
                <a:extLst>
                  <a:ext uri="{FF2B5EF4-FFF2-40B4-BE49-F238E27FC236}">
                    <a16:creationId xmlns:a16="http://schemas.microsoft.com/office/drawing/2014/main" id="{283F2F5D-B89A-3FD1-5867-2E27404503B9}"/>
                  </a:ext>
                </a:extLst>
              </p:cNvPr>
              <p:cNvPicPr/>
              <p:nvPr/>
            </p:nvPicPr>
            <p:blipFill>
              <a:blip r:embed="rId5" cstate="print"/>
              <a:stretch>
                <a:fillRect/>
              </a:stretch>
            </p:blipFill>
            <p:spPr>
              <a:xfrm>
                <a:off x="15075226" y="584236"/>
                <a:ext cx="229793" cy="252107"/>
              </a:xfrm>
              <a:prstGeom prst="rect">
                <a:avLst/>
              </a:prstGeom>
            </p:spPr>
          </p:pic>
          <p:pic>
            <p:nvPicPr>
              <p:cNvPr id="23" name="object 12">
                <a:extLst>
                  <a:ext uri="{FF2B5EF4-FFF2-40B4-BE49-F238E27FC236}">
                    <a16:creationId xmlns:a16="http://schemas.microsoft.com/office/drawing/2014/main" id="{89898286-D613-79FC-07D2-52B3799B5E2E}"/>
                  </a:ext>
                </a:extLst>
              </p:cNvPr>
              <p:cNvPicPr/>
              <p:nvPr/>
            </p:nvPicPr>
            <p:blipFill>
              <a:blip r:embed="rId6" cstate="print"/>
              <a:stretch>
                <a:fillRect/>
              </a:stretch>
            </p:blipFill>
            <p:spPr>
              <a:xfrm>
                <a:off x="15335818" y="586370"/>
                <a:ext cx="211035" cy="247853"/>
              </a:xfrm>
              <a:prstGeom prst="rect">
                <a:avLst/>
              </a:prstGeom>
            </p:spPr>
          </p:pic>
          <p:pic>
            <p:nvPicPr>
              <p:cNvPr id="24" name="object 13">
                <a:extLst>
                  <a:ext uri="{FF2B5EF4-FFF2-40B4-BE49-F238E27FC236}">
                    <a16:creationId xmlns:a16="http://schemas.microsoft.com/office/drawing/2014/main" id="{60B73B3E-6625-81A5-221F-5C1D80424D55}"/>
                  </a:ext>
                </a:extLst>
              </p:cNvPr>
              <p:cNvPicPr/>
              <p:nvPr/>
            </p:nvPicPr>
            <p:blipFill>
              <a:blip r:embed="rId7" cstate="print"/>
              <a:stretch>
                <a:fillRect/>
              </a:stretch>
            </p:blipFill>
            <p:spPr>
              <a:xfrm>
                <a:off x="14675618" y="884106"/>
                <a:ext cx="98945" cy="158127"/>
              </a:xfrm>
              <a:prstGeom prst="rect">
                <a:avLst/>
              </a:prstGeom>
            </p:spPr>
          </p:pic>
          <p:pic>
            <p:nvPicPr>
              <p:cNvPr id="25" name="object 14">
                <a:extLst>
                  <a:ext uri="{FF2B5EF4-FFF2-40B4-BE49-F238E27FC236}">
                    <a16:creationId xmlns:a16="http://schemas.microsoft.com/office/drawing/2014/main" id="{0BFA10F3-FE56-CFC9-174C-7AFE233F37EA}"/>
                  </a:ext>
                </a:extLst>
              </p:cNvPr>
              <p:cNvPicPr/>
              <p:nvPr/>
            </p:nvPicPr>
            <p:blipFill>
              <a:blip r:embed="rId8" cstate="print"/>
              <a:stretch>
                <a:fillRect/>
              </a:stretch>
            </p:blipFill>
            <p:spPr>
              <a:xfrm>
                <a:off x="14794075" y="928354"/>
                <a:ext cx="100812" cy="113880"/>
              </a:xfrm>
              <a:prstGeom prst="rect">
                <a:avLst/>
              </a:prstGeom>
            </p:spPr>
          </p:pic>
          <p:sp>
            <p:nvSpPr>
              <p:cNvPr id="26" name="object 15">
                <a:extLst>
                  <a:ext uri="{FF2B5EF4-FFF2-40B4-BE49-F238E27FC236}">
                    <a16:creationId xmlns:a16="http://schemas.microsoft.com/office/drawing/2014/main" id="{FDB8B712-D53B-5D2C-7AC5-A6D1A21E80F0}"/>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2226" noProof="0"/>
              </a:p>
            </p:txBody>
          </p:sp>
        </p:grpSp>
        <p:pic>
          <p:nvPicPr>
            <p:cNvPr id="17" name="object 16">
              <a:extLst>
                <a:ext uri="{FF2B5EF4-FFF2-40B4-BE49-F238E27FC236}">
                  <a16:creationId xmlns:a16="http://schemas.microsoft.com/office/drawing/2014/main" id="{A4E01A40-09FF-9B7C-1111-C8308620646F}"/>
                </a:ext>
              </a:extLst>
            </p:cNvPr>
            <p:cNvPicPr/>
            <p:nvPr userDrawn="1"/>
          </p:nvPicPr>
          <p:blipFill>
            <a:blip r:embed="rId9" cstate="print"/>
            <a:stretch>
              <a:fillRect/>
            </a:stretch>
          </p:blipFill>
          <p:spPr>
            <a:xfrm>
              <a:off x="14656159" y="1142659"/>
              <a:ext cx="1092979" cy="187792"/>
            </a:xfrm>
            <a:prstGeom prst="rect">
              <a:avLst/>
            </a:prstGeom>
          </p:spPr>
        </p:pic>
      </p:grpSp>
      <p:sp>
        <p:nvSpPr>
          <p:cNvPr id="27" name="Title 26">
            <a:extLst>
              <a:ext uri="{FF2B5EF4-FFF2-40B4-BE49-F238E27FC236}">
                <a16:creationId xmlns:a16="http://schemas.microsoft.com/office/drawing/2014/main" id="{A54B135F-E4F7-012D-05C2-7DCC40F23F02}"/>
              </a:ext>
            </a:extLst>
          </p:cNvPr>
          <p:cNvSpPr>
            <a:spLocks noGrp="1"/>
          </p:cNvSpPr>
          <p:nvPr>
            <p:ph type="title"/>
          </p:nvPr>
        </p:nvSpPr>
        <p:spPr/>
        <p:txBody>
          <a:bodyPr/>
          <a:lstStyle/>
          <a:p>
            <a:r>
              <a:rPr lang="en-GB" noProof="0"/>
              <a:t>Click to edit Master title style</a:t>
            </a:r>
          </a:p>
        </p:txBody>
      </p:sp>
      <p:sp>
        <p:nvSpPr>
          <p:cNvPr id="2" name="Text Placeholder 5">
            <a:extLst>
              <a:ext uri="{FF2B5EF4-FFF2-40B4-BE49-F238E27FC236}">
                <a16:creationId xmlns:a16="http://schemas.microsoft.com/office/drawing/2014/main" id="{87B1FE3B-5D0A-B439-2751-4236E5F98F8B}"/>
              </a:ext>
            </a:extLst>
          </p:cNvPr>
          <p:cNvSpPr>
            <a:spLocks noGrp="1"/>
          </p:cNvSpPr>
          <p:nvPr>
            <p:ph type="body" sz="quarter" idx="12" hasCustomPrompt="1"/>
          </p:nvPr>
        </p:nvSpPr>
        <p:spPr>
          <a:xfrm>
            <a:off x="549722" y="1507913"/>
            <a:ext cx="16833258" cy="709976"/>
          </a:xfrm>
        </p:spPr>
        <p:txBody>
          <a:bodyPr anchor="t"/>
          <a:lstStyle>
            <a:lvl1pPr>
              <a:defRPr sz="3463" b="0">
                <a:solidFill>
                  <a:schemeClr val="accent3"/>
                </a:solidFill>
              </a:defRPr>
            </a:lvl1pPr>
          </a:lstStyle>
          <a:p>
            <a:pPr lvl="0"/>
            <a:r>
              <a:rPr lang="en-GB" noProof="0"/>
              <a:t>Subtitle</a:t>
            </a:r>
          </a:p>
        </p:txBody>
      </p:sp>
    </p:spTree>
    <p:extLst>
      <p:ext uri="{BB962C8B-B14F-4D97-AF65-F5344CB8AC3E}">
        <p14:creationId xmlns:p14="http://schemas.microsoft.com/office/powerpoint/2010/main" val="426863001"/>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99BE-848C-A855-4EFA-576BBDB14916}"/>
              </a:ext>
            </a:extLst>
          </p:cNvPr>
          <p:cNvSpPr>
            <a:spLocks noGrp="1"/>
          </p:cNvSpPr>
          <p:nvPr>
            <p:ph type="title"/>
          </p:nvPr>
        </p:nvSpPr>
        <p:spPr>
          <a:xfrm>
            <a:off x="534015" y="753957"/>
            <a:ext cx="16848872" cy="848201"/>
          </a:xfrm>
        </p:spPr>
        <p:txBody>
          <a:bodyPr/>
          <a:lstStyle/>
          <a:p>
            <a:r>
              <a:rPr lang="en-GB" noProof="0"/>
              <a:t>Click to edit Master title style</a:t>
            </a:r>
          </a:p>
        </p:txBody>
      </p:sp>
      <p:sp>
        <p:nvSpPr>
          <p:cNvPr id="4" name="Content Placeholder 3">
            <a:extLst>
              <a:ext uri="{FF2B5EF4-FFF2-40B4-BE49-F238E27FC236}">
                <a16:creationId xmlns:a16="http://schemas.microsoft.com/office/drawing/2014/main" id="{F535EADC-0A71-8B27-A685-095B8874A3A0}"/>
              </a:ext>
            </a:extLst>
          </p:cNvPr>
          <p:cNvSpPr>
            <a:spLocks noGrp="1"/>
          </p:cNvSpPr>
          <p:nvPr>
            <p:ph sz="quarter" idx="10"/>
          </p:nvPr>
        </p:nvSpPr>
        <p:spPr>
          <a:xfrm>
            <a:off x="549722" y="2544604"/>
            <a:ext cx="19020363" cy="7633811"/>
          </a:xfrm>
        </p:spPr>
        <p:txBody>
          <a:bodyPr/>
          <a:lstStyle>
            <a:lvl1pPr>
              <a:lnSpc>
                <a:spcPct val="130000"/>
              </a:lnSpc>
              <a:defRPr sz="2474"/>
            </a:lvl1pPr>
            <a:lvl2pPr>
              <a:lnSpc>
                <a:spcPct val="130000"/>
              </a:lnSpc>
              <a:defRPr sz="2474"/>
            </a:lvl2pPr>
            <a:lvl3pPr>
              <a:lnSpc>
                <a:spcPct val="130000"/>
              </a:lnSpc>
              <a:defRPr sz="2474"/>
            </a:lvl3pPr>
            <a:lvl4pPr>
              <a:lnSpc>
                <a:spcPct val="130000"/>
              </a:lnSpc>
              <a:defRPr sz="2474"/>
            </a:lvl4pPr>
            <a:lvl5pPr>
              <a:lnSpc>
                <a:spcPct val="130000"/>
              </a:lnSpc>
              <a:defRPr sz="2474"/>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5" name="object 2">
            <a:extLst>
              <a:ext uri="{FF2B5EF4-FFF2-40B4-BE49-F238E27FC236}">
                <a16:creationId xmlns:a16="http://schemas.microsoft.com/office/drawing/2014/main" id="{36D79907-045E-2933-50FD-FBA7AF134B99}"/>
              </a:ext>
            </a:extLst>
          </p:cNvPr>
          <p:cNvPicPr/>
          <p:nvPr userDrawn="1"/>
        </p:nvPicPr>
        <p:blipFill>
          <a:blip r:embed="rId2" cstate="print"/>
          <a:stretch>
            <a:fillRect/>
          </a:stretch>
        </p:blipFill>
        <p:spPr>
          <a:xfrm>
            <a:off x="13908914" y="9700558"/>
            <a:ext cx="3557901" cy="1623391"/>
          </a:xfrm>
          <a:prstGeom prst="rect">
            <a:avLst/>
          </a:prstGeom>
        </p:spPr>
      </p:pic>
      <p:pic>
        <p:nvPicPr>
          <p:cNvPr id="6" name="object 4">
            <a:extLst>
              <a:ext uri="{FF2B5EF4-FFF2-40B4-BE49-F238E27FC236}">
                <a16:creationId xmlns:a16="http://schemas.microsoft.com/office/drawing/2014/main" id="{CB28EF2F-DFB4-47AE-E6CC-EFC2002305B8}"/>
              </a:ext>
            </a:extLst>
          </p:cNvPr>
          <p:cNvPicPr/>
          <p:nvPr userDrawn="1"/>
        </p:nvPicPr>
        <p:blipFill>
          <a:blip r:embed="rId3" cstate="print"/>
          <a:stretch>
            <a:fillRect/>
          </a:stretch>
        </p:blipFill>
        <p:spPr>
          <a:xfrm>
            <a:off x="17632009" y="7330465"/>
            <a:ext cx="2486689" cy="3993485"/>
          </a:xfrm>
          <a:prstGeom prst="rect">
            <a:avLst/>
          </a:prstGeom>
        </p:spPr>
      </p:pic>
      <p:sp>
        <p:nvSpPr>
          <p:cNvPr id="8" name="Rectangle 7">
            <a:extLst>
              <a:ext uri="{FF2B5EF4-FFF2-40B4-BE49-F238E27FC236}">
                <a16:creationId xmlns:a16="http://schemas.microsoft.com/office/drawing/2014/main" id="{9911F290-591B-04B1-241A-388269FA7685}"/>
              </a:ext>
            </a:extLst>
          </p:cNvPr>
          <p:cNvSpPr/>
          <p:nvPr userDrawn="1"/>
        </p:nvSpPr>
        <p:spPr>
          <a:xfrm>
            <a:off x="12973428" y="6974099"/>
            <a:ext cx="7145270" cy="4335251"/>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2226" noProof="0"/>
          </a:p>
        </p:txBody>
      </p:sp>
      <p:grpSp>
        <p:nvGrpSpPr>
          <p:cNvPr id="9" name="Group 8">
            <a:extLst>
              <a:ext uri="{FF2B5EF4-FFF2-40B4-BE49-F238E27FC236}">
                <a16:creationId xmlns:a16="http://schemas.microsoft.com/office/drawing/2014/main" id="{CA72C6FF-4925-AA41-175F-390F330540F6}"/>
              </a:ext>
            </a:extLst>
          </p:cNvPr>
          <p:cNvGrpSpPr/>
          <p:nvPr userDrawn="1"/>
        </p:nvGrpSpPr>
        <p:grpSpPr>
          <a:xfrm>
            <a:off x="18125548" y="659715"/>
            <a:ext cx="1569568" cy="1424600"/>
            <a:chOff x="14656159" y="178612"/>
            <a:chExt cx="1269139" cy="1151839"/>
          </a:xfrm>
        </p:grpSpPr>
        <p:grpSp>
          <p:nvGrpSpPr>
            <p:cNvPr id="10" name="object 8">
              <a:extLst>
                <a:ext uri="{FF2B5EF4-FFF2-40B4-BE49-F238E27FC236}">
                  <a16:creationId xmlns:a16="http://schemas.microsoft.com/office/drawing/2014/main" id="{CCEF62D3-12BE-1A61-7DFD-BB85DFD20936}"/>
                </a:ext>
              </a:extLst>
            </p:cNvPr>
            <p:cNvGrpSpPr/>
            <p:nvPr userDrawn="1"/>
          </p:nvGrpSpPr>
          <p:grpSpPr>
            <a:xfrm>
              <a:off x="14675618" y="178612"/>
              <a:ext cx="1249680" cy="865505"/>
              <a:chOff x="14675618" y="178612"/>
              <a:chExt cx="1249680" cy="865505"/>
            </a:xfrm>
          </p:grpSpPr>
          <p:pic>
            <p:nvPicPr>
              <p:cNvPr id="12" name="object 9">
                <a:extLst>
                  <a:ext uri="{FF2B5EF4-FFF2-40B4-BE49-F238E27FC236}">
                    <a16:creationId xmlns:a16="http://schemas.microsoft.com/office/drawing/2014/main" id="{9FE96AD7-1A9B-AEC0-A63C-E891F4DD21B9}"/>
                  </a:ext>
                </a:extLst>
              </p:cNvPr>
              <p:cNvPicPr/>
              <p:nvPr/>
            </p:nvPicPr>
            <p:blipFill>
              <a:blip r:embed="rId4" cstate="print"/>
              <a:stretch>
                <a:fillRect/>
              </a:stretch>
            </p:blipFill>
            <p:spPr>
              <a:xfrm>
                <a:off x="15062126" y="178612"/>
                <a:ext cx="862861" cy="842126"/>
              </a:xfrm>
              <a:prstGeom prst="rect">
                <a:avLst/>
              </a:prstGeom>
            </p:spPr>
          </p:pic>
          <p:sp>
            <p:nvSpPr>
              <p:cNvPr id="13" name="object 10">
                <a:extLst>
                  <a:ext uri="{FF2B5EF4-FFF2-40B4-BE49-F238E27FC236}">
                    <a16:creationId xmlns:a16="http://schemas.microsoft.com/office/drawing/2014/main" id="{778BDF15-83B6-08EE-B0E6-5208713E550D}"/>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2226" noProof="0"/>
              </a:p>
            </p:txBody>
          </p:sp>
          <p:pic>
            <p:nvPicPr>
              <p:cNvPr id="14" name="object 11">
                <a:extLst>
                  <a:ext uri="{FF2B5EF4-FFF2-40B4-BE49-F238E27FC236}">
                    <a16:creationId xmlns:a16="http://schemas.microsoft.com/office/drawing/2014/main" id="{31C62D54-29E1-DD45-DB38-CAD03BEEF0EF}"/>
                  </a:ext>
                </a:extLst>
              </p:cNvPr>
              <p:cNvPicPr/>
              <p:nvPr/>
            </p:nvPicPr>
            <p:blipFill>
              <a:blip r:embed="rId5" cstate="print"/>
              <a:stretch>
                <a:fillRect/>
              </a:stretch>
            </p:blipFill>
            <p:spPr>
              <a:xfrm>
                <a:off x="15075226" y="584236"/>
                <a:ext cx="229793" cy="252107"/>
              </a:xfrm>
              <a:prstGeom prst="rect">
                <a:avLst/>
              </a:prstGeom>
            </p:spPr>
          </p:pic>
          <p:pic>
            <p:nvPicPr>
              <p:cNvPr id="15" name="object 12">
                <a:extLst>
                  <a:ext uri="{FF2B5EF4-FFF2-40B4-BE49-F238E27FC236}">
                    <a16:creationId xmlns:a16="http://schemas.microsoft.com/office/drawing/2014/main" id="{6AA00824-0587-7D0F-F0A4-0EDB0FA3E114}"/>
                  </a:ext>
                </a:extLst>
              </p:cNvPr>
              <p:cNvPicPr/>
              <p:nvPr/>
            </p:nvPicPr>
            <p:blipFill>
              <a:blip r:embed="rId6" cstate="print"/>
              <a:stretch>
                <a:fillRect/>
              </a:stretch>
            </p:blipFill>
            <p:spPr>
              <a:xfrm>
                <a:off x="15335818" y="586370"/>
                <a:ext cx="211035" cy="247853"/>
              </a:xfrm>
              <a:prstGeom prst="rect">
                <a:avLst/>
              </a:prstGeom>
            </p:spPr>
          </p:pic>
          <p:pic>
            <p:nvPicPr>
              <p:cNvPr id="16" name="object 13">
                <a:extLst>
                  <a:ext uri="{FF2B5EF4-FFF2-40B4-BE49-F238E27FC236}">
                    <a16:creationId xmlns:a16="http://schemas.microsoft.com/office/drawing/2014/main" id="{38847B3A-DACA-1AD9-9FCD-66FC3764ABB2}"/>
                  </a:ext>
                </a:extLst>
              </p:cNvPr>
              <p:cNvPicPr/>
              <p:nvPr/>
            </p:nvPicPr>
            <p:blipFill>
              <a:blip r:embed="rId7" cstate="print"/>
              <a:stretch>
                <a:fillRect/>
              </a:stretch>
            </p:blipFill>
            <p:spPr>
              <a:xfrm>
                <a:off x="14675618" y="884106"/>
                <a:ext cx="98945" cy="158127"/>
              </a:xfrm>
              <a:prstGeom prst="rect">
                <a:avLst/>
              </a:prstGeom>
            </p:spPr>
          </p:pic>
          <p:pic>
            <p:nvPicPr>
              <p:cNvPr id="17" name="object 14">
                <a:extLst>
                  <a:ext uri="{FF2B5EF4-FFF2-40B4-BE49-F238E27FC236}">
                    <a16:creationId xmlns:a16="http://schemas.microsoft.com/office/drawing/2014/main" id="{9656FEE0-4A3F-27D1-5B88-7991B80B088C}"/>
                  </a:ext>
                </a:extLst>
              </p:cNvPr>
              <p:cNvPicPr/>
              <p:nvPr/>
            </p:nvPicPr>
            <p:blipFill>
              <a:blip r:embed="rId8" cstate="print"/>
              <a:stretch>
                <a:fillRect/>
              </a:stretch>
            </p:blipFill>
            <p:spPr>
              <a:xfrm>
                <a:off x="14794075" y="928354"/>
                <a:ext cx="100812" cy="113880"/>
              </a:xfrm>
              <a:prstGeom prst="rect">
                <a:avLst/>
              </a:prstGeom>
            </p:spPr>
          </p:pic>
          <p:sp>
            <p:nvSpPr>
              <p:cNvPr id="18" name="object 15">
                <a:extLst>
                  <a:ext uri="{FF2B5EF4-FFF2-40B4-BE49-F238E27FC236}">
                    <a16:creationId xmlns:a16="http://schemas.microsoft.com/office/drawing/2014/main" id="{C1153321-CF81-813F-3E2D-6FD33A6677C4}"/>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2226" noProof="0"/>
              </a:p>
            </p:txBody>
          </p:sp>
        </p:grpSp>
        <p:pic>
          <p:nvPicPr>
            <p:cNvPr id="11" name="object 16">
              <a:extLst>
                <a:ext uri="{FF2B5EF4-FFF2-40B4-BE49-F238E27FC236}">
                  <a16:creationId xmlns:a16="http://schemas.microsoft.com/office/drawing/2014/main" id="{56FD58E9-4F18-1293-4FD1-662B0CFFCE34}"/>
                </a:ext>
              </a:extLst>
            </p:cNvPr>
            <p:cNvPicPr/>
            <p:nvPr userDrawn="1"/>
          </p:nvPicPr>
          <p:blipFill>
            <a:blip r:embed="rId9" cstate="print"/>
            <a:stretch>
              <a:fillRect/>
            </a:stretch>
          </p:blipFill>
          <p:spPr>
            <a:xfrm>
              <a:off x="14656159" y="1142659"/>
              <a:ext cx="1092979" cy="187792"/>
            </a:xfrm>
            <a:prstGeom prst="rect">
              <a:avLst/>
            </a:prstGeom>
          </p:spPr>
        </p:pic>
      </p:grpSp>
      <p:sp>
        <p:nvSpPr>
          <p:cNvPr id="20" name="Text Placeholder 9">
            <a:extLst>
              <a:ext uri="{FF2B5EF4-FFF2-40B4-BE49-F238E27FC236}">
                <a16:creationId xmlns:a16="http://schemas.microsoft.com/office/drawing/2014/main" id="{3F5923C2-80DA-17F3-4039-3A126B2EE64B}"/>
              </a:ext>
            </a:extLst>
          </p:cNvPr>
          <p:cNvSpPr>
            <a:spLocks noGrp="1"/>
          </p:cNvSpPr>
          <p:nvPr>
            <p:ph type="body" sz="quarter" idx="13" hasCustomPrompt="1"/>
          </p:nvPr>
        </p:nvSpPr>
        <p:spPr>
          <a:xfrm>
            <a:off x="549722" y="10686000"/>
            <a:ext cx="13490128" cy="471223"/>
          </a:xfrm>
        </p:spPr>
        <p:txBody>
          <a:bodyPr tIns="0" bIns="0" anchor="b"/>
          <a:lstStyle>
            <a:lvl1pPr>
              <a:lnSpc>
                <a:spcPct val="90000"/>
              </a:lnSpc>
              <a:defRPr sz="1113" b="0"/>
            </a:lvl1pPr>
          </a:lstStyle>
          <a:p>
            <a:pPr lvl="0"/>
            <a:r>
              <a:rPr lang="en-GB" noProof="0"/>
              <a:t>Source / Reference</a:t>
            </a:r>
          </a:p>
        </p:txBody>
      </p:sp>
      <p:sp>
        <p:nvSpPr>
          <p:cNvPr id="3" name="Text Placeholder 5">
            <a:extLst>
              <a:ext uri="{FF2B5EF4-FFF2-40B4-BE49-F238E27FC236}">
                <a16:creationId xmlns:a16="http://schemas.microsoft.com/office/drawing/2014/main" id="{40E4D6EB-AE40-9518-2E09-080BBE53A05D}"/>
              </a:ext>
            </a:extLst>
          </p:cNvPr>
          <p:cNvSpPr>
            <a:spLocks noGrp="1"/>
          </p:cNvSpPr>
          <p:nvPr>
            <p:ph type="body" sz="quarter" idx="12" hasCustomPrompt="1"/>
          </p:nvPr>
        </p:nvSpPr>
        <p:spPr>
          <a:xfrm>
            <a:off x="549722" y="1507913"/>
            <a:ext cx="16833258" cy="709976"/>
          </a:xfrm>
        </p:spPr>
        <p:txBody>
          <a:bodyPr anchor="t"/>
          <a:lstStyle>
            <a:lvl1pPr>
              <a:defRPr sz="3463" b="0">
                <a:solidFill>
                  <a:schemeClr val="accent3"/>
                </a:solidFill>
              </a:defRPr>
            </a:lvl1pPr>
          </a:lstStyle>
          <a:p>
            <a:pPr lvl="0"/>
            <a:r>
              <a:rPr lang="en-GB" noProof="0"/>
              <a:t>Subtitle</a:t>
            </a:r>
          </a:p>
        </p:txBody>
      </p:sp>
    </p:spTree>
    <p:extLst>
      <p:ext uri="{BB962C8B-B14F-4D97-AF65-F5344CB8AC3E}">
        <p14:creationId xmlns:p14="http://schemas.microsoft.com/office/powerpoint/2010/main" val="102362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99BE-848C-A855-4EFA-576BBDB14916}"/>
              </a:ext>
            </a:extLst>
          </p:cNvPr>
          <p:cNvSpPr>
            <a:spLocks noGrp="1"/>
          </p:cNvSpPr>
          <p:nvPr>
            <p:ph type="title"/>
          </p:nvPr>
        </p:nvSpPr>
        <p:spPr>
          <a:xfrm>
            <a:off x="534015" y="753957"/>
            <a:ext cx="16848872" cy="848201"/>
          </a:xfrm>
        </p:spPr>
        <p:txBody>
          <a:bodyPr/>
          <a:lstStyle/>
          <a:p>
            <a:r>
              <a:rPr lang="en-GB" noProof="0"/>
              <a:t>Click to edit Master title style</a:t>
            </a:r>
          </a:p>
        </p:txBody>
      </p:sp>
      <p:pic>
        <p:nvPicPr>
          <p:cNvPr id="5" name="object 2">
            <a:extLst>
              <a:ext uri="{FF2B5EF4-FFF2-40B4-BE49-F238E27FC236}">
                <a16:creationId xmlns:a16="http://schemas.microsoft.com/office/drawing/2014/main" id="{36D79907-045E-2933-50FD-FBA7AF134B99}"/>
              </a:ext>
            </a:extLst>
          </p:cNvPr>
          <p:cNvPicPr/>
          <p:nvPr userDrawn="1"/>
        </p:nvPicPr>
        <p:blipFill>
          <a:blip r:embed="rId2" cstate="print"/>
          <a:stretch>
            <a:fillRect/>
          </a:stretch>
        </p:blipFill>
        <p:spPr>
          <a:xfrm>
            <a:off x="13908914" y="9700558"/>
            <a:ext cx="3557901" cy="1623391"/>
          </a:xfrm>
          <a:prstGeom prst="rect">
            <a:avLst/>
          </a:prstGeom>
        </p:spPr>
      </p:pic>
      <p:pic>
        <p:nvPicPr>
          <p:cNvPr id="6" name="object 4">
            <a:extLst>
              <a:ext uri="{FF2B5EF4-FFF2-40B4-BE49-F238E27FC236}">
                <a16:creationId xmlns:a16="http://schemas.microsoft.com/office/drawing/2014/main" id="{CB28EF2F-DFB4-47AE-E6CC-EFC2002305B8}"/>
              </a:ext>
            </a:extLst>
          </p:cNvPr>
          <p:cNvPicPr/>
          <p:nvPr userDrawn="1"/>
        </p:nvPicPr>
        <p:blipFill>
          <a:blip r:embed="rId3" cstate="print"/>
          <a:stretch>
            <a:fillRect/>
          </a:stretch>
        </p:blipFill>
        <p:spPr>
          <a:xfrm>
            <a:off x="17632009" y="7330465"/>
            <a:ext cx="2486689" cy="3993485"/>
          </a:xfrm>
          <a:prstGeom prst="rect">
            <a:avLst/>
          </a:prstGeom>
        </p:spPr>
      </p:pic>
      <p:sp>
        <p:nvSpPr>
          <p:cNvPr id="8" name="Rectangle 7">
            <a:extLst>
              <a:ext uri="{FF2B5EF4-FFF2-40B4-BE49-F238E27FC236}">
                <a16:creationId xmlns:a16="http://schemas.microsoft.com/office/drawing/2014/main" id="{9911F290-591B-04B1-241A-388269FA7685}"/>
              </a:ext>
            </a:extLst>
          </p:cNvPr>
          <p:cNvSpPr/>
          <p:nvPr userDrawn="1"/>
        </p:nvSpPr>
        <p:spPr>
          <a:xfrm>
            <a:off x="12973428" y="6974099"/>
            <a:ext cx="7145270" cy="4335251"/>
          </a:xfrm>
          <a:prstGeom prst="rect">
            <a:avLst/>
          </a:prstGeom>
          <a:solidFill>
            <a:srgbClr val="FFFFFF">
              <a:alpha val="682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sz="2226" noProof="0"/>
          </a:p>
        </p:txBody>
      </p:sp>
      <p:grpSp>
        <p:nvGrpSpPr>
          <p:cNvPr id="9" name="Group 8">
            <a:extLst>
              <a:ext uri="{FF2B5EF4-FFF2-40B4-BE49-F238E27FC236}">
                <a16:creationId xmlns:a16="http://schemas.microsoft.com/office/drawing/2014/main" id="{CA72C6FF-4925-AA41-175F-390F330540F6}"/>
              </a:ext>
            </a:extLst>
          </p:cNvPr>
          <p:cNvGrpSpPr/>
          <p:nvPr userDrawn="1"/>
        </p:nvGrpSpPr>
        <p:grpSpPr>
          <a:xfrm>
            <a:off x="18125548" y="659715"/>
            <a:ext cx="1569568" cy="1424600"/>
            <a:chOff x="14656159" y="178612"/>
            <a:chExt cx="1269139" cy="1151839"/>
          </a:xfrm>
        </p:grpSpPr>
        <p:grpSp>
          <p:nvGrpSpPr>
            <p:cNvPr id="10" name="object 8">
              <a:extLst>
                <a:ext uri="{FF2B5EF4-FFF2-40B4-BE49-F238E27FC236}">
                  <a16:creationId xmlns:a16="http://schemas.microsoft.com/office/drawing/2014/main" id="{CCEF62D3-12BE-1A61-7DFD-BB85DFD20936}"/>
                </a:ext>
              </a:extLst>
            </p:cNvPr>
            <p:cNvGrpSpPr/>
            <p:nvPr userDrawn="1"/>
          </p:nvGrpSpPr>
          <p:grpSpPr>
            <a:xfrm>
              <a:off x="14675618" y="178612"/>
              <a:ext cx="1249680" cy="865505"/>
              <a:chOff x="14675618" y="178612"/>
              <a:chExt cx="1249680" cy="865505"/>
            </a:xfrm>
          </p:grpSpPr>
          <p:pic>
            <p:nvPicPr>
              <p:cNvPr id="12" name="object 9">
                <a:extLst>
                  <a:ext uri="{FF2B5EF4-FFF2-40B4-BE49-F238E27FC236}">
                    <a16:creationId xmlns:a16="http://schemas.microsoft.com/office/drawing/2014/main" id="{9FE96AD7-1A9B-AEC0-A63C-E891F4DD21B9}"/>
                  </a:ext>
                </a:extLst>
              </p:cNvPr>
              <p:cNvPicPr/>
              <p:nvPr/>
            </p:nvPicPr>
            <p:blipFill>
              <a:blip r:embed="rId4" cstate="print"/>
              <a:stretch>
                <a:fillRect/>
              </a:stretch>
            </p:blipFill>
            <p:spPr>
              <a:xfrm>
                <a:off x="15062126" y="178612"/>
                <a:ext cx="862861" cy="842126"/>
              </a:xfrm>
              <a:prstGeom prst="rect">
                <a:avLst/>
              </a:prstGeom>
            </p:spPr>
          </p:pic>
          <p:sp>
            <p:nvSpPr>
              <p:cNvPr id="13" name="object 10">
                <a:extLst>
                  <a:ext uri="{FF2B5EF4-FFF2-40B4-BE49-F238E27FC236}">
                    <a16:creationId xmlns:a16="http://schemas.microsoft.com/office/drawing/2014/main" id="{778BDF15-83B6-08EE-B0E6-5208713E550D}"/>
                  </a:ext>
                </a:extLst>
              </p:cNvPr>
              <p:cNvSpPr/>
              <p:nvPr/>
            </p:nvSpPr>
            <p:spPr>
              <a:xfrm>
                <a:off x="14676539" y="575741"/>
                <a:ext cx="366395" cy="259079"/>
              </a:xfrm>
              <a:custGeom>
                <a:avLst/>
                <a:gdLst/>
                <a:ahLst/>
                <a:cxnLst/>
                <a:rect l="l" t="t" r="r" b="b"/>
                <a:pathLst>
                  <a:path w="366394" h="259080">
                    <a:moveTo>
                      <a:pt x="54178" y="76479"/>
                    </a:moveTo>
                    <a:lnTo>
                      <a:pt x="4241" y="76479"/>
                    </a:lnTo>
                    <a:lnTo>
                      <a:pt x="4241" y="258470"/>
                    </a:lnTo>
                    <a:lnTo>
                      <a:pt x="54178" y="258470"/>
                    </a:lnTo>
                    <a:lnTo>
                      <a:pt x="54178" y="76479"/>
                    </a:lnTo>
                    <a:close/>
                  </a:path>
                  <a:path w="366394" h="259080">
                    <a:moveTo>
                      <a:pt x="58432" y="20421"/>
                    </a:moveTo>
                    <a:lnTo>
                      <a:pt x="55651" y="13576"/>
                    </a:lnTo>
                    <a:lnTo>
                      <a:pt x="44551" y="2717"/>
                    </a:lnTo>
                    <a:lnTo>
                      <a:pt x="37655" y="0"/>
                    </a:lnTo>
                    <a:lnTo>
                      <a:pt x="21120" y="0"/>
                    </a:lnTo>
                    <a:lnTo>
                      <a:pt x="14173" y="2717"/>
                    </a:lnTo>
                    <a:lnTo>
                      <a:pt x="2844" y="13576"/>
                    </a:lnTo>
                    <a:lnTo>
                      <a:pt x="0" y="20421"/>
                    </a:lnTo>
                    <a:lnTo>
                      <a:pt x="0" y="36944"/>
                    </a:lnTo>
                    <a:lnTo>
                      <a:pt x="2844" y="43853"/>
                    </a:lnTo>
                    <a:lnTo>
                      <a:pt x="14173" y="54940"/>
                    </a:lnTo>
                    <a:lnTo>
                      <a:pt x="21120" y="57708"/>
                    </a:lnTo>
                    <a:lnTo>
                      <a:pt x="37655" y="57708"/>
                    </a:lnTo>
                    <a:lnTo>
                      <a:pt x="44551" y="54940"/>
                    </a:lnTo>
                    <a:lnTo>
                      <a:pt x="55651" y="43853"/>
                    </a:lnTo>
                    <a:lnTo>
                      <a:pt x="58432" y="36944"/>
                    </a:lnTo>
                    <a:lnTo>
                      <a:pt x="58432" y="20421"/>
                    </a:lnTo>
                    <a:close/>
                  </a:path>
                  <a:path w="366394" h="259080">
                    <a:moveTo>
                      <a:pt x="366115" y="10629"/>
                    </a:moveTo>
                    <a:lnTo>
                      <a:pt x="298475" y="10629"/>
                    </a:lnTo>
                    <a:lnTo>
                      <a:pt x="231203" y="190855"/>
                    </a:lnTo>
                    <a:lnTo>
                      <a:pt x="161455" y="10629"/>
                    </a:lnTo>
                    <a:lnTo>
                      <a:pt x="92760" y="10629"/>
                    </a:lnTo>
                    <a:lnTo>
                      <a:pt x="92760" y="258483"/>
                    </a:lnTo>
                    <a:lnTo>
                      <a:pt x="143751" y="258483"/>
                    </a:lnTo>
                    <a:lnTo>
                      <a:pt x="143751" y="94894"/>
                    </a:lnTo>
                    <a:lnTo>
                      <a:pt x="207479" y="258483"/>
                    </a:lnTo>
                    <a:lnTo>
                      <a:pt x="251383" y="258483"/>
                    </a:lnTo>
                    <a:lnTo>
                      <a:pt x="315125" y="94894"/>
                    </a:lnTo>
                    <a:lnTo>
                      <a:pt x="315125" y="258483"/>
                    </a:lnTo>
                    <a:lnTo>
                      <a:pt x="366115" y="258483"/>
                    </a:lnTo>
                    <a:lnTo>
                      <a:pt x="366115" y="10629"/>
                    </a:lnTo>
                    <a:close/>
                  </a:path>
                </a:pathLst>
              </a:custGeom>
              <a:solidFill>
                <a:srgbClr val="002B52"/>
              </a:solidFill>
            </p:spPr>
            <p:txBody>
              <a:bodyPr wrap="square" lIns="0" tIns="0" rIns="0" bIns="0" rtlCol="0"/>
              <a:lstStyle/>
              <a:p>
                <a:endParaRPr lang="en-GB" sz="2226" noProof="0"/>
              </a:p>
            </p:txBody>
          </p:sp>
          <p:pic>
            <p:nvPicPr>
              <p:cNvPr id="14" name="object 11">
                <a:extLst>
                  <a:ext uri="{FF2B5EF4-FFF2-40B4-BE49-F238E27FC236}">
                    <a16:creationId xmlns:a16="http://schemas.microsoft.com/office/drawing/2014/main" id="{31C62D54-29E1-DD45-DB38-CAD03BEEF0EF}"/>
                  </a:ext>
                </a:extLst>
              </p:cNvPr>
              <p:cNvPicPr/>
              <p:nvPr/>
            </p:nvPicPr>
            <p:blipFill>
              <a:blip r:embed="rId5" cstate="print"/>
              <a:stretch>
                <a:fillRect/>
              </a:stretch>
            </p:blipFill>
            <p:spPr>
              <a:xfrm>
                <a:off x="15075226" y="584236"/>
                <a:ext cx="229793" cy="252107"/>
              </a:xfrm>
              <a:prstGeom prst="rect">
                <a:avLst/>
              </a:prstGeom>
            </p:spPr>
          </p:pic>
          <p:pic>
            <p:nvPicPr>
              <p:cNvPr id="15" name="object 12">
                <a:extLst>
                  <a:ext uri="{FF2B5EF4-FFF2-40B4-BE49-F238E27FC236}">
                    <a16:creationId xmlns:a16="http://schemas.microsoft.com/office/drawing/2014/main" id="{6AA00824-0587-7D0F-F0A4-0EDB0FA3E114}"/>
                  </a:ext>
                </a:extLst>
              </p:cNvPr>
              <p:cNvPicPr/>
              <p:nvPr/>
            </p:nvPicPr>
            <p:blipFill>
              <a:blip r:embed="rId6" cstate="print"/>
              <a:stretch>
                <a:fillRect/>
              </a:stretch>
            </p:blipFill>
            <p:spPr>
              <a:xfrm>
                <a:off x="15335818" y="586370"/>
                <a:ext cx="211035" cy="247853"/>
              </a:xfrm>
              <a:prstGeom prst="rect">
                <a:avLst/>
              </a:prstGeom>
            </p:spPr>
          </p:pic>
          <p:pic>
            <p:nvPicPr>
              <p:cNvPr id="16" name="object 13">
                <a:extLst>
                  <a:ext uri="{FF2B5EF4-FFF2-40B4-BE49-F238E27FC236}">
                    <a16:creationId xmlns:a16="http://schemas.microsoft.com/office/drawing/2014/main" id="{38847B3A-DACA-1AD9-9FCD-66FC3764ABB2}"/>
                  </a:ext>
                </a:extLst>
              </p:cNvPr>
              <p:cNvPicPr/>
              <p:nvPr/>
            </p:nvPicPr>
            <p:blipFill>
              <a:blip r:embed="rId7" cstate="print"/>
              <a:stretch>
                <a:fillRect/>
              </a:stretch>
            </p:blipFill>
            <p:spPr>
              <a:xfrm>
                <a:off x="14675618" y="884106"/>
                <a:ext cx="98945" cy="158127"/>
              </a:xfrm>
              <a:prstGeom prst="rect">
                <a:avLst/>
              </a:prstGeom>
            </p:spPr>
          </p:pic>
          <p:pic>
            <p:nvPicPr>
              <p:cNvPr id="17" name="object 14">
                <a:extLst>
                  <a:ext uri="{FF2B5EF4-FFF2-40B4-BE49-F238E27FC236}">
                    <a16:creationId xmlns:a16="http://schemas.microsoft.com/office/drawing/2014/main" id="{9656FEE0-4A3F-27D1-5B88-7991B80B088C}"/>
                  </a:ext>
                </a:extLst>
              </p:cNvPr>
              <p:cNvPicPr/>
              <p:nvPr/>
            </p:nvPicPr>
            <p:blipFill>
              <a:blip r:embed="rId8" cstate="print"/>
              <a:stretch>
                <a:fillRect/>
              </a:stretch>
            </p:blipFill>
            <p:spPr>
              <a:xfrm>
                <a:off x="14794075" y="928354"/>
                <a:ext cx="100812" cy="113880"/>
              </a:xfrm>
              <a:prstGeom prst="rect">
                <a:avLst/>
              </a:prstGeom>
            </p:spPr>
          </p:pic>
          <p:sp>
            <p:nvSpPr>
              <p:cNvPr id="18" name="object 15">
                <a:extLst>
                  <a:ext uri="{FF2B5EF4-FFF2-40B4-BE49-F238E27FC236}">
                    <a16:creationId xmlns:a16="http://schemas.microsoft.com/office/drawing/2014/main" id="{C1153321-CF81-813F-3E2D-6FD33A6677C4}"/>
                  </a:ext>
                </a:extLst>
              </p:cNvPr>
              <p:cNvSpPr/>
              <p:nvPr/>
            </p:nvSpPr>
            <p:spPr>
              <a:xfrm>
                <a:off x="15030970" y="888212"/>
                <a:ext cx="580390" cy="156210"/>
              </a:xfrm>
              <a:custGeom>
                <a:avLst/>
                <a:gdLst/>
                <a:ahLst/>
                <a:cxnLst/>
                <a:rect l="l" t="t" r="r" b="b"/>
                <a:pathLst>
                  <a:path w="580390" h="156209">
                    <a:moveTo>
                      <a:pt x="105295" y="4673"/>
                    </a:moveTo>
                    <a:lnTo>
                      <a:pt x="101066" y="3302"/>
                    </a:lnTo>
                    <a:lnTo>
                      <a:pt x="96494" y="2184"/>
                    </a:lnTo>
                    <a:lnTo>
                      <a:pt x="86664" y="431"/>
                    </a:lnTo>
                    <a:lnTo>
                      <a:pt x="81470" y="0"/>
                    </a:lnTo>
                    <a:lnTo>
                      <a:pt x="75984" y="0"/>
                    </a:lnTo>
                    <a:lnTo>
                      <a:pt x="37846" y="14465"/>
                    </a:lnTo>
                    <a:lnTo>
                      <a:pt x="30810" y="35293"/>
                    </a:lnTo>
                    <a:lnTo>
                      <a:pt x="30810" y="42011"/>
                    </a:lnTo>
                    <a:lnTo>
                      <a:pt x="0" y="42011"/>
                    </a:lnTo>
                    <a:lnTo>
                      <a:pt x="0" y="63474"/>
                    </a:lnTo>
                    <a:lnTo>
                      <a:pt x="30810" y="63474"/>
                    </a:lnTo>
                    <a:lnTo>
                      <a:pt x="30810" y="154025"/>
                    </a:lnTo>
                    <a:lnTo>
                      <a:pt x="58813" y="154025"/>
                    </a:lnTo>
                    <a:lnTo>
                      <a:pt x="58813" y="63474"/>
                    </a:lnTo>
                    <a:lnTo>
                      <a:pt x="102692" y="63474"/>
                    </a:lnTo>
                    <a:lnTo>
                      <a:pt x="102692" y="42011"/>
                    </a:lnTo>
                    <a:lnTo>
                      <a:pt x="58813" y="42011"/>
                    </a:lnTo>
                    <a:lnTo>
                      <a:pt x="58813" y="31305"/>
                    </a:lnTo>
                    <a:lnTo>
                      <a:pt x="60553" y="27228"/>
                    </a:lnTo>
                    <a:lnTo>
                      <a:pt x="67525" y="21869"/>
                    </a:lnTo>
                    <a:lnTo>
                      <a:pt x="72313" y="20535"/>
                    </a:lnTo>
                    <a:lnTo>
                      <a:pt x="82651" y="20535"/>
                    </a:lnTo>
                    <a:lnTo>
                      <a:pt x="86690" y="20878"/>
                    </a:lnTo>
                    <a:lnTo>
                      <a:pt x="98082" y="23152"/>
                    </a:lnTo>
                    <a:lnTo>
                      <a:pt x="101561" y="24269"/>
                    </a:lnTo>
                    <a:lnTo>
                      <a:pt x="105295" y="4673"/>
                    </a:lnTo>
                    <a:close/>
                  </a:path>
                  <a:path w="580390" h="156209">
                    <a:moveTo>
                      <a:pt x="222084" y="113893"/>
                    </a:moveTo>
                    <a:lnTo>
                      <a:pt x="222046" y="83273"/>
                    </a:lnTo>
                    <a:lnTo>
                      <a:pt x="221259" y="73939"/>
                    </a:lnTo>
                    <a:lnTo>
                      <a:pt x="218795" y="65366"/>
                    </a:lnTo>
                    <a:lnTo>
                      <a:pt x="216712" y="61620"/>
                    </a:lnTo>
                    <a:lnTo>
                      <a:pt x="214680" y="57937"/>
                    </a:lnTo>
                    <a:lnTo>
                      <a:pt x="208927" y="51638"/>
                    </a:lnTo>
                    <a:lnTo>
                      <a:pt x="201663" y="46609"/>
                    </a:lnTo>
                    <a:lnTo>
                      <a:pt x="194081" y="43446"/>
                    </a:lnTo>
                    <a:lnTo>
                      <a:pt x="194081" y="120053"/>
                    </a:lnTo>
                    <a:lnTo>
                      <a:pt x="192278" y="125564"/>
                    </a:lnTo>
                    <a:lnTo>
                      <a:pt x="185051" y="132651"/>
                    </a:lnTo>
                    <a:lnTo>
                      <a:pt x="179400" y="134429"/>
                    </a:lnTo>
                    <a:lnTo>
                      <a:pt x="163957" y="134429"/>
                    </a:lnTo>
                    <a:lnTo>
                      <a:pt x="158292" y="132626"/>
                    </a:lnTo>
                    <a:lnTo>
                      <a:pt x="151079" y="125412"/>
                    </a:lnTo>
                    <a:lnTo>
                      <a:pt x="149364" y="120053"/>
                    </a:lnTo>
                    <a:lnTo>
                      <a:pt x="149275" y="76238"/>
                    </a:lnTo>
                    <a:lnTo>
                      <a:pt x="151079" y="70650"/>
                    </a:lnTo>
                    <a:lnTo>
                      <a:pt x="158292" y="63423"/>
                    </a:lnTo>
                    <a:lnTo>
                      <a:pt x="163957" y="61620"/>
                    </a:lnTo>
                    <a:lnTo>
                      <a:pt x="179400" y="61620"/>
                    </a:lnTo>
                    <a:lnTo>
                      <a:pt x="185051" y="63423"/>
                    </a:lnTo>
                    <a:lnTo>
                      <a:pt x="192278" y="70650"/>
                    </a:lnTo>
                    <a:lnTo>
                      <a:pt x="194056" y="76238"/>
                    </a:lnTo>
                    <a:lnTo>
                      <a:pt x="194081" y="120053"/>
                    </a:lnTo>
                    <a:lnTo>
                      <a:pt x="194081" y="43446"/>
                    </a:lnTo>
                    <a:lnTo>
                      <a:pt x="193078" y="43014"/>
                    </a:lnTo>
                    <a:lnTo>
                      <a:pt x="183134" y="40855"/>
                    </a:lnTo>
                    <a:lnTo>
                      <a:pt x="171869" y="40144"/>
                    </a:lnTo>
                    <a:lnTo>
                      <a:pt x="160515" y="40855"/>
                    </a:lnTo>
                    <a:lnTo>
                      <a:pt x="124599" y="65049"/>
                    </a:lnTo>
                    <a:lnTo>
                      <a:pt x="121272" y="83273"/>
                    </a:lnTo>
                    <a:lnTo>
                      <a:pt x="121297" y="113893"/>
                    </a:lnTo>
                    <a:lnTo>
                      <a:pt x="141820" y="149644"/>
                    </a:lnTo>
                    <a:lnTo>
                      <a:pt x="171678" y="155892"/>
                    </a:lnTo>
                    <a:lnTo>
                      <a:pt x="182981" y="155194"/>
                    </a:lnTo>
                    <a:lnTo>
                      <a:pt x="217157" y="134429"/>
                    </a:lnTo>
                    <a:lnTo>
                      <a:pt x="221246" y="123317"/>
                    </a:lnTo>
                    <a:lnTo>
                      <a:pt x="222084" y="113893"/>
                    </a:lnTo>
                    <a:close/>
                  </a:path>
                  <a:path w="580390" h="156209">
                    <a:moveTo>
                      <a:pt x="342595" y="80467"/>
                    </a:moveTo>
                    <a:lnTo>
                      <a:pt x="322008" y="46024"/>
                    </a:lnTo>
                    <a:lnTo>
                      <a:pt x="293116" y="40144"/>
                    </a:lnTo>
                    <a:lnTo>
                      <a:pt x="281089" y="40843"/>
                    </a:lnTo>
                    <a:lnTo>
                      <a:pt x="244017" y="64858"/>
                    </a:lnTo>
                    <a:lnTo>
                      <a:pt x="240665" y="83464"/>
                    </a:lnTo>
                    <a:lnTo>
                      <a:pt x="240665" y="112585"/>
                    </a:lnTo>
                    <a:lnTo>
                      <a:pt x="261594" y="149656"/>
                    </a:lnTo>
                    <a:lnTo>
                      <a:pt x="293306" y="155892"/>
                    </a:lnTo>
                    <a:lnTo>
                      <a:pt x="305117" y="155308"/>
                    </a:lnTo>
                    <a:lnTo>
                      <a:pt x="338785" y="134962"/>
                    </a:lnTo>
                    <a:lnTo>
                      <a:pt x="342595" y="119303"/>
                    </a:lnTo>
                    <a:lnTo>
                      <a:pt x="315518" y="117246"/>
                    </a:lnTo>
                    <a:lnTo>
                      <a:pt x="315023" y="123355"/>
                    </a:lnTo>
                    <a:lnTo>
                      <a:pt x="312966" y="127736"/>
                    </a:lnTo>
                    <a:lnTo>
                      <a:pt x="305752" y="133096"/>
                    </a:lnTo>
                    <a:lnTo>
                      <a:pt x="300215" y="134429"/>
                    </a:lnTo>
                    <a:lnTo>
                      <a:pt x="284403" y="134429"/>
                    </a:lnTo>
                    <a:lnTo>
                      <a:pt x="278307" y="132626"/>
                    </a:lnTo>
                    <a:lnTo>
                      <a:pt x="270586" y="125399"/>
                    </a:lnTo>
                    <a:lnTo>
                      <a:pt x="268668" y="119608"/>
                    </a:lnTo>
                    <a:lnTo>
                      <a:pt x="268668" y="76555"/>
                    </a:lnTo>
                    <a:lnTo>
                      <a:pt x="270560" y="70637"/>
                    </a:lnTo>
                    <a:lnTo>
                      <a:pt x="278155" y="63423"/>
                    </a:lnTo>
                    <a:lnTo>
                      <a:pt x="284162" y="61620"/>
                    </a:lnTo>
                    <a:lnTo>
                      <a:pt x="299961" y="61620"/>
                    </a:lnTo>
                    <a:lnTo>
                      <a:pt x="305600" y="63233"/>
                    </a:lnTo>
                    <a:lnTo>
                      <a:pt x="312940" y="69710"/>
                    </a:lnTo>
                    <a:lnTo>
                      <a:pt x="315023" y="75057"/>
                    </a:lnTo>
                    <a:lnTo>
                      <a:pt x="315518" y="82524"/>
                    </a:lnTo>
                    <a:lnTo>
                      <a:pt x="342595" y="80467"/>
                    </a:lnTo>
                    <a:close/>
                  </a:path>
                  <a:path w="580390" h="156209">
                    <a:moveTo>
                      <a:pt x="460844" y="42011"/>
                    </a:moveTo>
                    <a:lnTo>
                      <a:pt x="432854" y="42011"/>
                    </a:lnTo>
                    <a:lnTo>
                      <a:pt x="432854" y="115201"/>
                    </a:lnTo>
                    <a:lnTo>
                      <a:pt x="428244" y="120916"/>
                    </a:lnTo>
                    <a:lnTo>
                      <a:pt x="423608" y="125310"/>
                    </a:lnTo>
                    <a:lnTo>
                      <a:pt x="414274" y="131406"/>
                    </a:lnTo>
                    <a:lnTo>
                      <a:pt x="409511" y="132930"/>
                    </a:lnTo>
                    <a:lnTo>
                      <a:pt x="399173" y="132930"/>
                    </a:lnTo>
                    <a:lnTo>
                      <a:pt x="395046" y="131254"/>
                    </a:lnTo>
                    <a:lnTo>
                      <a:pt x="389445" y="124536"/>
                    </a:lnTo>
                    <a:lnTo>
                      <a:pt x="388048" y="119494"/>
                    </a:lnTo>
                    <a:lnTo>
                      <a:pt x="388048" y="42011"/>
                    </a:lnTo>
                    <a:lnTo>
                      <a:pt x="360032" y="42011"/>
                    </a:lnTo>
                    <a:lnTo>
                      <a:pt x="360032" y="119862"/>
                    </a:lnTo>
                    <a:lnTo>
                      <a:pt x="360641" y="127812"/>
                    </a:lnTo>
                    <a:lnTo>
                      <a:pt x="393827" y="155892"/>
                    </a:lnTo>
                    <a:lnTo>
                      <a:pt x="400431" y="155892"/>
                    </a:lnTo>
                    <a:lnTo>
                      <a:pt x="406895" y="154089"/>
                    </a:lnTo>
                    <a:lnTo>
                      <a:pt x="419595" y="146875"/>
                    </a:lnTo>
                    <a:lnTo>
                      <a:pt x="424256" y="141516"/>
                    </a:lnTo>
                    <a:lnTo>
                      <a:pt x="427240" y="134429"/>
                    </a:lnTo>
                    <a:lnTo>
                      <a:pt x="432854" y="134429"/>
                    </a:lnTo>
                    <a:lnTo>
                      <a:pt x="432854" y="154025"/>
                    </a:lnTo>
                    <a:lnTo>
                      <a:pt x="460844" y="154025"/>
                    </a:lnTo>
                    <a:lnTo>
                      <a:pt x="460844" y="42011"/>
                    </a:lnTo>
                    <a:close/>
                  </a:path>
                  <a:path w="580390" h="156209">
                    <a:moveTo>
                      <a:pt x="580250" y="110350"/>
                    </a:moveTo>
                    <a:lnTo>
                      <a:pt x="547446" y="88646"/>
                    </a:lnTo>
                    <a:lnTo>
                      <a:pt x="526846" y="85750"/>
                    </a:lnTo>
                    <a:lnTo>
                      <a:pt x="519531" y="84188"/>
                    </a:lnTo>
                    <a:lnTo>
                      <a:pt x="511200" y="80429"/>
                    </a:lnTo>
                    <a:lnTo>
                      <a:pt x="509117" y="77165"/>
                    </a:lnTo>
                    <a:lnTo>
                      <a:pt x="509117" y="67906"/>
                    </a:lnTo>
                    <a:lnTo>
                      <a:pt x="510882" y="64604"/>
                    </a:lnTo>
                    <a:lnTo>
                      <a:pt x="517982" y="60718"/>
                    </a:lnTo>
                    <a:lnTo>
                      <a:pt x="522427" y="59753"/>
                    </a:lnTo>
                    <a:lnTo>
                      <a:pt x="534250" y="59753"/>
                    </a:lnTo>
                    <a:lnTo>
                      <a:pt x="540854" y="60845"/>
                    </a:lnTo>
                    <a:lnTo>
                      <a:pt x="554291" y="65227"/>
                    </a:lnTo>
                    <a:lnTo>
                      <a:pt x="560832" y="68389"/>
                    </a:lnTo>
                    <a:lnTo>
                      <a:pt x="567169" y="72529"/>
                    </a:lnTo>
                    <a:lnTo>
                      <a:pt x="574636" y="54851"/>
                    </a:lnTo>
                    <a:lnTo>
                      <a:pt x="567791" y="50266"/>
                    </a:lnTo>
                    <a:lnTo>
                      <a:pt x="560209" y="46659"/>
                    </a:lnTo>
                    <a:lnTo>
                      <a:pt x="543521" y="41452"/>
                    </a:lnTo>
                    <a:lnTo>
                      <a:pt x="535254" y="40144"/>
                    </a:lnTo>
                    <a:lnTo>
                      <a:pt x="527037" y="40144"/>
                    </a:lnTo>
                    <a:lnTo>
                      <a:pt x="488594" y="54610"/>
                    </a:lnTo>
                    <a:lnTo>
                      <a:pt x="481291" y="75615"/>
                    </a:lnTo>
                    <a:lnTo>
                      <a:pt x="482028" y="83083"/>
                    </a:lnTo>
                    <a:lnTo>
                      <a:pt x="516394" y="106603"/>
                    </a:lnTo>
                    <a:lnTo>
                      <a:pt x="536435" y="109359"/>
                    </a:lnTo>
                    <a:lnTo>
                      <a:pt x="543090" y="110985"/>
                    </a:lnTo>
                    <a:lnTo>
                      <a:pt x="550557" y="114998"/>
                    </a:lnTo>
                    <a:lnTo>
                      <a:pt x="552424" y="118313"/>
                    </a:lnTo>
                    <a:lnTo>
                      <a:pt x="552424" y="127965"/>
                    </a:lnTo>
                    <a:lnTo>
                      <a:pt x="550405" y="131381"/>
                    </a:lnTo>
                    <a:lnTo>
                      <a:pt x="542315" y="135013"/>
                    </a:lnTo>
                    <a:lnTo>
                      <a:pt x="537235" y="135915"/>
                    </a:lnTo>
                    <a:lnTo>
                      <a:pt x="523798" y="135915"/>
                    </a:lnTo>
                    <a:lnTo>
                      <a:pt x="516115" y="134658"/>
                    </a:lnTo>
                    <a:lnTo>
                      <a:pt x="500062" y="129616"/>
                    </a:lnTo>
                    <a:lnTo>
                      <a:pt x="492683" y="125958"/>
                    </a:lnTo>
                    <a:lnTo>
                      <a:pt x="485965" y="121170"/>
                    </a:lnTo>
                    <a:lnTo>
                      <a:pt x="477558" y="139649"/>
                    </a:lnTo>
                    <a:lnTo>
                      <a:pt x="516369" y="154520"/>
                    </a:lnTo>
                    <a:lnTo>
                      <a:pt x="530771" y="155524"/>
                    </a:lnTo>
                    <a:lnTo>
                      <a:pt x="541121" y="154952"/>
                    </a:lnTo>
                    <a:lnTo>
                      <a:pt x="576770" y="135331"/>
                    </a:lnTo>
                    <a:lnTo>
                      <a:pt x="580250" y="120053"/>
                    </a:lnTo>
                    <a:lnTo>
                      <a:pt x="580250" y="110350"/>
                    </a:lnTo>
                    <a:close/>
                  </a:path>
                </a:pathLst>
              </a:custGeom>
              <a:solidFill>
                <a:srgbClr val="72BF44"/>
              </a:solidFill>
            </p:spPr>
            <p:txBody>
              <a:bodyPr wrap="square" lIns="0" tIns="0" rIns="0" bIns="0" rtlCol="0"/>
              <a:lstStyle/>
              <a:p>
                <a:endParaRPr lang="en-GB" sz="2226" noProof="0"/>
              </a:p>
            </p:txBody>
          </p:sp>
        </p:grpSp>
        <p:pic>
          <p:nvPicPr>
            <p:cNvPr id="11" name="object 16">
              <a:extLst>
                <a:ext uri="{FF2B5EF4-FFF2-40B4-BE49-F238E27FC236}">
                  <a16:creationId xmlns:a16="http://schemas.microsoft.com/office/drawing/2014/main" id="{56FD58E9-4F18-1293-4FD1-662B0CFFCE34}"/>
                </a:ext>
              </a:extLst>
            </p:cNvPr>
            <p:cNvPicPr/>
            <p:nvPr userDrawn="1"/>
          </p:nvPicPr>
          <p:blipFill>
            <a:blip r:embed="rId9" cstate="print"/>
            <a:stretch>
              <a:fillRect/>
            </a:stretch>
          </p:blipFill>
          <p:spPr>
            <a:xfrm>
              <a:off x="14656159" y="1142659"/>
              <a:ext cx="1092979" cy="187792"/>
            </a:xfrm>
            <a:prstGeom prst="rect">
              <a:avLst/>
            </a:prstGeom>
          </p:spPr>
        </p:pic>
      </p:grpSp>
      <p:sp>
        <p:nvSpPr>
          <p:cNvPr id="20" name="Text Placeholder 9">
            <a:extLst>
              <a:ext uri="{FF2B5EF4-FFF2-40B4-BE49-F238E27FC236}">
                <a16:creationId xmlns:a16="http://schemas.microsoft.com/office/drawing/2014/main" id="{3F5923C2-80DA-17F3-4039-3A126B2EE64B}"/>
              </a:ext>
            </a:extLst>
          </p:cNvPr>
          <p:cNvSpPr>
            <a:spLocks noGrp="1"/>
          </p:cNvSpPr>
          <p:nvPr>
            <p:ph type="body" sz="quarter" idx="13" hasCustomPrompt="1"/>
          </p:nvPr>
        </p:nvSpPr>
        <p:spPr>
          <a:xfrm>
            <a:off x="549722" y="10686000"/>
            <a:ext cx="13490128" cy="471223"/>
          </a:xfrm>
        </p:spPr>
        <p:txBody>
          <a:bodyPr tIns="0" bIns="0" anchor="b"/>
          <a:lstStyle>
            <a:lvl1pPr>
              <a:lnSpc>
                <a:spcPct val="90000"/>
              </a:lnSpc>
              <a:defRPr sz="1113" b="0"/>
            </a:lvl1pPr>
          </a:lstStyle>
          <a:p>
            <a:pPr lvl="0"/>
            <a:r>
              <a:rPr lang="en-GB" noProof="0"/>
              <a:t>Source / Reference</a:t>
            </a:r>
          </a:p>
        </p:txBody>
      </p:sp>
      <p:sp>
        <p:nvSpPr>
          <p:cNvPr id="3" name="Text Placeholder 5">
            <a:extLst>
              <a:ext uri="{FF2B5EF4-FFF2-40B4-BE49-F238E27FC236}">
                <a16:creationId xmlns:a16="http://schemas.microsoft.com/office/drawing/2014/main" id="{E71F3E5B-8FFB-AF6C-D089-D2955E89C333}"/>
              </a:ext>
            </a:extLst>
          </p:cNvPr>
          <p:cNvSpPr>
            <a:spLocks noGrp="1"/>
          </p:cNvSpPr>
          <p:nvPr>
            <p:ph type="body" sz="quarter" idx="12" hasCustomPrompt="1"/>
          </p:nvPr>
        </p:nvSpPr>
        <p:spPr>
          <a:xfrm>
            <a:off x="549722" y="1507913"/>
            <a:ext cx="16833258" cy="709976"/>
          </a:xfrm>
        </p:spPr>
        <p:txBody>
          <a:bodyPr anchor="t"/>
          <a:lstStyle>
            <a:lvl1pPr>
              <a:defRPr sz="3463" b="0">
                <a:solidFill>
                  <a:schemeClr val="accent3"/>
                </a:solidFill>
              </a:defRPr>
            </a:lvl1pPr>
          </a:lstStyle>
          <a:p>
            <a:pPr lvl="0"/>
            <a:r>
              <a:rPr lang="en-GB" noProof="0"/>
              <a:t>Subtitle</a:t>
            </a:r>
          </a:p>
        </p:txBody>
      </p:sp>
    </p:spTree>
    <p:extLst>
      <p:ext uri="{BB962C8B-B14F-4D97-AF65-F5344CB8AC3E}">
        <p14:creationId xmlns:p14="http://schemas.microsoft.com/office/powerpoint/2010/main" val="227730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2651228"/>
            <a:ext cx="6159393" cy="6895706"/>
          </a:xfrm>
          <a:prstGeom prst="rect">
            <a:avLst/>
          </a:prstGeom>
        </p:spPr>
      </p:pic>
      <p:sp>
        <p:nvSpPr>
          <p:cNvPr id="17" name="bg object 17"/>
          <p:cNvSpPr/>
          <p:nvPr/>
        </p:nvSpPr>
        <p:spPr>
          <a:xfrm>
            <a:off x="827200" y="9865755"/>
            <a:ext cx="18439765" cy="0"/>
          </a:xfrm>
          <a:custGeom>
            <a:avLst/>
            <a:gdLst/>
            <a:ahLst/>
            <a:cxnLst/>
            <a:rect l="l" t="t" r="r" b="b"/>
            <a:pathLst>
              <a:path w="18439765">
                <a:moveTo>
                  <a:pt x="0" y="0"/>
                </a:moveTo>
                <a:lnTo>
                  <a:pt x="18439217" y="0"/>
                </a:lnTo>
              </a:path>
            </a:pathLst>
          </a:custGeom>
          <a:ln w="20941">
            <a:solidFill>
              <a:srgbClr val="126A8D"/>
            </a:solidFill>
          </a:ln>
        </p:spPr>
        <p:txBody>
          <a:bodyPr wrap="square" lIns="0" tIns="0" rIns="0" bIns="0" rtlCol="0"/>
          <a:lstStyle/>
          <a:p>
            <a:endParaRPr/>
          </a:p>
        </p:txBody>
      </p:sp>
      <p:pic>
        <p:nvPicPr>
          <p:cNvPr id="18" name="bg object 18"/>
          <p:cNvPicPr/>
          <p:nvPr/>
        </p:nvPicPr>
        <p:blipFill>
          <a:blip r:embed="rId8" cstate="print"/>
          <a:stretch>
            <a:fillRect/>
          </a:stretch>
        </p:blipFill>
        <p:spPr>
          <a:xfrm>
            <a:off x="15924311" y="10197812"/>
            <a:ext cx="3342107" cy="699418"/>
          </a:xfrm>
          <a:prstGeom prst="rect">
            <a:avLst/>
          </a:prstGeom>
        </p:spPr>
      </p:pic>
      <p:pic>
        <p:nvPicPr>
          <p:cNvPr id="19" name="bg object 19"/>
          <p:cNvPicPr/>
          <p:nvPr/>
        </p:nvPicPr>
        <p:blipFill>
          <a:blip r:embed="rId9" cstate="print"/>
          <a:stretch>
            <a:fillRect/>
          </a:stretch>
        </p:blipFill>
        <p:spPr>
          <a:xfrm>
            <a:off x="16362224" y="0"/>
            <a:ext cx="3739362" cy="4030872"/>
          </a:xfrm>
          <a:prstGeom prst="rect">
            <a:avLst/>
          </a:prstGeom>
        </p:spPr>
      </p:pic>
      <p:sp>
        <p:nvSpPr>
          <p:cNvPr id="2" name="Holder 2"/>
          <p:cNvSpPr>
            <a:spLocks noGrp="1"/>
          </p:cNvSpPr>
          <p:nvPr>
            <p:ph type="title"/>
          </p:nvPr>
        </p:nvSpPr>
        <p:spPr>
          <a:xfrm>
            <a:off x="5724284" y="4329785"/>
            <a:ext cx="8655530" cy="2056129"/>
          </a:xfrm>
          <a:prstGeom prst="rect">
            <a:avLst/>
          </a:prstGeom>
        </p:spPr>
        <p:txBody>
          <a:bodyPr wrap="square" lIns="0" tIns="0" rIns="0" bIns="0">
            <a:spAutoFit/>
          </a:bodyPr>
          <a:lstStyle>
            <a:lvl1pPr>
              <a:defRPr sz="7400" b="1" i="0">
                <a:solidFill>
                  <a:schemeClr val="bg1"/>
                </a:solidFill>
                <a:latin typeface="Arial"/>
                <a:cs typeface="Arial"/>
              </a:defRPr>
            </a:lvl1pPr>
          </a:lstStyle>
          <a:p>
            <a:endParaRPr/>
          </a:p>
        </p:txBody>
      </p:sp>
      <p:sp>
        <p:nvSpPr>
          <p:cNvPr id="3" name="Holder 3"/>
          <p:cNvSpPr>
            <a:spLocks noGrp="1"/>
          </p:cNvSpPr>
          <p:nvPr>
            <p:ph type="body" idx="1"/>
          </p:nvPr>
        </p:nvSpPr>
        <p:spPr>
          <a:xfrm>
            <a:off x="1381198" y="4153036"/>
            <a:ext cx="9044940" cy="3651884"/>
          </a:xfrm>
          <a:prstGeom prst="rect">
            <a:avLst/>
          </a:prstGeom>
        </p:spPr>
        <p:txBody>
          <a:bodyPr wrap="square" lIns="0" tIns="0" rIns="0" bIns="0">
            <a:spAutoFit/>
          </a:bodyPr>
          <a:lstStyle>
            <a:lvl1pPr>
              <a:defRPr sz="2600" b="0" i="0">
                <a:solidFill>
                  <a:srgbClr val="11688B"/>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F9E2E-0C7A-9A65-6B2C-FAE53993EC50}"/>
              </a:ext>
            </a:extLst>
          </p:cNvPr>
          <p:cNvSpPr>
            <a:spLocks noGrp="1"/>
          </p:cNvSpPr>
          <p:nvPr>
            <p:ph type="title"/>
          </p:nvPr>
        </p:nvSpPr>
        <p:spPr>
          <a:xfrm>
            <a:off x="534015" y="753957"/>
            <a:ext cx="17810976" cy="848201"/>
          </a:xfrm>
          <a:prstGeom prst="rect">
            <a:avLst/>
          </a:prstGeom>
        </p:spPr>
        <p:txBody>
          <a:bodyPr vert="horz" lIns="0" tIns="0" rIns="0" bIns="0" rtlCol="0" anchor="t">
            <a:noAutofit/>
          </a:bodyPr>
          <a:lstStyle/>
          <a:p>
            <a:r>
              <a:rPr lang="en-GB"/>
              <a:t>Click to edit Master title style</a:t>
            </a:r>
          </a:p>
        </p:txBody>
      </p:sp>
      <p:sp>
        <p:nvSpPr>
          <p:cNvPr id="3" name="Text Placeholder 2">
            <a:extLst>
              <a:ext uri="{FF2B5EF4-FFF2-40B4-BE49-F238E27FC236}">
                <a16:creationId xmlns:a16="http://schemas.microsoft.com/office/drawing/2014/main" id="{F58A6BB7-A27C-15DC-4980-18FFD4C1668F}"/>
              </a:ext>
            </a:extLst>
          </p:cNvPr>
          <p:cNvSpPr>
            <a:spLocks noGrp="1"/>
          </p:cNvSpPr>
          <p:nvPr>
            <p:ph type="body" idx="1"/>
          </p:nvPr>
        </p:nvSpPr>
        <p:spPr>
          <a:xfrm>
            <a:off x="534015" y="2544604"/>
            <a:ext cx="17810976" cy="7641666"/>
          </a:xfrm>
          <a:prstGeom prst="rect">
            <a:avLst/>
          </a:prstGeom>
        </p:spPr>
        <p:txBody>
          <a:bodyPr vert="horz" lIns="0" tIns="45720" rIns="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130913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defRPr sz="4205" b="1">
          <a:solidFill>
            <a:schemeClr val="tx1"/>
          </a:solidFill>
          <a:latin typeface="Segoe UI" panose="020B0502040204020203" pitchFamily="34" charset="0"/>
          <a:ea typeface="+mj-ea"/>
          <a:cs typeface="Segoe UI" panose="020B0502040204020203" pitchFamily="34" charset="0"/>
        </a:defRPr>
      </a:lvl1pPr>
    </p:titleStyle>
    <p:bodyStyle>
      <a:lvl1pPr marL="0">
        <a:defRPr sz="2102" b="1">
          <a:solidFill>
            <a:schemeClr val="tx1"/>
          </a:solidFill>
          <a:latin typeface="Segoe UI" panose="020B0502040204020203" pitchFamily="34" charset="0"/>
          <a:ea typeface="+mn-ea"/>
          <a:cs typeface="Segoe UI" panose="020B0502040204020203" pitchFamily="34" charset="0"/>
        </a:defRPr>
      </a:lvl1pPr>
      <a:lvl2pPr marL="374999" indent="-353402">
        <a:buFont typeface="Arial" panose="020B0604020202020204" pitchFamily="34" charset="0"/>
        <a:buChar char="•"/>
        <a:tabLst/>
        <a:defRPr sz="2102">
          <a:solidFill>
            <a:schemeClr val="tx1"/>
          </a:solidFill>
          <a:latin typeface="Segoe UI" panose="020B0502040204020203" pitchFamily="34" charset="0"/>
          <a:ea typeface="+mn-ea"/>
          <a:cs typeface="Segoe UI" panose="020B0502040204020203" pitchFamily="34" charset="0"/>
        </a:defRPr>
      </a:lvl2pPr>
      <a:lvl3pPr marL="679315" indent="-282721">
        <a:buFont typeface="System Font Regular"/>
        <a:buChar char="-"/>
        <a:tabLst/>
        <a:defRPr sz="2102">
          <a:solidFill>
            <a:schemeClr val="tx1"/>
          </a:solidFill>
          <a:latin typeface="Segoe UI" panose="020B0502040204020203" pitchFamily="34" charset="0"/>
          <a:ea typeface="+mn-ea"/>
          <a:cs typeface="Segoe UI" panose="020B0502040204020203" pitchFamily="34" charset="0"/>
        </a:defRPr>
      </a:lvl3pPr>
      <a:lvl4pPr marL="1007194" indent="-351438">
        <a:buFont typeface="System Font Regular"/>
        <a:buChar char="-"/>
        <a:tabLst/>
        <a:defRPr sz="2102">
          <a:solidFill>
            <a:schemeClr val="tx1"/>
          </a:solidFill>
          <a:latin typeface="Segoe UI" panose="020B0502040204020203" pitchFamily="34" charset="0"/>
          <a:ea typeface="+mn-ea"/>
          <a:cs typeface="Segoe UI" panose="020B0502040204020203" pitchFamily="34" charset="0"/>
        </a:defRPr>
      </a:lvl4pPr>
      <a:lvl5pPr marL="1264392" indent="-351438">
        <a:buFont typeface="System Font Regular"/>
        <a:buChar char="-"/>
        <a:tabLst/>
        <a:defRPr sz="2102">
          <a:solidFill>
            <a:schemeClr val="tx1"/>
          </a:solidFill>
          <a:latin typeface="Segoe UI" panose="020B0502040204020203" pitchFamily="34" charset="0"/>
          <a:ea typeface="+mn-ea"/>
          <a:cs typeface="Segoe UI" panose="020B0502040204020203" pitchFamily="34" charset="0"/>
        </a:defRPr>
      </a:lvl5pPr>
      <a:lvl6pPr marL="2827211">
        <a:defRPr>
          <a:latin typeface="+mn-lt"/>
          <a:ea typeface="+mn-ea"/>
          <a:cs typeface="+mn-cs"/>
        </a:defRPr>
      </a:lvl6pPr>
      <a:lvl7pPr marL="3392653">
        <a:defRPr>
          <a:latin typeface="+mn-lt"/>
          <a:ea typeface="+mn-ea"/>
          <a:cs typeface="+mn-cs"/>
        </a:defRPr>
      </a:lvl7pPr>
      <a:lvl8pPr marL="3958095">
        <a:defRPr>
          <a:latin typeface="+mn-lt"/>
          <a:ea typeface="+mn-ea"/>
          <a:cs typeface="+mn-cs"/>
        </a:defRPr>
      </a:lvl8pPr>
      <a:lvl9pPr marL="4523537">
        <a:defRPr>
          <a:latin typeface="+mn-lt"/>
          <a:ea typeface="+mn-ea"/>
          <a:cs typeface="+mn-cs"/>
        </a:defRPr>
      </a:lvl9pPr>
    </p:bodyStyle>
    <p:otherStyle>
      <a:lvl1pPr marL="0">
        <a:defRPr>
          <a:latin typeface="+mn-lt"/>
          <a:ea typeface="+mn-ea"/>
          <a:cs typeface="+mn-cs"/>
        </a:defRPr>
      </a:lvl1pPr>
      <a:lvl2pPr marL="565442">
        <a:defRPr>
          <a:latin typeface="+mn-lt"/>
          <a:ea typeface="+mn-ea"/>
          <a:cs typeface="+mn-cs"/>
        </a:defRPr>
      </a:lvl2pPr>
      <a:lvl3pPr marL="1130884">
        <a:defRPr>
          <a:latin typeface="+mn-lt"/>
          <a:ea typeface="+mn-ea"/>
          <a:cs typeface="+mn-cs"/>
        </a:defRPr>
      </a:lvl3pPr>
      <a:lvl4pPr marL="1696326">
        <a:defRPr>
          <a:latin typeface="+mn-lt"/>
          <a:ea typeface="+mn-ea"/>
          <a:cs typeface="+mn-cs"/>
        </a:defRPr>
      </a:lvl4pPr>
      <a:lvl5pPr marL="2261768">
        <a:defRPr>
          <a:latin typeface="+mn-lt"/>
          <a:ea typeface="+mn-ea"/>
          <a:cs typeface="+mn-cs"/>
        </a:defRPr>
      </a:lvl5pPr>
      <a:lvl6pPr marL="2827211">
        <a:defRPr>
          <a:latin typeface="+mn-lt"/>
          <a:ea typeface="+mn-ea"/>
          <a:cs typeface="+mn-cs"/>
        </a:defRPr>
      </a:lvl6pPr>
      <a:lvl7pPr marL="3392653">
        <a:defRPr>
          <a:latin typeface="+mn-lt"/>
          <a:ea typeface="+mn-ea"/>
          <a:cs typeface="+mn-cs"/>
        </a:defRPr>
      </a:lvl7pPr>
      <a:lvl8pPr marL="3958095">
        <a:defRPr>
          <a:latin typeface="+mn-lt"/>
          <a:ea typeface="+mn-ea"/>
          <a:cs typeface="+mn-cs"/>
        </a:defRPr>
      </a:lvl8pPr>
      <a:lvl9pPr marL="4523537">
        <a:defRPr>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1296">
          <p15:clr>
            <a:srgbClr val="F26B43"/>
          </p15:clr>
        </p15:guide>
        <p15:guide id="3" pos="9968">
          <p15:clr>
            <a:srgbClr val="F26B43"/>
          </p15:clr>
        </p15:guide>
        <p15:guide id="4" orient="horz" pos="369">
          <p15:clr>
            <a:srgbClr val="F26B43"/>
          </p15:clr>
        </p15:guide>
        <p15:guide id="5" orient="horz" pos="51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hyperlink" Target="mailto:RRDUnitedKingdominfo@recordati.com" TargetMode="Externa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29.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19.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5"/>
                </a:lnTo>
                <a:lnTo>
                  <a:pt x="20104099" y="11308555"/>
                </a:lnTo>
                <a:lnTo>
                  <a:pt x="20104099" y="0"/>
                </a:lnTo>
                <a:close/>
              </a:path>
            </a:pathLst>
          </a:custGeom>
          <a:solidFill>
            <a:srgbClr val="11688B"/>
          </a:solidFill>
        </p:spPr>
        <p:txBody>
          <a:bodyPr wrap="square" lIns="0" tIns="0" rIns="0" bIns="0" rtlCol="0"/>
          <a:lstStyle/>
          <a:p>
            <a:endParaRPr/>
          </a:p>
        </p:txBody>
      </p:sp>
      <p:grpSp>
        <p:nvGrpSpPr>
          <p:cNvPr id="3" name="object 3"/>
          <p:cNvGrpSpPr/>
          <p:nvPr/>
        </p:nvGrpSpPr>
        <p:grpSpPr>
          <a:xfrm>
            <a:off x="0" y="0"/>
            <a:ext cx="20104100" cy="11308715"/>
            <a:chOff x="0" y="0"/>
            <a:chExt cx="20104100" cy="11308715"/>
          </a:xfrm>
        </p:grpSpPr>
        <p:pic>
          <p:nvPicPr>
            <p:cNvPr id="4" name="object 4"/>
            <p:cNvPicPr/>
            <p:nvPr/>
          </p:nvPicPr>
          <p:blipFill>
            <a:blip r:embed="rId2" cstate="print"/>
            <a:stretch>
              <a:fillRect/>
            </a:stretch>
          </p:blipFill>
          <p:spPr>
            <a:xfrm>
              <a:off x="0" y="0"/>
              <a:ext cx="20101586" cy="11308555"/>
            </a:xfrm>
            <a:prstGeom prst="rect">
              <a:avLst/>
            </a:prstGeom>
          </p:spPr>
        </p:pic>
        <p:sp>
          <p:nvSpPr>
            <p:cNvPr id="5" name="object 5"/>
            <p:cNvSpPr/>
            <p:nvPr/>
          </p:nvSpPr>
          <p:spPr>
            <a:xfrm>
              <a:off x="812417" y="9915047"/>
              <a:ext cx="18439765" cy="0"/>
            </a:xfrm>
            <a:custGeom>
              <a:avLst/>
              <a:gdLst/>
              <a:ahLst/>
              <a:cxnLst/>
              <a:rect l="l" t="t" r="r" b="b"/>
              <a:pathLst>
                <a:path w="18439765">
                  <a:moveTo>
                    <a:pt x="0" y="0"/>
                  </a:moveTo>
                  <a:lnTo>
                    <a:pt x="18439217" y="0"/>
                  </a:lnTo>
                </a:path>
              </a:pathLst>
            </a:custGeom>
            <a:ln w="20941">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5942174" y="10316252"/>
              <a:ext cx="3309459" cy="692586"/>
            </a:xfrm>
            <a:prstGeom prst="rect">
              <a:avLst/>
            </a:prstGeom>
          </p:spPr>
        </p:pic>
        <p:sp>
          <p:nvSpPr>
            <p:cNvPr id="7" name="object 7"/>
            <p:cNvSpPr/>
            <p:nvPr/>
          </p:nvSpPr>
          <p:spPr>
            <a:xfrm>
              <a:off x="2213965" y="2775009"/>
              <a:ext cx="1843405" cy="457200"/>
            </a:xfrm>
            <a:custGeom>
              <a:avLst/>
              <a:gdLst/>
              <a:ahLst/>
              <a:cxnLst/>
              <a:rect l="l" t="t" r="r" b="b"/>
              <a:pathLst>
                <a:path w="1843404" h="457200">
                  <a:moveTo>
                    <a:pt x="1614671" y="0"/>
                  </a:moveTo>
                  <a:lnTo>
                    <a:pt x="228342" y="0"/>
                  </a:lnTo>
                  <a:lnTo>
                    <a:pt x="182323" y="4639"/>
                  </a:lnTo>
                  <a:lnTo>
                    <a:pt x="139461" y="17944"/>
                  </a:lnTo>
                  <a:lnTo>
                    <a:pt x="100674" y="38997"/>
                  </a:lnTo>
                  <a:lnTo>
                    <a:pt x="66880" y="66880"/>
                  </a:lnTo>
                  <a:lnTo>
                    <a:pt x="38997" y="100674"/>
                  </a:lnTo>
                  <a:lnTo>
                    <a:pt x="17944" y="139461"/>
                  </a:lnTo>
                  <a:lnTo>
                    <a:pt x="4639" y="182323"/>
                  </a:lnTo>
                  <a:lnTo>
                    <a:pt x="0" y="228340"/>
                  </a:lnTo>
                  <a:lnTo>
                    <a:pt x="4639" y="274359"/>
                  </a:lnTo>
                  <a:lnTo>
                    <a:pt x="17944" y="317222"/>
                  </a:lnTo>
                  <a:lnTo>
                    <a:pt x="38997" y="356009"/>
                  </a:lnTo>
                  <a:lnTo>
                    <a:pt x="66880" y="389803"/>
                  </a:lnTo>
                  <a:lnTo>
                    <a:pt x="100674" y="417686"/>
                  </a:lnTo>
                  <a:lnTo>
                    <a:pt x="139461" y="438739"/>
                  </a:lnTo>
                  <a:lnTo>
                    <a:pt x="182323" y="452044"/>
                  </a:lnTo>
                  <a:lnTo>
                    <a:pt x="228342" y="456683"/>
                  </a:lnTo>
                  <a:lnTo>
                    <a:pt x="1614669" y="456685"/>
                  </a:lnTo>
                  <a:lnTo>
                    <a:pt x="1660688" y="452046"/>
                  </a:lnTo>
                  <a:lnTo>
                    <a:pt x="1703550" y="438741"/>
                  </a:lnTo>
                  <a:lnTo>
                    <a:pt x="1742337" y="417688"/>
                  </a:lnTo>
                  <a:lnTo>
                    <a:pt x="1776131" y="389805"/>
                  </a:lnTo>
                  <a:lnTo>
                    <a:pt x="1804014" y="356011"/>
                  </a:lnTo>
                  <a:lnTo>
                    <a:pt x="1825067" y="317224"/>
                  </a:lnTo>
                  <a:lnTo>
                    <a:pt x="1838372" y="274361"/>
                  </a:lnTo>
                  <a:lnTo>
                    <a:pt x="1843011" y="228342"/>
                  </a:lnTo>
                  <a:lnTo>
                    <a:pt x="1838374" y="182323"/>
                  </a:lnTo>
                  <a:lnTo>
                    <a:pt x="1825069" y="139461"/>
                  </a:lnTo>
                  <a:lnTo>
                    <a:pt x="1804016" y="100674"/>
                  </a:lnTo>
                  <a:lnTo>
                    <a:pt x="1776134" y="66880"/>
                  </a:lnTo>
                  <a:lnTo>
                    <a:pt x="1742339" y="38997"/>
                  </a:lnTo>
                  <a:lnTo>
                    <a:pt x="1703552" y="17944"/>
                  </a:lnTo>
                  <a:lnTo>
                    <a:pt x="1660690" y="4639"/>
                  </a:lnTo>
                  <a:lnTo>
                    <a:pt x="1614671" y="0"/>
                  </a:lnTo>
                  <a:close/>
                </a:path>
              </a:pathLst>
            </a:custGeom>
            <a:solidFill>
              <a:srgbClr val="F28A04"/>
            </a:solidFill>
          </p:spPr>
          <p:txBody>
            <a:bodyPr wrap="square" lIns="0" tIns="0" rIns="0" bIns="0" rtlCol="0"/>
            <a:lstStyle/>
            <a:p>
              <a:endParaRPr/>
            </a:p>
          </p:txBody>
        </p:sp>
        <p:pic>
          <p:nvPicPr>
            <p:cNvPr id="8" name="object 8"/>
            <p:cNvPicPr/>
            <p:nvPr/>
          </p:nvPicPr>
          <p:blipFill>
            <a:blip r:embed="rId4" cstate="print"/>
            <a:stretch>
              <a:fillRect/>
            </a:stretch>
          </p:blipFill>
          <p:spPr>
            <a:xfrm>
              <a:off x="10292934" y="0"/>
              <a:ext cx="9811165" cy="8777955"/>
            </a:xfrm>
            <a:prstGeom prst="rect">
              <a:avLst/>
            </a:prstGeom>
          </p:spPr>
        </p:pic>
      </p:grpSp>
      <p:sp>
        <p:nvSpPr>
          <p:cNvPr id="9" name="object 9"/>
          <p:cNvSpPr txBox="1"/>
          <p:nvPr/>
        </p:nvSpPr>
        <p:spPr>
          <a:xfrm>
            <a:off x="2135715" y="3907599"/>
            <a:ext cx="6713855" cy="3868420"/>
          </a:xfrm>
          <a:prstGeom prst="rect">
            <a:avLst/>
          </a:prstGeom>
        </p:spPr>
        <p:txBody>
          <a:bodyPr vert="horz" wrap="square" lIns="0" tIns="239395" rIns="0" bIns="0" rtlCol="0">
            <a:spAutoFit/>
          </a:bodyPr>
          <a:lstStyle/>
          <a:p>
            <a:pPr marL="12700" marR="5080">
              <a:lnSpc>
                <a:spcPct val="80100"/>
              </a:lnSpc>
              <a:spcBef>
                <a:spcPts val="1885"/>
              </a:spcBef>
            </a:pPr>
            <a:r>
              <a:rPr sz="7400" b="1" spc="-10" dirty="0">
                <a:solidFill>
                  <a:srgbClr val="FFFFFF"/>
                </a:solidFill>
                <a:latin typeface="Arial"/>
                <a:cs typeface="Arial"/>
              </a:rPr>
              <a:t>Idiopathic Multicentric Castleman </a:t>
            </a:r>
            <a:r>
              <a:rPr sz="7400" b="1" spc="-75" dirty="0">
                <a:solidFill>
                  <a:srgbClr val="FFFFFF"/>
                </a:solidFill>
                <a:latin typeface="Arial"/>
                <a:cs typeface="Arial"/>
              </a:rPr>
              <a:t>Disease</a:t>
            </a:r>
            <a:r>
              <a:rPr sz="7400" b="1" spc="-385" dirty="0">
                <a:solidFill>
                  <a:srgbClr val="FFFFFF"/>
                </a:solidFill>
                <a:latin typeface="Arial"/>
                <a:cs typeface="Arial"/>
              </a:rPr>
              <a:t> </a:t>
            </a:r>
            <a:r>
              <a:rPr sz="7400" b="1" spc="-60" dirty="0">
                <a:solidFill>
                  <a:srgbClr val="FFFFFF"/>
                </a:solidFill>
                <a:latin typeface="Arial"/>
                <a:cs typeface="Arial"/>
              </a:rPr>
              <a:t>(iMCD)</a:t>
            </a:r>
            <a:endParaRPr sz="7400">
              <a:latin typeface="Arial"/>
              <a:cs typeface="Arial"/>
            </a:endParaRPr>
          </a:p>
        </p:txBody>
      </p:sp>
      <p:grpSp>
        <p:nvGrpSpPr>
          <p:cNvPr id="10" name="object 10"/>
          <p:cNvGrpSpPr/>
          <p:nvPr/>
        </p:nvGrpSpPr>
        <p:grpSpPr>
          <a:xfrm>
            <a:off x="2073024" y="3719725"/>
            <a:ext cx="7136765" cy="4321810"/>
            <a:chOff x="2073024" y="3719725"/>
            <a:chExt cx="7136765" cy="4321810"/>
          </a:xfrm>
        </p:grpSpPr>
        <p:sp>
          <p:nvSpPr>
            <p:cNvPr id="11" name="object 11"/>
            <p:cNvSpPr/>
            <p:nvPr/>
          </p:nvSpPr>
          <p:spPr>
            <a:xfrm>
              <a:off x="2073024" y="3736740"/>
              <a:ext cx="7136765" cy="0"/>
            </a:xfrm>
            <a:custGeom>
              <a:avLst/>
              <a:gdLst/>
              <a:ahLst/>
              <a:cxnLst/>
              <a:rect l="l" t="t" r="r" b="b"/>
              <a:pathLst>
                <a:path w="7136765">
                  <a:moveTo>
                    <a:pt x="0" y="0"/>
                  </a:moveTo>
                  <a:lnTo>
                    <a:pt x="7136427" y="0"/>
                  </a:lnTo>
                </a:path>
              </a:pathLst>
            </a:custGeom>
            <a:ln w="34030">
              <a:solidFill>
                <a:srgbClr val="FFFFFF"/>
              </a:solidFill>
            </a:ln>
          </p:spPr>
          <p:txBody>
            <a:bodyPr wrap="square" lIns="0" tIns="0" rIns="0" bIns="0" rtlCol="0"/>
            <a:lstStyle/>
            <a:p>
              <a:endParaRPr/>
            </a:p>
          </p:txBody>
        </p:sp>
        <p:sp>
          <p:nvSpPr>
            <p:cNvPr id="12" name="object 12"/>
            <p:cNvSpPr/>
            <p:nvPr/>
          </p:nvSpPr>
          <p:spPr>
            <a:xfrm>
              <a:off x="2073024" y="8023960"/>
              <a:ext cx="7118350" cy="0"/>
            </a:xfrm>
            <a:custGeom>
              <a:avLst/>
              <a:gdLst/>
              <a:ahLst/>
              <a:cxnLst/>
              <a:rect l="l" t="t" r="r" b="b"/>
              <a:pathLst>
                <a:path w="7118350">
                  <a:moveTo>
                    <a:pt x="0" y="0"/>
                  </a:moveTo>
                  <a:lnTo>
                    <a:pt x="7117794" y="0"/>
                  </a:lnTo>
                </a:path>
              </a:pathLst>
            </a:custGeom>
            <a:ln w="34030">
              <a:solidFill>
                <a:srgbClr val="FFFFFF"/>
              </a:solidFill>
            </a:ln>
          </p:spPr>
          <p:txBody>
            <a:bodyPr wrap="square" lIns="0" tIns="0" rIns="0" bIns="0" rtlCol="0"/>
            <a:lstStyle/>
            <a:p>
              <a:endParaRPr/>
            </a:p>
          </p:txBody>
        </p:sp>
      </p:grpSp>
      <p:sp>
        <p:nvSpPr>
          <p:cNvPr id="13" name="object 13"/>
          <p:cNvSpPr txBox="1"/>
          <p:nvPr/>
        </p:nvSpPr>
        <p:spPr>
          <a:xfrm>
            <a:off x="831700" y="9979456"/>
            <a:ext cx="13716150" cy="1294906"/>
          </a:xfrm>
          <a:prstGeom prst="rect">
            <a:avLst/>
          </a:prstGeom>
        </p:spPr>
        <p:txBody>
          <a:bodyPr vert="horz" wrap="square" lIns="0" tIns="12700" rIns="0" bIns="0" rtlCol="0">
            <a:spAutoFit/>
          </a:bodyPr>
          <a:lstStyle/>
          <a:p>
            <a:pPr marL="12700">
              <a:lnSpc>
                <a:spcPts val="1670"/>
              </a:lnSpc>
              <a:spcBef>
                <a:spcPts val="100"/>
              </a:spcBef>
            </a:pPr>
            <a:r>
              <a:rPr sz="1400" dirty="0">
                <a:solidFill>
                  <a:srgbClr val="FFFFFF"/>
                </a:solidFill>
                <a:latin typeface="Arial"/>
                <a:cs typeface="Arial"/>
              </a:rPr>
              <a:t>This</a:t>
            </a:r>
            <a:r>
              <a:rPr sz="1400" spc="10" dirty="0">
                <a:solidFill>
                  <a:srgbClr val="FFFFFF"/>
                </a:solidFill>
                <a:latin typeface="Arial"/>
                <a:cs typeface="Arial"/>
              </a:rPr>
              <a:t> </a:t>
            </a:r>
            <a:r>
              <a:rPr sz="1400" dirty="0">
                <a:solidFill>
                  <a:srgbClr val="FFFFFF"/>
                </a:solidFill>
                <a:latin typeface="Arial"/>
                <a:cs typeface="Arial"/>
              </a:rPr>
              <a:t>material</a:t>
            </a:r>
            <a:r>
              <a:rPr sz="1400" spc="15" dirty="0">
                <a:solidFill>
                  <a:srgbClr val="FFFFFF"/>
                </a:solidFill>
                <a:latin typeface="Arial"/>
                <a:cs typeface="Arial"/>
              </a:rPr>
              <a:t> </a:t>
            </a:r>
            <a:r>
              <a:rPr sz="1400" dirty="0">
                <a:solidFill>
                  <a:srgbClr val="FFFFFF"/>
                </a:solidFill>
                <a:latin typeface="Arial"/>
                <a:cs typeface="Arial"/>
              </a:rPr>
              <a:t>is</a:t>
            </a:r>
            <a:r>
              <a:rPr sz="1400" spc="15" dirty="0">
                <a:solidFill>
                  <a:srgbClr val="FFFFFF"/>
                </a:solidFill>
                <a:latin typeface="Arial"/>
                <a:cs typeface="Arial"/>
              </a:rPr>
              <a:t> </a:t>
            </a:r>
            <a:r>
              <a:rPr sz="1400" dirty="0">
                <a:solidFill>
                  <a:srgbClr val="FFFFFF"/>
                </a:solidFill>
                <a:latin typeface="Arial"/>
                <a:cs typeface="Arial"/>
              </a:rPr>
              <a:t>developed</a:t>
            </a:r>
            <a:r>
              <a:rPr sz="1400" spc="15" dirty="0">
                <a:solidFill>
                  <a:srgbClr val="FFFFFF"/>
                </a:solidFill>
                <a:latin typeface="Arial"/>
                <a:cs typeface="Arial"/>
              </a:rPr>
              <a:t> </a:t>
            </a:r>
            <a:r>
              <a:rPr sz="1400" dirty="0">
                <a:solidFill>
                  <a:srgbClr val="FFFFFF"/>
                </a:solidFill>
                <a:latin typeface="Arial"/>
                <a:cs typeface="Arial"/>
              </a:rPr>
              <a:t>by</a:t>
            </a:r>
            <a:r>
              <a:rPr sz="1400" spc="15" dirty="0">
                <a:solidFill>
                  <a:srgbClr val="FFFFFF"/>
                </a:solidFill>
                <a:latin typeface="Arial"/>
                <a:cs typeface="Arial"/>
              </a:rPr>
              <a:t> </a:t>
            </a:r>
            <a:r>
              <a:rPr sz="1400" dirty="0">
                <a:solidFill>
                  <a:srgbClr val="FFFFFF"/>
                </a:solidFill>
                <a:latin typeface="Arial"/>
                <a:cs typeface="Arial"/>
              </a:rPr>
              <a:t>Recordati</a:t>
            </a:r>
            <a:r>
              <a:rPr sz="1400" spc="15" dirty="0">
                <a:solidFill>
                  <a:srgbClr val="FFFFFF"/>
                </a:solidFill>
                <a:latin typeface="Arial"/>
                <a:cs typeface="Arial"/>
              </a:rPr>
              <a:t> </a:t>
            </a:r>
            <a:r>
              <a:rPr sz="1400" spc="-10" dirty="0">
                <a:solidFill>
                  <a:srgbClr val="FFFFFF"/>
                </a:solidFill>
                <a:latin typeface="Arial"/>
                <a:cs typeface="Arial"/>
              </a:rPr>
              <a:t>Rare</a:t>
            </a:r>
            <a:r>
              <a:rPr sz="1400" spc="10" dirty="0">
                <a:solidFill>
                  <a:srgbClr val="FFFFFF"/>
                </a:solidFill>
                <a:latin typeface="Arial"/>
                <a:cs typeface="Arial"/>
              </a:rPr>
              <a:t> </a:t>
            </a:r>
            <a:r>
              <a:rPr sz="1400" spc="-10" dirty="0">
                <a:solidFill>
                  <a:srgbClr val="FFFFFF"/>
                </a:solidFill>
                <a:latin typeface="Arial"/>
                <a:cs typeface="Arial"/>
              </a:rPr>
              <a:t>Diseases</a:t>
            </a:r>
            <a:r>
              <a:rPr sz="1400" spc="15" dirty="0">
                <a:solidFill>
                  <a:srgbClr val="FFFFFF"/>
                </a:solidFill>
                <a:latin typeface="Arial"/>
                <a:cs typeface="Arial"/>
              </a:rPr>
              <a:t> </a:t>
            </a:r>
            <a:r>
              <a:rPr sz="1400" dirty="0">
                <a:solidFill>
                  <a:srgbClr val="FFFFFF"/>
                </a:solidFill>
                <a:latin typeface="Arial"/>
                <a:cs typeface="Arial"/>
              </a:rPr>
              <a:t>and</a:t>
            </a:r>
            <a:r>
              <a:rPr sz="1400" spc="20" dirty="0">
                <a:solidFill>
                  <a:srgbClr val="FFFFFF"/>
                </a:solidFill>
                <a:latin typeface="Arial"/>
                <a:cs typeface="Arial"/>
              </a:rPr>
              <a:t> </a:t>
            </a:r>
            <a:r>
              <a:rPr sz="1400" dirty="0">
                <a:solidFill>
                  <a:srgbClr val="FFFFFF"/>
                </a:solidFill>
                <a:latin typeface="Arial"/>
                <a:cs typeface="Arial"/>
              </a:rPr>
              <a:t>is</a:t>
            </a:r>
            <a:r>
              <a:rPr sz="1400" spc="15" dirty="0">
                <a:solidFill>
                  <a:srgbClr val="FFFFFF"/>
                </a:solidFill>
                <a:latin typeface="Arial"/>
                <a:cs typeface="Arial"/>
              </a:rPr>
              <a:t> </a:t>
            </a:r>
            <a:r>
              <a:rPr sz="1400" dirty="0">
                <a:solidFill>
                  <a:srgbClr val="FFFFFF"/>
                </a:solidFill>
                <a:latin typeface="Arial"/>
                <a:cs typeface="Arial"/>
              </a:rPr>
              <a:t>intended</a:t>
            </a:r>
            <a:r>
              <a:rPr sz="1400" spc="15" dirty="0">
                <a:solidFill>
                  <a:srgbClr val="FFFFFF"/>
                </a:solidFill>
                <a:latin typeface="Arial"/>
                <a:cs typeface="Arial"/>
              </a:rPr>
              <a:t> </a:t>
            </a:r>
            <a:r>
              <a:rPr sz="1400" dirty="0">
                <a:solidFill>
                  <a:srgbClr val="FFFFFF"/>
                </a:solidFill>
                <a:latin typeface="Arial"/>
                <a:cs typeface="Arial"/>
              </a:rPr>
              <a:t>for</a:t>
            </a:r>
            <a:r>
              <a:rPr sz="1400" spc="10" dirty="0">
                <a:solidFill>
                  <a:srgbClr val="FFFFFF"/>
                </a:solidFill>
                <a:latin typeface="Arial"/>
                <a:cs typeface="Arial"/>
              </a:rPr>
              <a:t> </a:t>
            </a:r>
            <a:r>
              <a:rPr sz="1400" dirty="0">
                <a:solidFill>
                  <a:srgbClr val="FFFFFF"/>
                </a:solidFill>
                <a:latin typeface="Arial"/>
                <a:cs typeface="Arial"/>
              </a:rPr>
              <a:t>use</a:t>
            </a:r>
            <a:r>
              <a:rPr sz="1400" spc="15" dirty="0">
                <a:solidFill>
                  <a:srgbClr val="FFFFFF"/>
                </a:solidFill>
                <a:latin typeface="Arial"/>
                <a:cs typeface="Arial"/>
              </a:rPr>
              <a:t> </a:t>
            </a:r>
            <a:r>
              <a:rPr sz="1400" dirty="0">
                <a:solidFill>
                  <a:srgbClr val="FFFFFF"/>
                </a:solidFill>
                <a:latin typeface="Arial"/>
                <a:cs typeface="Arial"/>
              </a:rPr>
              <a:t>by</a:t>
            </a:r>
            <a:r>
              <a:rPr sz="1400" spc="10" dirty="0">
                <a:solidFill>
                  <a:srgbClr val="FFFFFF"/>
                </a:solidFill>
                <a:latin typeface="Arial"/>
                <a:cs typeface="Arial"/>
              </a:rPr>
              <a:t> </a:t>
            </a:r>
            <a:r>
              <a:rPr sz="1400" dirty="0">
                <a:solidFill>
                  <a:srgbClr val="FFFFFF"/>
                </a:solidFill>
                <a:latin typeface="Arial"/>
                <a:cs typeface="Arial"/>
              </a:rPr>
              <a:t>healthcare</a:t>
            </a:r>
            <a:r>
              <a:rPr sz="1400" spc="15" dirty="0">
                <a:solidFill>
                  <a:srgbClr val="FFFFFF"/>
                </a:solidFill>
                <a:latin typeface="Arial"/>
                <a:cs typeface="Arial"/>
              </a:rPr>
              <a:t> </a:t>
            </a:r>
            <a:r>
              <a:rPr sz="1400" dirty="0">
                <a:solidFill>
                  <a:srgbClr val="FFFFFF"/>
                </a:solidFill>
                <a:latin typeface="Arial"/>
                <a:cs typeface="Arial"/>
              </a:rPr>
              <a:t>professionals</a:t>
            </a:r>
            <a:r>
              <a:rPr sz="1400" spc="15" dirty="0">
                <a:solidFill>
                  <a:srgbClr val="FFFFFF"/>
                </a:solidFill>
                <a:latin typeface="Arial"/>
                <a:cs typeface="Arial"/>
              </a:rPr>
              <a:t> </a:t>
            </a:r>
            <a:r>
              <a:rPr sz="1400" dirty="0">
                <a:solidFill>
                  <a:srgbClr val="FFFFFF"/>
                </a:solidFill>
                <a:latin typeface="Arial"/>
                <a:cs typeface="Arial"/>
              </a:rPr>
              <a:t>only.</a:t>
            </a:r>
            <a:r>
              <a:rPr sz="1400" spc="10" dirty="0">
                <a:solidFill>
                  <a:srgbClr val="FFFFFF"/>
                </a:solidFill>
                <a:latin typeface="Arial"/>
                <a:cs typeface="Arial"/>
              </a:rPr>
              <a:t> </a:t>
            </a:r>
            <a:r>
              <a:rPr sz="1400" dirty="0">
                <a:solidFill>
                  <a:srgbClr val="FFFFFF"/>
                </a:solidFill>
                <a:latin typeface="Arial"/>
                <a:cs typeface="Arial"/>
              </a:rPr>
              <a:t>For</a:t>
            </a:r>
            <a:r>
              <a:rPr sz="1400" spc="10" dirty="0">
                <a:solidFill>
                  <a:srgbClr val="FFFFFF"/>
                </a:solidFill>
                <a:latin typeface="Arial"/>
                <a:cs typeface="Arial"/>
              </a:rPr>
              <a:t> </a:t>
            </a:r>
            <a:r>
              <a:rPr sz="1400" dirty="0">
                <a:solidFill>
                  <a:srgbClr val="FFFFFF"/>
                </a:solidFill>
                <a:latin typeface="Arial"/>
                <a:cs typeface="Arial"/>
              </a:rPr>
              <a:t>more</a:t>
            </a:r>
            <a:r>
              <a:rPr sz="1400" spc="15" dirty="0">
                <a:solidFill>
                  <a:srgbClr val="FFFFFF"/>
                </a:solidFill>
                <a:latin typeface="Arial"/>
                <a:cs typeface="Arial"/>
              </a:rPr>
              <a:t> </a:t>
            </a:r>
            <a:r>
              <a:rPr sz="1400" dirty="0">
                <a:solidFill>
                  <a:srgbClr val="FFFFFF"/>
                </a:solidFill>
                <a:latin typeface="Arial"/>
                <a:cs typeface="Arial"/>
              </a:rPr>
              <a:t>information,</a:t>
            </a:r>
            <a:r>
              <a:rPr sz="1400" spc="15" dirty="0">
                <a:solidFill>
                  <a:srgbClr val="FFFFFF"/>
                </a:solidFill>
                <a:latin typeface="Arial"/>
                <a:cs typeface="Arial"/>
              </a:rPr>
              <a:t> </a:t>
            </a:r>
            <a:r>
              <a:rPr sz="1400" dirty="0">
                <a:solidFill>
                  <a:srgbClr val="FFFFFF"/>
                </a:solidFill>
                <a:latin typeface="Arial"/>
                <a:cs typeface="Arial"/>
              </a:rPr>
              <a:t>please</a:t>
            </a:r>
            <a:r>
              <a:rPr sz="1400" spc="10" dirty="0">
                <a:solidFill>
                  <a:srgbClr val="FFFFFF"/>
                </a:solidFill>
                <a:latin typeface="Arial"/>
                <a:cs typeface="Arial"/>
              </a:rPr>
              <a:t> </a:t>
            </a:r>
            <a:r>
              <a:rPr sz="1400" dirty="0">
                <a:solidFill>
                  <a:srgbClr val="FFFFFF"/>
                </a:solidFill>
                <a:latin typeface="Arial"/>
                <a:cs typeface="Arial"/>
              </a:rPr>
              <a:t>contact</a:t>
            </a:r>
            <a:r>
              <a:rPr sz="1400" spc="15" dirty="0">
                <a:solidFill>
                  <a:srgbClr val="FFFFFF"/>
                </a:solidFill>
                <a:latin typeface="Arial"/>
                <a:cs typeface="Arial"/>
              </a:rPr>
              <a:t> </a:t>
            </a:r>
            <a:r>
              <a:rPr sz="1400" dirty="0">
                <a:solidFill>
                  <a:srgbClr val="FFFFFF"/>
                </a:solidFill>
                <a:latin typeface="Arial"/>
                <a:cs typeface="Arial"/>
              </a:rPr>
              <a:t>us</a:t>
            </a:r>
            <a:r>
              <a:rPr sz="1400" spc="15" dirty="0">
                <a:solidFill>
                  <a:srgbClr val="FFFFFF"/>
                </a:solidFill>
                <a:latin typeface="Arial"/>
                <a:cs typeface="Arial"/>
              </a:rPr>
              <a:t> </a:t>
            </a:r>
            <a:r>
              <a:rPr sz="1400" spc="-25" dirty="0">
                <a:solidFill>
                  <a:srgbClr val="FFFFFF"/>
                </a:solidFill>
                <a:latin typeface="Arial"/>
                <a:cs typeface="Arial"/>
              </a:rPr>
              <a:t>at:</a:t>
            </a:r>
            <a:endParaRPr sz="1400" dirty="0">
              <a:latin typeface="Arial"/>
              <a:cs typeface="Arial"/>
            </a:endParaRPr>
          </a:p>
          <a:p>
            <a:pPr marL="12700" marR="5080">
              <a:lnSpc>
                <a:spcPts val="1639"/>
              </a:lnSpc>
              <a:spcBef>
                <a:spcPts val="80"/>
              </a:spcBef>
            </a:pPr>
            <a:r>
              <a:rPr sz="1400" spc="-10" dirty="0">
                <a:solidFill>
                  <a:srgbClr val="FFFFFF"/>
                </a:solidFill>
                <a:latin typeface="Arial"/>
                <a:cs typeface="Arial"/>
              </a:rPr>
              <a:t>Email:</a:t>
            </a:r>
            <a:r>
              <a:rPr sz="1400" spc="10" dirty="0">
                <a:solidFill>
                  <a:srgbClr val="FFFFFF"/>
                </a:solidFill>
                <a:latin typeface="Arial"/>
                <a:cs typeface="Arial"/>
              </a:rPr>
              <a:t> </a:t>
            </a:r>
            <a:r>
              <a:rPr sz="1400" spc="-10" dirty="0">
                <a:solidFill>
                  <a:srgbClr val="FFFFFF"/>
                </a:solidFill>
                <a:latin typeface="Arial"/>
                <a:cs typeface="Arial"/>
                <a:hlinkClick r:id="rId5"/>
              </a:rPr>
              <a:t>RRDUnitedKingdominfo@recordati.com</a:t>
            </a:r>
            <a:r>
              <a:rPr sz="1400" spc="5" dirty="0">
                <a:solidFill>
                  <a:srgbClr val="FFFFFF"/>
                </a:solidFill>
                <a:latin typeface="Arial"/>
                <a:cs typeface="Arial"/>
              </a:rPr>
              <a:t> </a:t>
            </a:r>
            <a:r>
              <a:rPr sz="1400" dirty="0">
                <a:solidFill>
                  <a:srgbClr val="FFFFFF"/>
                </a:solidFill>
                <a:latin typeface="Arial"/>
                <a:cs typeface="Arial"/>
              </a:rPr>
              <a:t>Mailing</a:t>
            </a:r>
            <a:r>
              <a:rPr sz="1400" spc="5" dirty="0">
                <a:solidFill>
                  <a:srgbClr val="FFFFFF"/>
                </a:solidFill>
                <a:latin typeface="Arial"/>
                <a:cs typeface="Arial"/>
              </a:rPr>
              <a:t> </a:t>
            </a:r>
            <a:r>
              <a:rPr sz="1400" dirty="0">
                <a:solidFill>
                  <a:srgbClr val="FFFFFF"/>
                </a:solidFill>
                <a:latin typeface="Arial"/>
                <a:cs typeface="Arial"/>
              </a:rPr>
              <a:t>address:</a:t>
            </a:r>
            <a:r>
              <a:rPr sz="1400" spc="10" dirty="0">
                <a:solidFill>
                  <a:srgbClr val="FFFFFF"/>
                </a:solidFill>
                <a:latin typeface="Arial"/>
                <a:cs typeface="Arial"/>
              </a:rPr>
              <a:t> </a:t>
            </a:r>
            <a:r>
              <a:rPr sz="1400" dirty="0">
                <a:solidFill>
                  <a:srgbClr val="FFFFFF"/>
                </a:solidFill>
                <a:latin typeface="Arial"/>
                <a:cs typeface="Arial"/>
              </a:rPr>
              <a:t>Recordati</a:t>
            </a:r>
            <a:r>
              <a:rPr sz="1400" spc="5" dirty="0">
                <a:solidFill>
                  <a:srgbClr val="FFFFFF"/>
                </a:solidFill>
                <a:latin typeface="Arial"/>
                <a:cs typeface="Arial"/>
              </a:rPr>
              <a:t> </a:t>
            </a:r>
            <a:r>
              <a:rPr sz="1400" dirty="0">
                <a:solidFill>
                  <a:srgbClr val="FFFFFF"/>
                </a:solidFill>
                <a:latin typeface="Arial"/>
                <a:cs typeface="Arial"/>
              </a:rPr>
              <a:t>UK</a:t>
            </a:r>
            <a:r>
              <a:rPr sz="1400" spc="15" dirty="0">
                <a:solidFill>
                  <a:srgbClr val="FFFFFF"/>
                </a:solidFill>
                <a:latin typeface="Arial"/>
                <a:cs typeface="Arial"/>
              </a:rPr>
              <a:t> </a:t>
            </a:r>
            <a:r>
              <a:rPr sz="1400" dirty="0">
                <a:solidFill>
                  <a:srgbClr val="FFFFFF"/>
                </a:solidFill>
                <a:latin typeface="Arial"/>
                <a:cs typeface="Arial"/>
              </a:rPr>
              <a:t>Ltd.</a:t>
            </a:r>
            <a:r>
              <a:rPr sz="1400" spc="5" dirty="0">
                <a:solidFill>
                  <a:srgbClr val="FFFFFF"/>
                </a:solidFill>
                <a:latin typeface="Arial"/>
                <a:cs typeface="Arial"/>
              </a:rPr>
              <a:t> </a:t>
            </a:r>
            <a:r>
              <a:rPr sz="1400" dirty="0">
                <a:solidFill>
                  <a:srgbClr val="FFFFFF"/>
                </a:solidFill>
                <a:latin typeface="Arial"/>
                <a:cs typeface="Arial"/>
              </a:rPr>
              <a:t>Breakspear</a:t>
            </a:r>
            <a:r>
              <a:rPr sz="1400" spc="5" dirty="0">
                <a:solidFill>
                  <a:srgbClr val="FFFFFF"/>
                </a:solidFill>
                <a:latin typeface="Arial"/>
                <a:cs typeface="Arial"/>
              </a:rPr>
              <a:t> </a:t>
            </a:r>
            <a:r>
              <a:rPr sz="1400" dirty="0">
                <a:solidFill>
                  <a:srgbClr val="FFFFFF"/>
                </a:solidFill>
                <a:latin typeface="Arial"/>
                <a:cs typeface="Arial"/>
              </a:rPr>
              <a:t>Park,</a:t>
            </a:r>
            <a:r>
              <a:rPr sz="1400" spc="5" dirty="0">
                <a:solidFill>
                  <a:srgbClr val="FFFFFF"/>
                </a:solidFill>
                <a:latin typeface="Arial"/>
                <a:cs typeface="Arial"/>
              </a:rPr>
              <a:t> </a:t>
            </a:r>
            <a:r>
              <a:rPr sz="1400" dirty="0">
                <a:solidFill>
                  <a:srgbClr val="FFFFFF"/>
                </a:solidFill>
                <a:latin typeface="Arial"/>
                <a:cs typeface="Arial"/>
              </a:rPr>
              <a:t>Breakspear</a:t>
            </a:r>
            <a:r>
              <a:rPr sz="1400" spc="5" dirty="0">
                <a:solidFill>
                  <a:srgbClr val="FFFFFF"/>
                </a:solidFill>
                <a:latin typeface="Arial"/>
                <a:cs typeface="Arial"/>
              </a:rPr>
              <a:t> </a:t>
            </a:r>
            <a:r>
              <a:rPr sz="1400" dirty="0">
                <a:solidFill>
                  <a:srgbClr val="FFFFFF"/>
                </a:solidFill>
                <a:latin typeface="Arial"/>
                <a:cs typeface="Arial"/>
              </a:rPr>
              <a:t>Way,</a:t>
            </a:r>
            <a:r>
              <a:rPr sz="1400" spc="5" dirty="0">
                <a:solidFill>
                  <a:srgbClr val="FFFFFF"/>
                </a:solidFill>
                <a:latin typeface="Arial"/>
                <a:cs typeface="Arial"/>
              </a:rPr>
              <a:t> </a:t>
            </a:r>
            <a:r>
              <a:rPr sz="1400" dirty="0">
                <a:solidFill>
                  <a:srgbClr val="FFFFFF"/>
                </a:solidFill>
                <a:latin typeface="Arial"/>
                <a:cs typeface="Arial"/>
              </a:rPr>
              <a:t>Hemel</a:t>
            </a:r>
            <a:r>
              <a:rPr sz="1400" spc="10" dirty="0">
                <a:solidFill>
                  <a:srgbClr val="FFFFFF"/>
                </a:solidFill>
                <a:latin typeface="Arial"/>
                <a:cs typeface="Arial"/>
              </a:rPr>
              <a:t> </a:t>
            </a:r>
            <a:r>
              <a:rPr sz="1400" dirty="0">
                <a:solidFill>
                  <a:srgbClr val="FFFFFF"/>
                </a:solidFill>
                <a:latin typeface="Arial"/>
                <a:cs typeface="Arial"/>
              </a:rPr>
              <a:t>Hempstead</a:t>
            </a:r>
            <a:r>
              <a:rPr sz="1400" spc="10" dirty="0">
                <a:solidFill>
                  <a:srgbClr val="FFFFFF"/>
                </a:solidFill>
                <a:latin typeface="Arial"/>
                <a:cs typeface="Arial"/>
              </a:rPr>
              <a:t> </a:t>
            </a:r>
            <a:r>
              <a:rPr sz="1400" dirty="0">
                <a:solidFill>
                  <a:srgbClr val="FFFFFF"/>
                </a:solidFill>
                <a:latin typeface="Arial"/>
                <a:cs typeface="Arial"/>
              </a:rPr>
              <a:t>HP2</a:t>
            </a:r>
            <a:r>
              <a:rPr sz="1400" spc="15" dirty="0">
                <a:solidFill>
                  <a:srgbClr val="FFFFFF"/>
                </a:solidFill>
                <a:latin typeface="Arial"/>
                <a:cs typeface="Arial"/>
              </a:rPr>
              <a:t> </a:t>
            </a:r>
            <a:r>
              <a:rPr sz="1400" dirty="0">
                <a:solidFill>
                  <a:srgbClr val="FFFFFF"/>
                </a:solidFill>
                <a:latin typeface="Arial"/>
                <a:cs typeface="Arial"/>
              </a:rPr>
              <a:t>4TZ,</a:t>
            </a:r>
            <a:r>
              <a:rPr sz="1400" spc="5" dirty="0">
                <a:solidFill>
                  <a:srgbClr val="FFFFFF"/>
                </a:solidFill>
                <a:latin typeface="Arial"/>
                <a:cs typeface="Arial"/>
              </a:rPr>
              <a:t> </a:t>
            </a:r>
            <a:r>
              <a:rPr sz="1400" dirty="0">
                <a:solidFill>
                  <a:srgbClr val="FFFFFF"/>
                </a:solidFill>
                <a:latin typeface="Arial"/>
                <a:cs typeface="Arial"/>
              </a:rPr>
              <a:t>United</a:t>
            </a:r>
            <a:r>
              <a:rPr sz="1400" spc="15" dirty="0">
                <a:solidFill>
                  <a:srgbClr val="FFFFFF"/>
                </a:solidFill>
                <a:latin typeface="Arial"/>
                <a:cs typeface="Arial"/>
              </a:rPr>
              <a:t> </a:t>
            </a:r>
            <a:r>
              <a:rPr sz="1400" spc="-10" dirty="0">
                <a:solidFill>
                  <a:srgbClr val="FFFFFF"/>
                </a:solidFill>
                <a:latin typeface="Arial"/>
                <a:cs typeface="Arial"/>
              </a:rPr>
              <a:t>Kingdom </a:t>
            </a:r>
            <a:r>
              <a:rPr sz="1400" dirty="0">
                <a:solidFill>
                  <a:srgbClr val="FFFFFF"/>
                </a:solidFill>
                <a:latin typeface="Arial"/>
                <a:cs typeface="Arial"/>
              </a:rPr>
              <a:t>Company</a:t>
            </a:r>
            <a:r>
              <a:rPr sz="1400" spc="15" dirty="0">
                <a:solidFill>
                  <a:srgbClr val="FFFFFF"/>
                </a:solidFill>
                <a:latin typeface="Arial"/>
                <a:cs typeface="Arial"/>
              </a:rPr>
              <a:t> </a:t>
            </a:r>
            <a:r>
              <a:rPr sz="1400" dirty="0">
                <a:solidFill>
                  <a:srgbClr val="FFFFFF"/>
                </a:solidFill>
                <a:latin typeface="Arial"/>
                <a:cs typeface="Arial"/>
              </a:rPr>
              <a:t>reg</a:t>
            </a:r>
            <a:r>
              <a:rPr sz="1400" spc="20" dirty="0">
                <a:solidFill>
                  <a:srgbClr val="FFFFFF"/>
                </a:solidFill>
                <a:latin typeface="Arial"/>
                <a:cs typeface="Arial"/>
              </a:rPr>
              <a:t> </a:t>
            </a:r>
            <a:r>
              <a:rPr sz="1400" dirty="0">
                <a:solidFill>
                  <a:srgbClr val="FFFFFF"/>
                </a:solidFill>
                <a:latin typeface="Arial"/>
                <a:cs typeface="Arial"/>
              </a:rPr>
              <a:t>no:</a:t>
            </a:r>
            <a:r>
              <a:rPr sz="1400" spc="20" dirty="0">
                <a:solidFill>
                  <a:srgbClr val="FFFFFF"/>
                </a:solidFill>
                <a:latin typeface="Arial"/>
                <a:cs typeface="Arial"/>
              </a:rPr>
              <a:t> </a:t>
            </a:r>
            <a:r>
              <a:rPr sz="1400" spc="-10" dirty="0">
                <a:solidFill>
                  <a:srgbClr val="FFFFFF"/>
                </a:solidFill>
                <a:latin typeface="Arial"/>
                <a:cs typeface="Arial"/>
              </a:rPr>
              <a:t>09329429.</a:t>
            </a:r>
            <a:endParaRPr sz="1400" dirty="0">
              <a:latin typeface="Arial"/>
              <a:cs typeface="Arial"/>
            </a:endParaRPr>
          </a:p>
          <a:p>
            <a:pPr>
              <a:lnSpc>
                <a:spcPct val="100000"/>
              </a:lnSpc>
              <a:spcBef>
                <a:spcPts val="5"/>
              </a:spcBef>
            </a:pPr>
            <a:endParaRPr sz="1400" dirty="0">
              <a:latin typeface="Arial"/>
              <a:cs typeface="Arial"/>
            </a:endParaRPr>
          </a:p>
          <a:p>
            <a:pPr marL="12700" marR="12023090">
              <a:lnSpc>
                <a:spcPct val="102499"/>
              </a:lnSpc>
            </a:pPr>
            <a:r>
              <a:rPr sz="1400" spc="-20" dirty="0">
                <a:solidFill>
                  <a:srgbClr val="FFFFFF"/>
                </a:solidFill>
                <a:latin typeface="Arial"/>
                <a:cs typeface="Arial"/>
              </a:rPr>
              <a:t>IE-</a:t>
            </a:r>
            <a:r>
              <a:rPr sz="1400" spc="-10" dirty="0">
                <a:solidFill>
                  <a:srgbClr val="FFFFFF"/>
                </a:solidFill>
                <a:latin typeface="Arial"/>
                <a:cs typeface="Arial"/>
              </a:rPr>
              <a:t>SYL-</a:t>
            </a:r>
            <a:r>
              <a:rPr sz="1400" spc="-20" dirty="0">
                <a:solidFill>
                  <a:srgbClr val="FFFFFF"/>
                </a:solidFill>
                <a:latin typeface="Arial"/>
                <a:cs typeface="Arial"/>
              </a:rPr>
              <a:t>0</a:t>
            </a:r>
            <a:r>
              <a:rPr lang="en-GB" sz="1400" spc="-20" dirty="0">
                <a:solidFill>
                  <a:srgbClr val="FFFFFF"/>
                </a:solidFill>
                <a:latin typeface="Arial"/>
                <a:cs typeface="Arial"/>
              </a:rPr>
              <a:t>203</a:t>
            </a:r>
            <a:r>
              <a:rPr sz="1400" spc="-20" dirty="0">
                <a:solidFill>
                  <a:srgbClr val="FFFFFF"/>
                </a:solidFill>
                <a:latin typeface="Arial"/>
                <a:cs typeface="Arial"/>
              </a:rPr>
              <a:t> </a:t>
            </a:r>
            <a:r>
              <a:rPr lang="en-GB" sz="1400" spc="-20" dirty="0">
                <a:solidFill>
                  <a:srgbClr val="FFFFFF"/>
                </a:solidFill>
                <a:latin typeface="Arial"/>
                <a:cs typeface="Arial"/>
              </a:rPr>
              <a:t>September</a:t>
            </a:r>
            <a:r>
              <a:rPr sz="1400" spc="20" dirty="0">
                <a:solidFill>
                  <a:srgbClr val="FFFFFF"/>
                </a:solidFill>
                <a:latin typeface="Arial"/>
                <a:cs typeface="Arial"/>
              </a:rPr>
              <a:t> </a:t>
            </a:r>
            <a:r>
              <a:rPr sz="1400" spc="-20" dirty="0">
                <a:solidFill>
                  <a:srgbClr val="FFFFFF"/>
                </a:solidFill>
                <a:latin typeface="Arial"/>
                <a:cs typeface="Arial"/>
              </a:rPr>
              <a:t>2025</a:t>
            </a:r>
            <a:endParaRPr sz="1400" dirty="0">
              <a:latin typeface="Arial"/>
              <a:cs typeface="Arial"/>
            </a:endParaRPr>
          </a:p>
        </p:txBody>
      </p:sp>
      <p:sp>
        <p:nvSpPr>
          <p:cNvPr id="14" name="object 14"/>
          <p:cNvSpPr txBox="1"/>
          <p:nvPr/>
        </p:nvSpPr>
        <p:spPr>
          <a:xfrm>
            <a:off x="831700" y="118813"/>
            <a:ext cx="10139680" cy="575945"/>
          </a:xfrm>
          <a:prstGeom prst="rect">
            <a:avLst/>
          </a:prstGeom>
        </p:spPr>
        <p:txBody>
          <a:bodyPr vert="horz" wrap="square" lIns="0" tIns="13970" rIns="0" bIns="0" rtlCol="0">
            <a:spAutoFit/>
          </a:bodyPr>
          <a:lstStyle/>
          <a:p>
            <a:pPr marL="12700" marR="5080">
              <a:lnSpc>
                <a:spcPct val="100000"/>
              </a:lnSpc>
              <a:spcBef>
                <a:spcPts val="110"/>
              </a:spcBef>
            </a:pPr>
            <a:r>
              <a:rPr sz="1800" spc="-10" dirty="0">
                <a:solidFill>
                  <a:srgbClr val="FFFFFF"/>
                </a:solidFill>
                <a:latin typeface="Arial"/>
                <a:cs typeface="Arial"/>
              </a:rPr>
              <a:t>Prescribing</a:t>
            </a:r>
            <a:r>
              <a:rPr sz="1800" spc="-35" dirty="0">
                <a:solidFill>
                  <a:srgbClr val="FFFFFF"/>
                </a:solidFill>
                <a:latin typeface="Arial"/>
                <a:cs typeface="Arial"/>
              </a:rPr>
              <a:t> </a:t>
            </a:r>
            <a:r>
              <a:rPr sz="1800" dirty="0">
                <a:solidFill>
                  <a:srgbClr val="FFFFFF"/>
                </a:solidFill>
                <a:latin typeface="Arial"/>
                <a:cs typeface="Arial"/>
              </a:rPr>
              <a:t>and</a:t>
            </a:r>
            <a:r>
              <a:rPr sz="1800" spc="-35" dirty="0">
                <a:solidFill>
                  <a:srgbClr val="FFFFFF"/>
                </a:solidFill>
                <a:latin typeface="Arial"/>
                <a:cs typeface="Arial"/>
              </a:rPr>
              <a:t> </a:t>
            </a:r>
            <a:r>
              <a:rPr sz="1800" spc="-20" dirty="0">
                <a:solidFill>
                  <a:srgbClr val="FFFFFF"/>
                </a:solidFill>
                <a:latin typeface="Arial"/>
                <a:cs typeface="Arial"/>
              </a:rPr>
              <a:t>adverse</a:t>
            </a:r>
            <a:r>
              <a:rPr sz="1800" spc="-40" dirty="0">
                <a:solidFill>
                  <a:srgbClr val="FFFFFF"/>
                </a:solidFill>
                <a:latin typeface="Arial"/>
                <a:cs typeface="Arial"/>
              </a:rPr>
              <a:t> </a:t>
            </a:r>
            <a:r>
              <a:rPr sz="1800" dirty="0">
                <a:solidFill>
                  <a:srgbClr val="FFFFFF"/>
                </a:solidFill>
                <a:latin typeface="Arial"/>
                <a:cs typeface="Arial"/>
              </a:rPr>
              <a:t>event</a:t>
            </a:r>
            <a:r>
              <a:rPr sz="1800" spc="-30" dirty="0">
                <a:solidFill>
                  <a:srgbClr val="FFFFFF"/>
                </a:solidFill>
                <a:latin typeface="Arial"/>
                <a:cs typeface="Arial"/>
              </a:rPr>
              <a:t> </a:t>
            </a:r>
            <a:r>
              <a:rPr sz="1800" dirty="0">
                <a:solidFill>
                  <a:srgbClr val="FFFFFF"/>
                </a:solidFill>
                <a:latin typeface="Arial"/>
                <a:cs typeface="Arial"/>
              </a:rPr>
              <a:t>reporting</a:t>
            </a:r>
            <a:r>
              <a:rPr sz="1800" spc="-35" dirty="0">
                <a:solidFill>
                  <a:srgbClr val="FFFFFF"/>
                </a:solidFill>
                <a:latin typeface="Arial"/>
                <a:cs typeface="Arial"/>
              </a:rPr>
              <a:t> </a:t>
            </a:r>
            <a:r>
              <a:rPr sz="1800" dirty="0">
                <a:solidFill>
                  <a:srgbClr val="FFFFFF"/>
                </a:solidFill>
                <a:latin typeface="Arial"/>
                <a:cs typeface="Arial"/>
              </a:rPr>
              <a:t>information</a:t>
            </a:r>
            <a:r>
              <a:rPr sz="1800" spc="-30" dirty="0">
                <a:solidFill>
                  <a:srgbClr val="FFFFFF"/>
                </a:solidFill>
                <a:latin typeface="Arial"/>
                <a:cs typeface="Arial"/>
              </a:rPr>
              <a:t> </a:t>
            </a:r>
            <a:r>
              <a:rPr sz="1800" dirty="0">
                <a:solidFill>
                  <a:srgbClr val="FFFFFF"/>
                </a:solidFill>
                <a:latin typeface="Arial"/>
                <a:cs typeface="Arial"/>
              </a:rPr>
              <a:t>can</a:t>
            </a:r>
            <a:r>
              <a:rPr sz="1800" spc="-30" dirty="0">
                <a:solidFill>
                  <a:srgbClr val="FFFFFF"/>
                </a:solidFill>
                <a:latin typeface="Arial"/>
                <a:cs typeface="Arial"/>
              </a:rPr>
              <a:t> </a:t>
            </a:r>
            <a:r>
              <a:rPr sz="1800" dirty="0">
                <a:solidFill>
                  <a:srgbClr val="FFFFFF"/>
                </a:solidFill>
                <a:latin typeface="Arial"/>
                <a:cs typeface="Arial"/>
              </a:rPr>
              <a:t>be</a:t>
            </a:r>
            <a:r>
              <a:rPr sz="1800" spc="-40" dirty="0">
                <a:solidFill>
                  <a:srgbClr val="FFFFFF"/>
                </a:solidFill>
                <a:latin typeface="Arial"/>
                <a:cs typeface="Arial"/>
              </a:rPr>
              <a:t> </a:t>
            </a:r>
            <a:r>
              <a:rPr sz="1800" dirty="0">
                <a:solidFill>
                  <a:srgbClr val="FFFFFF"/>
                </a:solidFill>
                <a:latin typeface="Arial"/>
                <a:cs typeface="Arial"/>
              </a:rPr>
              <a:t>found</a:t>
            </a:r>
            <a:r>
              <a:rPr sz="1800" spc="-35" dirty="0">
                <a:solidFill>
                  <a:srgbClr val="FFFFFF"/>
                </a:solidFill>
                <a:latin typeface="Arial"/>
                <a:cs typeface="Arial"/>
              </a:rPr>
              <a:t> </a:t>
            </a:r>
            <a:r>
              <a:rPr sz="1800" dirty="0">
                <a:solidFill>
                  <a:srgbClr val="FFFFFF"/>
                </a:solidFill>
                <a:latin typeface="Arial"/>
                <a:cs typeface="Arial"/>
              </a:rPr>
              <a:t>on</a:t>
            </a:r>
            <a:r>
              <a:rPr sz="1800" spc="-30" dirty="0">
                <a:solidFill>
                  <a:srgbClr val="FFFFFF"/>
                </a:solidFill>
                <a:latin typeface="Arial"/>
                <a:cs typeface="Arial"/>
              </a:rPr>
              <a:t> </a:t>
            </a:r>
            <a:r>
              <a:rPr sz="1800" dirty="0">
                <a:solidFill>
                  <a:srgbClr val="FFFFFF"/>
                </a:solidFill>
                <a:latin typeface="Arial"/>
                <a:cs typeface="Arial"/>
              </a:rPr>
              <a:t>the</a:t>
            </a:r>
            <a:r>
              <a:rPr sz="1800" spc="-40" dirty="0">
                <a:solidFill>
                  <a:srgbClr val="FFFFFF"/>
                </a:solidFill>
                <a:latin typeface="Arial"/>
                <a:cs typeface="Arial"/>
              </a:rPr>
              <a:t> </a:t>
            </a:r>
            <a:r>
              <a:rPr sz="1800" dirty="0">
                <a:solidFill>
                  <a:srgbClr val="FFFFFF"/>
                </a:solidFill>
                <a:latin typeface="Arial"/>
                <a:cs typeface="Arial"/>
              </a:rPr>
              <a:t>last</a:t>
            </a:r>
            <a:r>
              <a:rPr sz="1800" spc="-30" dirty="0">
                <a:solidFill>
                  <a:srgbClr val="FFFFFF"/>
                </a:solidFill>
                <a:latin typeface="Arial"/>
                <a:cs typeface="Arial"/>
              </a:rPr>
              <a:t> </a:t>
            </a:r>
            <a:r>
              <a:rPr sz="1800" dirty="0">
                <a:solidFill>
                  <a:srgbClr val="FFFFFF"/>
                </a:solidFill>
                <a:latin typeface="Arial"/>
                <a:cs typeface="Arial"/>
              </a:rPr>
              <a:t>page</a:t>
            </a:r>
            <a:r>
              <a:rPr sz="1800" spc="-40" dirty="0">
                <a:solidFill>
                  <a:srgbClr val="FFFFFF"/>
                </a:solidFill>
                <a:latin typeface="Arial"/>
                <a:cs typeface="Arial"/>
              </a:rPr>
              <a:t> </a:t>
            </a:r>
            <a:r>
              <a:rPr sz="1800" dirty="0">
                <a:solidFill>
                  <a:srgbClr val="FFFFFF"/>
                </a:solidFill>
                <a:latin typeface="Arial"/>
                <a:cs typeface="Arial"/>
              </a:rPr>
              <a:t>of</a:t>
            </a:r>
            <a:r>
              <a:rPr sz="1800" spc="-25" dirty="0">
                <a:solidFill>
                  <a:srgbClr val="FFFFFF"/>
                </a:solidFill>
                <a:latin typeface="Arial"/>
                <a:cs typeface="Arial"/>
              </a:rPr>
              <a:t> </a:t>
            </a:r>
            <a:r>
              <a:rPr sz="1800" dirty="0">
                <a:solidFill>
                  <a:srgbClr val="FFFFFF"/>
                </a:solidFill>
                <a:latin typeface="Arial"/>
                <a:cs typeface="Arial"/>
              </a:rPr>
              <a:t>this</a:t>
            </a:r>
            <a:r>
              <a:rPr sz="1800" spc="-35" dirty="0">
                <a:solidFill>
                  <a:srgbClr val="FFFFFF"/>
                </a:solidFill>
                <a:latin typeface="Arial"/>
                <a:cs typeface="Arial"/>
              </a:rPr>
              <a:t> </a:t>
            </a:r>
            <a:r>
              <a:rPr sz="1800" spc="-10" dirty="0">
                <a:solidFill>
                  <a:srgbClr val="FFFFFF"/>
                </a:solidFill>
                <a:latin typeface="Arial"/>
                <a:cs typeface="Arial"/>
              </a:rPr>
              <a:t>document. This</a:t>
            </a:r>
            <a:r>
              <a:rPr sz="1800" spc="-35" dirty="0">
                <a:solidFill>
                  <a:srgbClr val="FFFFFF"/>
                </a:solidFill>
                <a:latin typeface="Arial"/>
                <a:cs typeface="Arial"/>
              </a:rPr>
              <a:t> </a:t>
            </a:r>
            <a:r>
              <a:rPr sz="1800" dirty="0">
                <a:solidFill>
                  <a:srgbClr val="FFFFFF"/>
                </a:solidFill>
                <a:latin typeface="Arial"/>
                <a:cs typeface="Arial"/>
              </a:rPr>
              <a:t>is</a:t>
            </a:r>
            <a:r>
              <a:rPr sz="1800" spc="-35" dirty="0">
                <a:solidFill>
                  <a:srgbClr val="FFFFFF"/>
                </a:solidFill>
                <a:latin typeface="Arial"/>
                <a:cs typeface="Arial"/>
              </a:rPr>
              <a:t> </a:t>
            </a:r>
            <a:r>
              <a:rPr sz="1800" dirty="0">
                <a:solidFill>
                  <a:srgbClr val="FFFFFF"/>
                </a:solidFill>
                <a:latin typeface="Arial"/>
                <a:cs typeface="Arial"/>
              </a:rPr>
              <a:t>intended</a:t>
            </a:r>
            <a:r>
              <a:rPr sz="1800" spc="-35" dirty="0">
                <a:solidFill>
                  <a:srgbClr val="FFFFFF"/>
                </a:solidFill>
                <a:latin typeface="Arial"/>
                <a:cs typeface="Arial"/>
              </a:rPr>
              <a:t> </a:t>
            </a:r>
            <a:r>
              <a:rPr sz="1800" dirty="0">
                <a:solidFill>
                  <a:srgbClr val="FFFFFF"/>
                </a:solidFill>
                <a:latin typeface="Arial"/>
                <a:cs typeface="Arial"/>
              </a:rPr>
              <a:t>to</a:t>
            </a:r>
            <a:r>
              <a:rPr sz="1800" spc="-35" dirty="0">
                <a:solidFill>
                  <a:srgbClr val="FFFFFF"/>
                </a:solidFill>
                <a:latin typeface="Arial"/>
                <a:cs typeface="Arial"/>
              </a:rPr>
              <a:t> </a:t>
            </a:r>
            <a:r>
              <a:rPr sz="1800" dirty="0">
                <a:solidFill>
                  <a:srgbClr val="FFFFFF"/>
                </a:solidFill>
                <a:latin typeface="Arial"/>
                <a:cs typeface="Arial"/>
              </a:rPr>
              <a:t>be</a:t>
            </a:r>
            <a:r>
              <a:rPr sz="1800" spc="-40" dirty="0">
                <a:solidFill>
                  <a:srgbClr val="FFFFFF"/>
                </a:solidFill>
                <a:latin typeface="Arial"/>
                <a:cs typeface="Arial"/>
              </a:rPr>
              <a:t> </a:t>
            </a:r>
            <a:r>
              <a:rPr sz="1800" dirty="0">
                <a:solidFill>
                  <a:srgbClr val="FFFFFF"/>
                </a:solidFill>
                <a:latin typeface="Arial"/>
                <a:cs typeface="Arial"/>
              </a:rPr>
              <a:t>viewed</a:t>
            </a:r>
            <a:r>
              <a:rPr sz="1800" spc="-35" dirty="0">
                <a:solidFill>
                  <a:srgbClr val="FFFFFF"/>
                </a:solidFill>
                <a:latin typeface="Arial"/>
                <a:cs typeface="Arial"/>
              </a:rPr>
              <a:t> </a:t>
            </a:r>
            <a:r>
              <a:rPr sz="1800" dirty="0">
                <a:solidFill>
                  <a:srgbClr val="FFFFFF"/>
                </a:solidFill>
                <a:latin typeface="Arial"/>
                <a:cs typeface="Arial"/>
              </a:rPr>
              <a:t>as</a:t>
            </a:r>
            <a:r>
              <a:rPr sz="1800" spc="-35" dirty="0">
                <a:solidFill>
                  <a:srgbClr val="FFFFFF"/>
                </a:solidFill>
                <a:latin typeface="Arial"/>
                <a:cs typeface="Arial"/>
              </a:rPr>
              <a:t> </a:t>
            </a:r>
            <a:r>
              <a:rPr sz="1800" dirty="0">
                <a:solidFill>
                  <a:srgbClr val="FFFFFF"/>
                </a:solidFill>
                <a:latin typeface="Arial"/>
                <a:cs typeface="Arial"/>
              </a:rPr>
              <a:t>an</a:t>
            </a:r>
            <a:r>
              <a:rPr sz="1800" spc="-30" dirty="0">
                <a:solidFill>
                  <a:srgbClr val="FFFFFF"/>
                </a:solidFill>
                <a:latin typeface="Arial"/>
                <a:cs typeface="Arial"/>
              </a:rPr>
              <a:t> </a:t>
            </a:r>
            <a:r>
              <a:rPr sz="1800" dirty="0">
                <a:solidFill>
                  <a:srgbClr val="FFFFFF"/>
                </a:solidFill>
                <a:latin typeface="Arial"/>
                <a:cs typeface="Arial"/>
              </a:rPr>
              <a:t>electronic</a:t>
            </a:r>
            <a:r>
              <a:rPr sz="1800" spc="-35" dirty="0">
                <a:solidFill>
                  <a:srgbClr val="FFFFFF"/>
                </a:solidFill>
                <a:latin typeface="Arial"/>
                <a:cs typeface="Arial"/>
              </a:rPr>
              <a:t> </a:t>
            </a:r>
            <a:r>
              <a:rPr sz="1800" dirty="0">
                <a:solidFill>
                  <a:srgbClr val="FFFFFF"/>
                </a:solidFill>
                <a:latin typeface="Arial"/>
                <a:cs typeface="Arial"/>
              </a:rPr>
              <a:t>document</a:t>
            </a:r>
            <a:r>
              <a:rPr sz="1800" spc="-30" dirty="0">
                <a:solidFill>
                  <a:srgbClr val="FFFFFF"/>
                </a:solidFill>
                <a:latin typeface="Arial"/>
                <a:cs typeface="Arial"/>
              </a:rPr>
              <a:t> </a:t>
            </a:r>
            <a:r>
              <a:rPr sz="1800" dirty="0">
                <a:solidFill>
                  <a:srgbClr val="FFFFFF"/>
                </a:solidFill>
                <a:latin typeface="Arial"/>
                <a:cs typeface="Arial"/>
              </a:rPr>
              <a:t>and</a:t>
            </a:r>
            <a:r>
              <a:rPr sz="1800" spc="-40" dirty="0">
                <a:solidFill>
                  <a:srgbClr val="FFFFFF"/>
                </a:solidFill>
                <a:latin typeface="Arial"/>
                <a:cs typeface="Arial"/>
              </a:rPr>
              <a:t> </a:t>
            </a:r>
            <a:r>
              <a:rPr sz="1800" dirty="0">
                <a:solidFill>
                  <a:srgbClr val="FFFFFF"/>
                </a:solidFill>
                <a:latin typeface="Arial"/>
                <a:cs typeface="Arial"/>
              </a:rPr>
              <a:t>should</a:t>
            </a:r>
            <a:r>
              <a:rPr sz="1800" spc="-35" dirty="0">
                <a:solidFill>
                  <a:srgbClr val="FFFFFF"/>
                </a:solidFill>
                <a:latin typeface="Arial"/>
                <a:cs typeface="Arial"/>
              </a:rPr>
              <a:t> </a:t>
            </a:r>
            <a:r>
              <a:rPr sz="1800" dirty="0">
                <a:solidFill>
                  <a:srgbClr val="FFFFFF"/>
                </a:solidFill>
                <a:latin typeface="Arial"/>
                <a:cs typeface="Arial"/>
              </a:rPr>
              <a:t>not</a:t>
            </a:r>
            <a:r>
              <a:rPr sz="1800" spc="-30" dirty="0">
                <a:solidFill>
                  <a:srgbClr val="FFFFFF"/>
                </a:solidFill>
                <a:latin typeface="Arial"/>
                <a:cs typeface="Arial"/>
              </a:rPr>
              <a:t> </a:t>
            </a:r>
            <a:r>
              <a:rPr sz="1800" dirty="0">
                <a:solidFill>
                  <a:srgbClr val="FFFFFF"/>
                </a:solidFill>
                <a:latin typeface="Arial"/>
                <a:cs typeface="Arial"/>
              </a:rPr>
              <a:t>be</a:t>
            </a:r>
            <a:r>
              <a:rPr sz="1800" spc="-35" dirty="0">
                <a:solidFill>
                  <a:srgbClr val="FFFFFF"/>
                </a:solidFill>
                <a:latin typeface="Arial"/>
                <a:cs typeface="Arial"/>
              </a:rPr>
              <a:t> </a:t>
            </a:r>
            <a:r>
              <a:rPr sz="1800" spc="-10" dirty="0">
                <a:solidFill>
                  <a:srgbClr val="FFFFFF"/>
                </a:solidFill>
                <a:latin typeface="Arial"/>
                <a:cs typeface="Arial"/>
              </a:rPr>
              <a:t>printed</a:t>
            </a:r>
            <a:endParaRPr sz="18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8681" y="4155549"/>
            <a:ext cx="7931150" cy="1231900"/>
          </a:xfrm>
          <a:prstGeom prst="rect">
            <a:avLst/>
          </a:prstGeom>
        </p:spPr>
        <p:txBody>
          <a:bodyPr vert="horz" wrap="square" lIns="0" tIns="11430" rIns="0" bIns="0" rtlCol="0">
            <a:spAutoFit/>
          </a:bodyPr>
          <a:lstStyle/>
          <a:p>
            <a:pPr marL="414655" marR="30480" indent="-377190">
              <a:lnSpc>
                <a:spcPct val="101499"/>
              </a:lnSpc>
              <a:spcBef>
                <a:spcPts val="90"/>
              </a:spcBef>
              <a:buChar char="•"/>
              <a:tabLst>
                <a:tab pos="414655" algn="l"/>
              </a:tabLst>
            </a:pPr>
            <a:r>
              <a:rPr sz="2600" dirty="0">
                <a:solidFill>
                  <a:srgbClr val="11688B"/>
                </a:solidFill>
                <a:latin typeface="Arial"/>
                <a:cs typeface="Arial"/>
              </a:rPr>
              <a:t>An</a:t>
            </a:r>
            <a:r>
              <a:rPr sz="2600" spc="130" dirty="0">
                <a:solidFill>
                  <a:srgbClr val="11688B"/>
                </a:solidFill>
                <a:latin typeface="Arial"/>
                <a:cs typeface="Arial"/>
              </a:rPr>
              <a:t> </a:t>
            </a:r>
            <a:r>
              <a:rPr sz="2600" dirty="0">
                <a:solidFill>
                  <a:srgbClr val="11688B"/>
                </a:solidFill>
                <a:latin typeface="Arial"/>
                <a:cs typeface="Arial"/>
              </a:rPr>
              <a:t>uninhibited</a:t>
            </a:r>
            <a:r>
              <a:rPr sz="2600" spc="145" dirty="0">
                <a:solidFill>
                  <a:srgbClr val="11688B"/>
                </a:solidFill>
                <a:latin typeface="Arial"/>
                <a:cs typeface="Arial"/>
              </a:rPr>
              <a:t> </a:t>
            </a:r>
            <a:r>
              <a:rPr sz="2600" dirty="0">
                <a:solidFill>
                  <a:srgbClr val="11688B"/>
                </a:solidFill>
                <a:latin typeface="Arial"/>
                <a:cs typeface="Arial"/>
              </a:rPr>
              <a:t>dysregulation</a:t>
            </a:r>
            <a:r>
              <a:rPr sz="2600" spc="145" dirty="0">
                <a:solidFill>
                  <a:srgbClr val="11688B"/>
                </a:solidFill>
                <a:latin typeface="Arial"/>
                <a:cs typeface="Arial"/>
              </a:rPr>
              <a:t> </a:t>
            </a:r>
            <a:r>
              <a:rPr sz="2600" spc="50" dirty="0">
                <a:solidFill>
                  <a:srgbClr val="11688B"/>
                </a:solidFill>
                <a:latin typeface="Arial"/>
                <a:cs typeface="Arial"/>
              </a:rPr>
              <a:t>of</a:t>
            </a:r>
            <a:r>
              <a:rPr sz="2600" spc="145" dirty="0">
                <a:solidFill>
                  <a:srgbClr val="11688B"/>
                </a:solidFill>
                <a:latin typeface="Arial"/>
                <a:cs typeface="Arial"/>
              </a:rPr>
              <a:t> </a:t>
            </a:r>
            <a:r>
              <a:rPr sz="2600" dirty="0">
                <a:solidFill>
                  <a:srgbClr val="11688B"/>
                </a:solidFill>
                <a:latin typeface="Arial"/>
                <a:cs typeface="Arial"/>
              </a:rPr>
              <a:t>human</a:t>
            </a:r>
            <a:r>
              <a:rPr sz="2600" spc="140" dirty="0">
                <a:solidFill>
                  <a:srgbClr val="11688B"/>
                </a:solidFill>
                <a:latin typeface="Arial"/>
                <a:cs typeface="Arial"/>
              </a:rPr>
              <a:t> </a:t>
            </a:r>
            <a:r>
              <a:rPr sz="2600" dirty="0">
                <a:solidFill>
                  <a:srgbClr val="11688B"/>
                </a:solidFill>
                <a:latin typeface="Arial"/>
                <a:cs typeface="Arial"/>
              </a:rPr>
              <a:t>IL-6</a:t>
            </a:r>
            <a:r>
              <a:rPr sz="2600" spc="145" dirty="0">
                <a:solidFill>
                  <a:srgbClr val="11688B"/>
                </a:solidFill>
                <a:latin typeface="Arial"/>
                <a:cs typeface="Arial"/>
              </a:rPr>
              <a:t> </a:t>
            </a:r>
            <a:r>
              <a:rPr sz="2600" spc="-25" dirty="0">
                <a:solidFill>
                  <a:srgbClr val="11688B"/>
                </a:solidFill>
                <a:latin typeface="Arial"/>
                <a:cs typeface="Arial"/>
              </a:rPr>
              <a:t>(hIL-6) </a:t>
            </a:r>
            <a:r>
              <a:rPr sz="2600" dirty="0">
                <a:solidFill>
                  <a:srgbClr val="11688B"/>
                </a:solidFill>
                <a:latin typeface="Arial"/>
                <a:cs typeface="Arial"/>
              </a:rPr>
              <a:t>is</a:t>
            </a:r>
            <a:r>
              <a:rPr sz="2600" spc="155" dirty="0">
                <a:solidFill>
                  <a:srgbClr val="11688B"/>
                </a:solidFill>
                <a:latin typeface="Arial"/>
                <a:cs typeface="Arial"/>
              </a:rPr>
              <a:t> </a:t>
            </a:r>
            <a:r>
              <a:rPr sz="2600" dirty="0">
                <a:solidFill>
                  <a:srgbClr val="11688B"/>
                </a:solidFill>
                <a:latin typeface="Arial"/>
                <a:cs typeface="Arial"/>
              </a:rPr>
              <a:t>a</a:t>
            </a:r>
            <a:r>
              <a:rPr sz="2600" spc="155" dirty="0">
                <a:solidFill>
                  <a:srgbClr val="11688B"/>
                </a:solidFill>
                <a:latin typeface="Arial"/>
                <a:cs typeface="Arial"/>
              </a:rPr>
              <a:t> </a:t>
            </a:r>
            <a:r>
              <a:rPr sz="2600" dirty="0">
                <a:solidFill>
                  <a:srgbClr val="11688B"/>
                </a:solidFill>
                <a:latin typeface="Arial"/>
                <a:cs typeface="Arial"/>
              </a:rPr>
              <a:t>pathological</a:t>
            </a:r>
            <a:r>
              <a:rPr sz="2600" spc="165" dirty="0">
                <a:solidFill>
                  <a:srgbClr val="11688B"/>
                </a:solidFill>
                <a:latin typeface="Arial"/>
                <a:cs typeface="Arial"/>
              </a:rPr>
              <a:t> </a:t>
            </a:r>
            <a:r>
              <a:rPr sz="2600" dirty="0">
                <a:solidFill>
                  <a:srgbClr val="11688B"/>
                </a:solidFill>
                <a:latin typeface="Arial"/>
                <a:cs typeface="Arial"/>
              </a:rPr>
              <a:t>driver</a:t>
            </a:r>
            <a:r>
              <a:rPr sz="2600" spc="155" dirty="0">
                <a:solidFill>
                  <a:srgbClr val="11688B"/>
                </a:solidFill>
                <a:latin typeface="Arial"/>
                <a:cs typeface="Arial"/>
              </a:rPr>
              <a:t> </a:t>
            </a:r>
            <a:r>
              <a:rPr sz="2600" spc="50" dirty="0">
                <a:solidFill>
                  <a:srgbClr val="11688B"/>
                </a:solidFill>
                <a:latin typeface="Arial"/>
                <a:cs typeface="Arial"/>
              </a:rPr>
              <a:t>of</a:t>
            </a:r>
            <a:r>
              <a:rPr sz="2600" spc="165" dirty="0">
                <a:solidFill>
                  <a:srgbClr val="11688B"/>
                </a:solidFill>
                <a:latin typeface="Arial"/>
                <a:cs typeface="Arial"/>
              </a:rPr>
              <a:t> </a:t>
            </a:r>
            <a:r>
              <a:rPr sz="2600" dirty="0">
                <a:solidFill>
                  <a:srgbClr val="11688B"/>
                </a:solidFill>
                <a:latin typeface="Arial"/>
                <a:cs typeface="Arial"/>
              </a:rPr>
              <a:t>idiopathic</a:t>
            </a:r>
            <a:r>
              <a:rPr sz="2600" spc="155" dirty="0">
                <a:solidFill>
                  <a:srgbClr val="11688B"/>
                </a:solidFill>
                <a:latin typeface="Arial"/>
                <a:cs typeface="Arial"/>
              </a:rPr>
              <a:t> </a:t>
            </a:r>
            <a:r>
              <a:rPr sz="2600" spc="-10" dirty="0">
                <a:solidFill>
                  <a:srgbClr val="11688B"/>
                </a:solidFill>
                <a:latin typeface="Arial"/>
                <a:cs typeface="Arial"/>
              </a:rPr>
              <a:t>Multicentric </a:t>
            </a:r>
            <a:r>
              <a:rPr sz="2600" dirty="0">
                <a:solidFill>
                  <a:srgbClr val="11688B"/>
                </a:solidFill>
                <a:latin typeface="Arial"/>
                <a:cs typeface="Arial"/>
              </a:rPr>
              <a:t>Castleman Disease </a:t>
            </a:r>
            <a:r>
              <a:rPr sz="2600" spc="-20" dirty="0">
                <a:solidFill>
                  <a:srgbClr val="11688B"/>
                </a:solidFill>
                <a:latin typeface="Arial"/>
                <a:cs typeface="Arial"/>
              </a:rPr>
              <a:t>(iMCD)</a:t>
            </a:r>
            <a:r>
              <a:rPr sz="2600" spc="5" dirty="0">
                <a:solidFill>
                  <a:srgbClr val="11688B"/>
                </a:solidFill>
                <a:latin typeface="Arial"/>
                <a:cs typeface="Arial"/>
              </a:rPr>
              <a:t> </a:t>
            </a:r>
            <a:r>
              <a:rPr sz="2600" dirty="0">
                <a:solidFill>
                  <a:srgbClr val="11688B"/>
                </a:solidFill>
                <a:latin typeface="Arial"/>
                <a:cs typeface="Arial"/>
              </a:rPr>
              <a:t>in</a:t>
            </a:r>
            <a:r>
              <a:rPr sz="2600" spc="5" dirty="0">
                <a:solidFill>
                  <a:srgbClr val="11688B"/>
                </a:solidFill>
                <a:latin typeface="Arial"/>
                <a:cs typeface="Arial"/>
              </a:rPr>
              <a:t> </a:t>
            </a:r>
            <a:r>
              <a:rPr sz="2600" dirty="0">
                <a:solidFill>
                  <a:srgbClr val="11688B"/>
                </a:solidFill>
                <a:latin typeface="Arial"/>
                <a:cs typeface="Arial"/>
              </a:rPr>
              <a:t>some</a:t>
            </a:r>
            <a:r>
              <a:rPr sz="2600" spc="-5" dirty="0">
                <a:solidFill>
                  <a:srgbClr val="11688B"/>
                </a:solidFill>
                <a:latin typeface="Arial"/>
                <a:cs typeface="Arial"/>
              </a:rPr>
              <a:t> </a:t>
            </a:r>
            <a:r>
              <a:rPr sz="2600" spc="-10" dirty="0">
                <a:solidFill>
                  <a:srgbClr val="11688B"/>
                </a:solidFill>
                <a:latin typeface="Arial"/>
                <a:cs typeface="Arial"/>
              </a:rPr>
              <a:t>patients</a:t>
            </a:r>
            <a:r>
              <a:rPr sz="2550" spc="-15" baseline="26143" dirty="0">
                <a:solidFill>
                  <a:srgbClr val="11688B"/>
                </a:solidFill>
                <a:latin typeface="Arial"/>
                <a:cs typeface="Arial"/>
              </a:rPr>
              <a:t>1,2</a:t>
            </a:r>
            <a:endParaRPr sz="2550" baseline="26143">
              <a:latin typeface="Arial"/>
              <a:cs typeface="Arial"/>
            </a:endParaRPr>
          </a:p>
        </p:txBody>
      </p:sp>
      <p:sp>
        <p:nvSpPr>
          <p:cNvPr id="3" name="object 3"/>
          <p:cNvSpPr txBox="1"/>
          <p:nvPr/>
        </p:nvSpPr>
        <p:spPr>
          <a:xfrm>
            <a:off x="1408681" y="6017692"/>
            <a:ext cx="7827009" cy="827405"/>
          </a:xfrm>
          <a:prstGeom prst="rect">
            <a:avLst/>
          </a:prstGeom>
        </p:spPr>
        <p:txBody>
          <a:bodyPr vert="horz" wrap="square" lIns="0" tIns="13970" rIns="0" bIns="0" rtlCol="0">
            <a:spAutoFit/>
          </a:bodyPr>
          <a:lstStyle/>
          <a:p>
            <a:pPr marL="461645" marR="30480" indent="-424180">
              <a:lnSpc>
                <a:spcPct val="100800"/>
              </a:lnSpc>
              <a:spcBef>
                <a:spcPts val="110"/>
              </a:spcBef>
              <a:buChar char="•"/>
              <a:tabLst>
                <a:tab pos="461645" algn="l"/>
              </a:tabLst>
            </a:pPr>
            <a:r>
              <a:rPr sz="2600" dirty="0">
                <a:solidFill>
                  <a:srgbClr val="11688B"/>
                </a:solidFill>
                <a:latin typeface="Arial"/>
                <a:cs typeface="Arial"/>
              </a:rPr>
              <a:t>In</a:t>
            </a:r>
            <a:r>
              <a:rPr sz="2600" spc="85" dirty="0">
                <a:solidFill>
                  <a:srgbClr val="11688B"/>
                </a:solidFill>
                <a:latin typeface="Arial"/>
                <a:cs typeface="Arial"/>
              </a:rPr>
              <a:t> </a:t>
            </a:r>
            <a:r>
              <a:rPr sz="2600" dirty="0">
                <a:solidFill>
                  <a:srgbClr val="11688B"/>
                </a:solidFill>
                <a:latin typeface="Arial"/>
                <a:cs typeface="Arial"/>
              </a:rPr>
              <a:t>severe</a:t>
            </a:r>
            <a:r>
              <a:rPr sz="2600" spc="80" dirty="0">
                <a:solidFill>
                  <a:srgbClr val="11688B"/>
                </a:solidFill>
                <a:latin typeface="Arial"/>
                <a:cs typeface="Arial"/>
              </a:rPr>
              <a:t> </a:t>
            </a:r>
            <a:r>
              <a:rPr sz="2600" dirty="0">
                <a:solidFill>
                  <a:srgbClr val="11688B"/>
                </a:solidFill>
                <a:latin typeface="Arial"/>
                <a:cs typeface="Arial"/>
              </a:rPr>
              <a:t>cases,</a:t>
            </a:r>
            <a:r>
              <a:rPr sz="2600" spc="85" dirty="0">
                <a:solidFill>
                  <a:srgbClr val="11688B"/>
                </a:solidFill>
                <a:latin typeface="Arial"/>
                <a:cs typeface="Arial"/>
              </a:rPr>
              <a:t> </a:t>
            </a:r>
            <a:r>
              <a:rPr sz="2600" dirty="0">
                <a:solidFill>
                  <a:srgbClr val="11688B"/>
                </a:solidFill>
                <a:latin typeface="Arial"/>
                <a:cs typeface="Arial"/>
              </a:rPr>
              <a:t>a</a:t>
            </a:r>
            <a:r>
              <a:rPr sz="2600" spc="85" dirty="0">
                <a:solidFill>
                  <a:srgbClr val="11688B"/>
                </a:solidFill>
                <a:latin typeface="Arial"/>
                <a:cs typeface="Arial"/>
              </a:rPr>
              <a:t> </a:t>
            </a:r>
            <a:r>
              <a:rPr sz="2600" dirty="0">
                <a:solidFill>
                  <a:srgbClr val="11688B"/>
                </a:solidFill>
                <a:latin typeface="Arial"/>
                <a:cs typeface="Arial"/>
              </a:rPr>
              <a:t>life-threatening</a:t>
            </a:r>
            <a:r>
              <a:rPr sz="2600" spc="85" dirty="0">
                <a:solidFill>
                  <a:srgbClr val="11688B"/>
                </a:solidFill>
                <a:latin typeface="Arial"/>
                <a:cs typeface="Arial"/>
              </a:rPr>
              <a:t> </a:t>
            </a:r>
            <a:r>
              <a:rPr sz="2600" dirty="0">
                <a:solidFill>
                  <a:srgbClr val="11688B"/>
                </a:solidFill>
                <a:latin typeface="Arial"/>
                <a:cs typeface="Arial"/>
              </a:rPr>
              <a:t>cytokine</a:t>
            </a:r>
            <a:r>
              <a:rPr sz="2600" spc="80" dirty="0">
                <a:solidFill>
                  <a:srgbClr val="11688B"/>
                </a:solidFill>
                <a:latin typeface="Arial"/>
                <a:cs typeface="Arial"/>
              </a:rPr>
              <a:t> </a:t>
            </a:r>
            <a:r>
              <a:rPr sz="2600" spc="40" dirty="0">
                <a:solidFill>
                  <a:srgbClr val="11688B"/>
                </a:solidFill>
                <a:latin typeface="Arial"/>
                <a:cs typeface="Arial"/>
              </a:rPr>
              <a:t>storm </a:t>
            </a:r>
            <a:r>
              <a:rPr sz="2600" dirty="0">
                <a:solidFill>
                  <a:srgbClr val="11688B"/>
                </a:solidFill>
                <a:latin typeface="Arial"/>
                <a:cs typeface="Arial"/>
              </a:rPr>
              <a:t>can</a:t>
            </a:r>
            <a:r>
              <a:rPr sz="2600" spc="120" dirty="0">
                <a:solidFill>
                  <a:srgbClr val="11688B"/>
                </a:solidFill>
                <a:latin typeface="Arial"/>
                <a:cs typeface="Arial"/>
              </a:rPr>
              <a:t> </a:t>
            </a:r>
            <a:r>
              <a:rPr sz="2600" dirty="0">
                <a:solidFill>
                  <a:srgbClr val="11688B"/>
                </a:solidFill>
                <a:latin typeface="Arial"/>
                <a:cs typeface="Arial"/>
              </a:rPr>
              <a:t>occur,</a:t>
            </a:r>
            <a:r>
              <a:rPr sz="2600" spc="120" dirty="0">
                <a:solidFill>
                  <a:srgbClr val="11688B"/>
                </a:solidFill>
                <a:latin typeface="Arial"/>
                <a:cs typeface="Arial"/>
              </a:rPr>
              <a:t> </a:t>
            </a:r>
            <a:r>
              <a:rPr sz="2600" dirty="0">
                <a:solidFill>
                  <a:srgbClr val="11688B"/>
                </a:solidFill>
                <a:latin typeface="Arial"/>
                <a:cs typeface="Arial"/>
              </a:rPr>
              <a:t>followed</a:t>
            </a:r>
            <a:r>
              <a:rPr sz="2600" spc="130" dirty="0">
                <a:solidFill>
                  <a:srgbClr val="11688B"/>
                </a:solidFill>
                <a:latin typeface="Arial"/>
                <a:cs typeface="Arial"/>
              </a:rPr>
              <a:t> </a:t>
            </a:r>
            <a:r>
              <a:rPr sz="2600" spc="55" dirty="0">
                <a:solidFill>
                  <a:srgbClr val="11688B"/>
                </a:solidFill>
                <a:latin typeface="Arial"/>
                <a:cs typeface="Arial"/>
              </a:rPr>
              <a:t>by</a:t>
            </a:r>
            <a:r>
              <a:rPr sz="2600" spc="120" dirty="0">
                <a:solidFill>
                  <a:srgbClr val="11688B"/>
                </a:solidFill>
                <a:latin typeface="Arial"/>
                <a:cs typeface="Arial"/>
              </a:rPr>
              <a:t> </a:t>
            </a:r>
            <a:r>
              <a:rPr sz="2600" dirty="0">
                <a:solidFill>
                  <a:srgbClr val="11688B"/>
                </a:solidFill>
                <a:latin typeface="Arial"/>
                <a:cs typeface="Arial"/>
              </a:rPr>
              <a:t>organ</a:t>
            </a:r>
            <a:r>
              <a:rPr sz="2600" spc="120" dirty="0">
                <a:solidFill>
                  <a:srgbClr val="11688B"/>
                </a:solidFill>
                <a:latin typeface="Arial"/>
                <a:cs typeface="Arial"/>
              </a:rPr>
              <a:t> </a:t>
            </a:r>
            <a:r>
              <a:rPr sz="2600" dirty="0">
                <a:solidFill>
                  <a:srgbClr val="11688B"/>
                </a:solidFill>
                <a:latin typeface="Arial"/>
                <a:cs typeface="Arial"/>
              </a:rPr>
              <a:t>failure</a:t>
            </a:r>
            <a:r>
              <a:rPr sz="2600" spc="114" dirty="0">
                <a:solidFill>
                  <a:srgbClr val="11688B"/>
                </a:solidFill>
                <a:latin typeface="Arial"/>
                <a:cs typeface="Arial"/>
              </a:rPr>
              <a:t> </a:t>
            </a:r>
            <a:r>
              <a:rPr sz="2600" dirty="0">
                <a:solidFill>
                  <a:srgbClr val="11688B"/>
                </a:solidFill>
                <a:latin typeface="Arial"/>
                <a:cs typeface="Arial"/>
              </a:rPr>
              <a:t>and</a:t>
            </a:r>
            <a:r>
              <a:rPr sz="2600" spc="130" dirty="0">
                <a:solidFill>
                  <a:srgbClr val="11688B"/>
                </a:solidFill>
                <a:latin typeface="Arial"/>
                <a:cs typeface="Arial"/>
              </a:rPr>
              <a:t> </a:t>
            </a:r>
            <a:r>
              <a:rPr sz="2600" spc="-10" dirty="0">
                <a:solidFill>
                  <a:srgbClr val="11688B"/>
                </a:solidFill>
                <a:latin typeface="Arial"/>
                <a:cs typeface="Arial"/>
              </a:rPr>
              <a:t>death</a:t>
            </a:r>
            <a:r>
              <a:rPr sz="2550" spc="-15" baseline="27777" dirty="0">
                <a:solidFill>
                  <a:srgbClr val="11688B"/>
                </a:solidFill>
                <a:latin typeface="Arial"/>
                <a:cs typeface="Arial"/>
              </a:rPr>
              <a:t>1</a:t>
            </a:r>
            <a:endParaRPr sz="2550" baseline="27777">
              <a:latin typeface="Arial"/>
              <a:cs typeface="Arial"/>
            </a:endParaRPr>
          </a:p>
        </p:txBody>
      </p:sp>
      <p:sp>
        <p:nvSpPr>
          <p:cNvPr id="4" name="object 4"/>
          <p:cNvSpPr txBox="1">
            <a:spLocks noGrp="1"/>
          </p:cNvSpPr>
          <p:nvPr>
            <p:ph type="title"/>
          </p:nvPr>
        </p:nvSpPr>
        <p:spPr>
          <a:xfrm>
            <a:off x="1378891" y="1435213"/>
            <a:ext cx="9073515" cy="1576070"/>
          </a:xfrm>
          <a:prstGeom prst="rect">
            <a:avLst/>
          </a:prstGeom>
        </p:spPr>
        <p:txBody>
          <a:bodyPr vert="horz" wrap="square" lIns="0" tIns="106045" rIns="0" bIns="0" rtlCol="0">
            <a:spAutoFit/>
          </a:bodyPr>
          <a:lstStyle/>
          <a:p>
            <a:pPr marL="12700" marR="5080">
              <a:lnSpc>
                <a:spcPts val="5780"/>
              </a:lnSpc>
              <a:spcBef>
                <a:spcPts val="835"/>
              </a:spcBef>
            </a:pPr>
            <a:r>
              <a:rPr sz="5350" spc="-100" dirty="0">
                <a:solidFill>
                  <a:srgbClr val="11688B"/>
                </a:solidFill>
              </a:rPr>
              <a:t>Human</a:t>
            </a:r>
            <a:r>
              <a:rPr sz="5350" spc="-240" dirty="0">
                <a:solidFill>
                  <a:srgbClr val="11688B"/>
                </a:solidFill>
              </a:rPr>
              <a:t> </a:t>
            </a:r>
            <a:r>
              <a:rPr sz="5350" dirty="0">
                <a:solidFill>
                  <a:srgbClr val="11688B"/>
                </a:solidFill>
              </a:rPr>
              <a:t>IL-6</a:t>
            </a:r>
            <a:r>
              <a:rPr sz="5350" spc="-245" dirty="0">
                <a:solidFill>
                  <a:srgbClr val="11688B"/>
                </a:solidFill>
              </a:rPr>
              <a:t> </a:t>
            </a:r>
            <a:r>
              <a:rPr sz="5350" spc="-175" dirty="0">
                <a:solidFill>
                  <a:srgbClr val="11688B"/>
                </a:solidFill>
              </a:rPr>
              <a:t>is</a:t>
            </a:r>
            <a:r>
              <a:rPr sz="5350" spc="-240" dirty="0">
                <a:solidFill>
                  <a:srgbClr val="11688B"/>
                </a:solidFill>
              </a:rPr>
              <a:t> </a:t>
            </a:r>
            <a:r>
              <a:rPr sz="5350" spc="85" dirty="0">
                <a:solidFill>
                  <a:srgbClr val="11688B"/>
                </a:solidFill>
              </a:rPr>
              <a:t>a</a:t>
            </a:r>
            <a:r>
              <a:rPr sz="5350" spc="-250" dirty="0">
                <a:solidFill>
                  <a:srgbClr val="11688B"/>
                </a:solidFill>
              </a:rPr>
              <a:t> </a:t>
            </a:r>
            <a:r>
              <a:rPr sz="5350" spc="-120" dirty="0">
                <a:solidFill>
                  <a:srgbClr val="11688B"/>
                </a:solidFill>
              </a:rPr>
              <a:t>critical</a:t>
            </a:r>
            <a:r>
              <a:rPr sz="5350" spc="-240" dirty="0">
                <a:solidFill>
                  <a:srgbClr val="11688B"/>
                </a:solidFill>
              </a:rPr>
              <a:t> </a:t>
            </a:r>
            <a:r>
              <a:rPr sz="5350" spc="-90" dirty="0">
                <a:solidFill>
                  <a:srgbClr val="11688B"/>
                </a:solidFill>
              </a:rPr>
              <a:t>driver </a:t>
            </a:r>
            <a:r>
              <a:rPr sz="5350" dirty="0">
                <a:solidFill>
                  <a:srgbClr val="11688B"/>
                </a:solidFill>
              </a:rPr>
              <a:t>of</a:t>
            </a:r>
            <a:r>
              <a:rPr sz="5350" spc="-320" dirty="0">
                <a:solidFill>
                  <a:srgbClr val="11688B"/>
                </a:solidFill>
              </a:rPr>
              <a:t> </a:t>
            </a:r>
            <a:r>
              <a:rPr sz="5350" dirty="0">
                <a:solidFill>
                  <a:srgbClr val="11688B"/>
                </a:solidFill>
              </a:rPr>
              <a:t>iMCD</a:t>
            </a:r>
            <a:r>
              <a:rPr sz="5350" spc="-280" dirty="0">
                <a:solidFill>
                  <a:srgbClr val="11688B"/>
                </a:solidFill>
              </a:rPr>
              <a:t> </a:t>
            </a:r>
            <a:r>
              <a:rPr sz="5350" spc="-175" dirty="0">
                <a:solidFill>
                  <a:srgbClr val="11688B"/>
                </a:solidFill>
              </a:rPr>
              <a:t>in</a:t>
            </a:r>
            <a:r>
              <a:rPr sz="5350" spc="-245" dirty="0">
                <a:solidFill>
                  <a:srgbClr val="11688B"/>
                </a:solidFill>
              </a:rPr>
              <a:t> </a:t>
            </a:r>
            <a:r>
              <a:rPr sz="5350" spc="-85" dirty="0">
                <a:solidFill>
                  <a:srgbClr val="11688B"/>
                </a:solidFill>
              </a:rPr>
              <a:t>some</a:t>
            </a:r>
            <a:r>
              <a:rPr sz="5350" spc="-285" dirty="0">
                <a:solidFill>
                  <a:srgbClr val="11688B"/>
                </a:solidFill>
              </a:rPr>
              <a:t> </a:t>
            </a:r>
            <a:r>
              <a:rPr sz="5350" spc="-10" dirty="0">
                <a:solidFill>
                  <a:srgbClr val="11688B"/>
                </a:solidFill>
              </a:rPr>
              <a:t>patients</a:t>
            </a:r>
            <a:endParaRPr sz="5350"/>
          </a:p>
        </p:txBody>
      </p:sp>
      <p:sp>
        <p:nvSpPr>
          <p:cNvPr id="5" name="object 5"/>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6" name="object 6"/>
          <p:cNvSpPr txBox="1"/>
          <p:nvPr/>
        </p:nvSpPr>
        <p:spPr>
          <a:xfrm>
            <a:off x="1499263" y="768008"/>
            <a:ext cx="167513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02</a:t>
            </a:r>
            <a:r>
              <a:rPr sz="1650" b="1" spc="-15" dirty="0">
                <a:solidFill>
                  <a:srgbClr val="FFFFFF"/>
                </a:solidFill>
                <a:latin typeface="Arial"/>
                <a:cs typeface="Arial"/>
              </a:rPr>
              <a:t> </a:t>
            </a:r>
            <a:r>
              <a:rPr sz="1650" b="1" spc="-10" dirty="0">
                <a:solidFill>
                  <a:srgbClr val="FFFFFF"/>
                </a:solidFill>
                <a:latin typeface="Arial"/>
                <a:cs typeface="Arial"/>
              </a:rPr>
              <a:t>Pathogenesis</a:t>
            </a:r>
            <a:endParaRPr sz="1650">
              <a:latin typeface="Arial"/>
              <a:cs typeface="Arial"/>
            </a:endParaRPr>
          </a:p>
        </p:txBody>
      </p:sp>
      <p:sp>
        <p:nvSpPr>
          <p:cNvPr id="7" name="object 7"/>
          <p:cNvSpPr txBox="1"/>
          <p:nvPr/>
        </p:nvSpPr>
        <p:spPr>
          <a:xfrm>
            <a:off x="829339" y="10164163"/>
            <a:ext cx="13717269" cy="842644"/>
          </a:xfrm>
          <a:prstGeom prst="rect">
            <a:avLst/>
          </a:prstGeom>
        </p:spPr>
        <p:txBody>
          <a:bodyPr vert="horz" wrap="square" lIns="0" tIns="12065" rIns="0" bIns="0" rtlCol="0">
            <a:spAutoFit/>
          </a:bodyPr>
          <a:lstStyle/>
          <a:p>
            <a:pPr marL="12700">
              <a:lnSpc>
                <a:spcPts val="1980"/>
              </a:lnSpc>
              <a:spcBef>
                <a:spcPts val="95"/>
              </a:spcBef>
            </a:pPr>
            <a:r>
              <a:rPr sz="1650" b="1" spc="-25" dirty="0">
                <a:solidFill>
                  <a:srgbClr val="11688B"/>
                </a:solidFill>
                <a:latin typeface="Arial"/>
                <a:cs typeface="Arial"/>
              </a:rPr>
              <a:t>Abbreviations:</a:t>
            </a:r>
            <a:r>
              <a:rPr sz="1650" b="1" spc="15" dirty="0">
                <a:solidFill>
                  <a:srgbClr val="11688B"/>
                </a:solidFill>
                <a:latin typeface="Arial"/>
                <a:cs typeface="Arial"/>
              </a:rPr>
              <a:t> </a:t>
            </a:r>
            <a:r>
              <a:rPr sz="1650" b="1" dirty="0">
                <a:solidFill>
                  <a:srgbClr val="11688B"/>
                </a:solidFill>
                <a:latin typeface="Arial"/>
                <a:cs typeface="Arial"/>
              </a:rPr>
              <a:t>CRP,</a:t>
            </a:r>
            <a:r>
              <a:rPr sz="1650" b="1" spc="20" dirty="0">
                <a:solidFill>
                  <a:srgbClr val="11688B"/>
                </a:solidFill>
                <a:latin typeface="Arial"/>
                <a:cs typeface="Arial"/>
              </a:rPr>
              <a:t> </a:t>
            </a:r>
            <a:r>
              <a:rPr sz="1650" spc="70" dirty="0">
                <a:solidFill>
                  <a:srgbClr val="11688B"/>
                </a:solidFill>
                <a:latin typeface="Arial"/>
                <a:cs typeface="Arial"/>
              </a:rPr>
              <a:t>c-</a:t>
            </a:r>
            <a:r>
              <a:rPr sz="1650" dirty="0">
                <a:solidFill>
                  <a:srgbClr val="11688B"/>
                </a:solidFill>
                <a:latin typeface="Arial"/>
                <a:cs typeface="Arial"/>
              </a:rPr>
              <a:t>reactive</a:t>
            </a:r>
            <a:r>
              <a:rPr sz="1650" spc="30" dirty="0">
                <a:solidFill>
                  <a:srgbClr val="11688B"/>
                </a:solidFill>
                <a:latin typeface="Arial"/>
                <a:cs typeface="Arial"/>
              </a:rPr>
              <a:t> </a:t>
            </a:r>
            <a:r>
              <a:rPr sz="1650" dirty="0">
                <a:solidFill>
                  <a:srgbClr val="11688B"/>
                </a:solidFill>
                <a:latin typeface="Arial"/>
                <a:cs typeface="Arial"/>
              </a:rPr>
              <a:t>protein;</a:t>
            </a:r>
            <a:r>
              <a:rPr sz="1650" spc="20" dirty="0">
                <a:solidFill>
                  <a:srgbClr val="11688B"/>
                </a:solidFill>
                <a:latin typeface="Arial"/>
                <a:cs typeface="Arial"/>
              </a:rPr>
              <a:t> </a:t>
            </a:r>
            <a:r>
              <a:rPr sz="1650" b="1" dirty="0">
                <a:solidFill>
                  <a:srgbClr val="11688B"/>
                </a:solidFill>
                <a:latin typeface="Arial"/>
                <a:cs typeface="Arial"/>
              </a:rPr>
              <a:t>DVT,</a:t>
            </a:r>
            <a:r>
              <a:rPr sz="1650" b="1" spc="20" dirty="0">
                <a:solidFill>
                  <a:srgbClr val="11688B"/>
                </a:solidFill>
                <a:latin typeface="Arial"/>
                <a:cs typeface="Arial"/>
              </a:rPr>
              <a:t> </a:t>
            </a:r>
            <a:r>
              <a:rPr sz="1650" dirty="0">
                <a:solidFill>
                  <a:srgbClr val="11688B"/>
                </a:solidFill>
                <a:latin typeface="Arial"/>
                <a:cs typeface="Arial"/>
              </a:rPr>
              <a:t>deep</a:t>
            </a:r>
            <a:r>
              <a:rPr sz="1650" spc="25" dirty="0">
                <a:solidFill>
                  <a:srgbClr val="11688B"/>
                </a:solidFill>
                <a:latin typeface="Arial"/>
                <a:cs typeface="Arial"/>
              </a:rPr>
              <a:t> </a:t>
            </a:r>
            <a:r>
              <a:rPr sz="1650" dirty="0">
                <a:solidFill>
                  <a:srgbClr val="11688B"/>
                </a:solidFill>
                <a:latin typeface="Arial"/>
                <a:cs typeface="Arial"/>
              </a:rPr>
              <a:t>vein</a:t>
            </a:r>
            <a:r>
              <a:rPr sz="1650" spc="30" dirty="0">
                <a:solidFill>
                  <a:srgbClr val="11688B"/>
                </a:solidFill>
                <a:latin typeface="Arial"/>
                <a:cs typeface="Arial"/>
              </a:rPr>
              <a:t> </a:t>
            </a:r>
            <a:r>
              <a:rPr sz="1650" dirty="0">
                <a:solidFill>
                  <a:srgbClr val="11688B"/>
                </a:solidFill>
                <a:latin typeface="Arial"/>
                <a:cs typeface="Arial"/>
              </a:rPr>
              <a:t>thrombosis;</a:t>
            </a:r>
            <a:r>
              <a:rPr sz="1650" spc="20" dirty="0">
                <a:solidFill>
                  <a:srgbClr val="11688B"/>
                </a:solidFill>
                <a:latin typeface="Arial"/>
                <a:cs typeface="Arial"/>
              </a:rPr>
              <a:t> </a:t>
            </a:r>
            <a:r>
              <a:rPr sz="1650" b="1" dirty="0">
                <a:solidFill>
                  <a:srgbClr val="11688B"/>
                </a:solidFill>
                <a:latin typeface="Arial"/>
                <a:cs typeface="Arial"/>
              </a:rPr>
              <a:t>ESR,</a:t>
            </a:r>
            <a:r>
              <a:rPr sz="1650" b="1" spc="20" dirty="0">
                <a:solidFill>
                  <a:srgbClr val="11688B"/>
                </a:solidFill>
                <a:latin typeface="Arial"/>
                <a:cs typeface="Arial"/>
              </a:rPr>
              <a:t> </a:t>
            </a:r>
            <a:r>
              <a:rPr sz="1650" dirty="0">
                <a:solidFill>
                  <a:srgbClr val="11688B"/>
                </a:solidFill>
                <a:latin typeface="Arial"/>
                <a:cs typeface="Arial"/>
              </a:rPr>
              <a:t>eythrocyte</a:t>
            </a:r>
            <a:r>
              <a:rPr sz="1650" spc="30" dirty="0">
                <a:solidFill>
                  <a:srgbClr val="11688B"/>
                </a:solidFill>
                <a:latin typeface="Arial"/>
                <a:cs typeface="Arial"/>
              </a:rPr>
              <a:t> </a:t>
            </a:r>
            <a:r>
              <a:rPr sz="1650" dirty="0">
                <a:solidFill>
                  <a:srgbClr val="11688B"/>
                </a:solidFill>
                <a:latin typeface="Arial"/>
                <a:cs typeface="Arial"/>
              </a:rPr>
              <a:t>sedimentation</a:t>
            </a:r>
            <a:r>
              <a:rPr sz="1650" spc="25" dirty="0">
                <a:solidFill>
                  <a:srgbClr val="11688B"/>
                </a:solidFill>
                <a:latin typeface="Arial"/>
                <a:cs typeface="Arial"/>
              </a:rPr>
              <a:t> </a:t>
            </a:r>
            <a:r>
              <a:rPr sz="1650" dirty="0">
                <a:solidFill>
                  <a:srgbClr val="11688B"/>
                </a:solidFill>
                <a:latin typeface="Arial"/>
                <a:cs typeface="Arial"/>
              </a:rPr>
              <a:t>rate;</a:t>
            </a:r>
            <a:r>
              <a:rPr sz="1650" spc="25" dirty="0">
                <a:solidFill>
                  <a:srgbClr val="11688B"/>
                </a:solidFill>
                <a:latin typeface="Arial"/>
                <a:cs typeface="Arial"/>
              </a:rPr>
              <a:t> </a:t>
            </a:r>
            <a:r>
              <a:rPr sz="1650" b="1" dirty="0">
                <a:solidFill>
                  <a:srgbClr val="11688B"/>
                </a:solidFill>
                <a:latin typeface="Arial"/>
                <a:cs typeface="Arial"/>
              </a:rPr>
              <a:t>hIL-6</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human</a:t>
            </a:r>
            <a:r>
              <a:rPr sz="1650" spc="30" dirty="0">
                <a:solidFill>
                  <a:srgbClr val="11688B"/>
                </a:solidFill>
                <a:latin typeface="Arial"/>
                <a:cs typeface="Arial"/>
              </a:rPr>
              <a:t> </a:t>
            </a:r>
            <a:r>
              <a:rPr sz="1650" dirty="0">
                <a:solidFill>
                  <a:srgbClr val="11688B"/>
                </a:solidFill>
                <a:latin typeface="Arial"/>
                <a:cs typeface="Arial"/>
              </a:rPr>
              <a:t>interleukin</a:t>
            </a:r>
            <a:r>
              <a:rPr sz="1650" spc="25" dirty="0">
                <a:solidFill>
                  <a:srgbClr val="11688B"/>
                </a:solidFill>
                <a:latin typeface="Arial"/>
                <a:cs typeface="Arial"/>
              </a:rPr>
              <a:t> </a:t>
            </a:r>
            <a:r>
              <a:rPr sz="1650" spc="-25" dirty="0">
                <a:solidFill>
                  <a:srgbClr val="11688B"/>
                </a:solidFill>
                <a:latin typeface="Arial"/>
                <a:cs typeface="Arial"/>
              </a:rPr>
              <a:t>6;</a:t>
            </a:r>
            <a:endParaRPr sz="1650">
              <a:latin typeface="Arial"/>
              <a:cs typeface="Arial"/>
            </a:endParaRPr>
          </a:p>
          <a:p>
            <a:pPr marL="12700">
              <a:lnSpc>
                <a:spcPct val="100000"/>
              </a:lnSpc>
            </a:pPr>
            <a:r>
              <a:rPr sz="1650" b="1" dirty="0">
                <a:solidFill>
                  <a:srgbClr val="11688B"/>
                </a:solidFill>
                <a:latin typeface="Arial"/>
                <a:cs typeface="Arial"/>
              </a:rPr>
              <a:t>IgG,</a:t>
            </a:r>
            <a:r>
              <a:rPr sz="1650" b="1" spc="50" dirty="0">
                <a:solidFill>
                  <a:srgbClr val="11688B"/>
                </a:solidFill>
                <a:latin typeface="Arial"/>
                <a:cs typeface="Arial"/>
              </a:rPr>
              <a:t> </a:t>
            </a:r>
            <a:r>
              <a:rPr sz="1650" dirty="0">
                <a:solidFill>
                  <a:srgbClr val="11688B"/>
                </a:solidFill>
                <a:latin typeface="Arial"/>
                <a:cs typeface="Arial"/>
              </a:rPr>
              <a:t>immunoglobulin</a:t>
            </a:r>
            <a:r>
              <a:rPr sz="1650" spc="55" dirty="0">
                <a:solidFill>
                  <a:srgbClr val="11688B"/>
                </a:solidFill>
                <a:latin typeface="Arial"/>
                <a:cs typeface="Arial"/>
              </a:rPr>
              <a:t> </a:t>
            </a:r>
            <a:r>
              <a:rPr sz="1650" dirty="0">
                <a:solidFill>
                  <a:srgbClr val="11688B"/>
                </a:solidFill>
                <a:latin typeface="Arial"/>
                <a:cs typeface="Arial"/>
              </a:rPr>
              <a:t>G;</a:t>
            </a:r>
            <a:r>
              <a:rPr sz="1650" spc="50"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50" dirty="0">
                <a:solidFill>
                  <a:srgbClr val="11688B"/>
                </a:solidFill>
                <a:latin typeface="Arial"/>
                <a:cs typeface="Arial"/>
              </a:rPr>
              <a:t> </a:t>
            </a:r>
            <a:r>
              <a:rPr sz="1650" dirty="0">
                <a:solidFill>
                  <a:srgbClr val="11688B"/>
                </a:solidFill>
                <a:latin typeface="Arial"/>
                <a:cs typeface="Arial"/>
              </a:rPr>
              <a:t>idiopathic</a:t>
            </a:r>
            <a:r>
              <a:rPr sz="1650" spc="55" dirty="0">
                <a:solidFill>
                  <a:srgbClr val="11688B"/>
                </a:solidFill>
                <a:latin typeface="Arial"/>
                <a:cs typeface="Arial"/>
              </a:rPr>
              <a:t> </a:t>
            </a:r>
            <a:r>
              <a:rPr sz="1650" dirty="0">
                <a:solidFill>
                  <a:srgbClr val="11688B"/>
                </a:solidFill>
                <a:latin typeface="Arial"/>
                <a:cs typeface="Arial"/>
              </a:rPr>
              <a:t>Multicentric</a:t>
            </a:r>
            <a:r>
              <a:rPr sz="1650" spc="55" dirty="0">
                <a:solidFill>
                  <a:srgbClr val="11688B"/>
                </a:solidFill>
                <a:latin typeface="Arial"/>
                <a:cs typeface="Arial"/>
              </a:rPr>
              <a:t> </a:t>
            </a:r>
            <a:r>
              <a:rPr sz="1650" dirty="0">
                <a:solidFill>
                  <a:srgbClr val="11688B"/>
                </a:solidFill>
                <a:latin typeface="Arial"/>
                <a:cs typeface="Arial"/>
              </a:rPr>
              <a:t>Castleman</a:t>
            </a:r>
            <a:r>
              <a:rPr sz="1650" spc="55" dirty="0">
                <a:solidFill>
                  <a:srgbClr val="11688B"/>
                </a:solidFill>
                <a:latin typeface="Arial"/>
                <a:cs typeface="Arial"/>
              </a:rPr>
              <a:t> </a:t>
            </a:r>
            <a:r>
              <a:rPr sz="1650" spc="-10" dirty="0">
                <a:solidFill>
                  <a:srgbClr val="11688B"/>
                </a:solidFill>
                <a:latin typeface="Arial"/>
                <a:cs typeface="Arial"/>
              </a:rPr>
              <a:t>Disease;</a:t>
            </a:r>
            <a:r>
              <a:rPr sz="1650" spc="50" dirty="0">
                <a:solidFill>
                  <a:srgbClr val="11688B"/>
                </a:solidFill>
                <a:latin typeface="Arial"/>
                <a:cs typeface="Arial"/>
              </a:rPr>
              <a:t> </a:t>
            </a:r>
            <a:r>
              <a:rPr sz="1650" b="1" spc="-25" dirty="0">
                <a:solidFill>
                  <a:srgbClr val="11688B"/>
                </a:solidFill>
                <a:latin typeface="Arial"/>
                <a:cs typeface="Arial"/>
              </a:rPr>
              <a:t>VEGF</a:t>
            </a:r>
            <a:r>
              <a:rPr sz="1650" spc="-25" dirty="0">
                <a:solidFill>
                  <a:srgbClr val="11688B"/>
                </a:solidFill>
                <a:latin typeface="Arial"/>
                <a:cs typeface="Arial"/>
              </a:rPr>
              <a:t>,</a:t>
            </a:r>
            <a:r>
              <a:rPr sz="1650" spc="50" dirty="0">
                <a:solidFill>
                  <a:srgbClr val="11688B"/>
                </a:solidFill>
                <a:latin typeface="Arial"/>
                <a:cs typeface="Arial"/>
              </a:rPr>
              <a:t> </a:t>
            </a:r>
            <a:r>
              <a:rPr sz="1650" dirty="0">
                <a:solidFill>
                  <a:srgbClr val="11688B"/>
                </a:solidFill>
                <a:latin typeface="Arial"/>
                <a:cs typeface="Arial"/>
              </a:rPr>
              <a:t>vascular</a:t>
            </a:r>
            <a:r>
              <a:rPr sz="1650" spc="50" dirty="0">
                <a:solidFill>
                  <a:srgbClr val="11688B"/>
                </a:solidFill>
                <a:latin typeface="Arial"/>
                <a:cs typeface="Arial"/>
              </a:rPr>
              <a:t> </a:t>
            </a:r>
            <a:r>
              <a:rPr sz="1650" dirty="0">
                <a:solidFill>
                  <a:srgbClr val="11688B"/>
                </a:solidFill>
                <a:latin typeface="Arial"/>
                <a:cs typeface="Arial"/>
              </a:rPr>
              <a:t>endothelial</a:t>
            </a:r>
            <a:r>
              <a:rPr sz="1650" spc="65" dirty="0">
                <a:solidFill>
                  <a:srgbClr val="11688B"/>
                </a:solidFill>
                <a:latin typeface="Arial"/>
                <a:cs typeface="Arial"/>
              </a:rPr>
              <a:t> </a:t>
            </a:r>
            <a:r>
              <a:rPr sz="1650" dirty="0">
                <a:solidFill>
                  <a:srgbClr val="11688B"/>
                </a:solidFill>
                <a:latin typeface="Arial"/>
                <a:cs typeface="Arial"/>
              </a:rPr>
              <a:t>growth</a:t>
            </a:r>
            <a:r>
              <a:rPr sz="1650" spc="55" dirty="0">
                <a:solidFill>
                  <a:srgbClr val="11688B"/>
                </a:solidFill>
                <a:latin typeface="Arial"/>
                <a:cs typeface="Arial"/>
              </a:rPr>
              <a:t> </a:t>
            </a:r>
            <a:r>
              <a:rPr sz="1650" spc="-10" dirty="0">
                <a:solidFill>
                  <a:srgbClr val="11688B"/>
                </a:solidFill>
                <a:latin typeface="Arial"/>
                <a:cs typeface="Arial"/>
              </a:rPr>
              <a:t>factor.</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3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30" dirty="0">
                <a:solidFill>
                  <a:srgbClr val="11688B"/>
                </a:solidFill>
                <a:latin typeface="Arial"/>
                <a:cs typeface="Arial"/>
              </a:rPr>
              <a:t> </a:t>
            </a:r>
            <a:r>
              <a:rPr sz="1650" dirty="0">
                <a:solidFill>
                  <a:srgbClr val="11688B"/>
                </a:solidFill>
                <a:latin typeface="Arial"/>
                <a:cs typeface="Arial"/>
              </a:rPr>
              <a:t>van</a:t>
            </a:r>
            <a:r>
              <a:rPr sz="1650" spc="-25" dirty="0">
                <a:solidFill>
                  <a:srgbClr val="11688B"/>
                </a:solidFill>
                <a:latin typeface="Arial"/>
                <a:cs typeface="Arial"/>
              </a:rPr>
              <a:t> </a:t>
            </a:r>
            <a:r>
              <a:rPr sz="1650" spc="-10" dirty="0">
                <a:solidFill>
                  <a:srgbClr val="11688B"/>
                </a:solidFill>
                <a:latin typeface="Arial"/>
                <a:cs typeface="Arial"/>
              </a:rPr>
              <a:t>Rhee</a:t>
            </a:r>
            <a:r>
              <a:rPr sz="1650" spc="-30" dirty="0">
                <a:solidFill>
                  <a:srgbClr val="11688B"/>
                </a:solidFill>
                <a:latin typeface="Arial"/>
                <a:cs typeface="Arial"/>
              </a:rPr>
              <a:t> </a:t>
            </a:r>
            <a:r>
              <a:rPr sz="1650" dirty="0">
                <a:solidFill>
                  <a:srgbClr val="11688B"/>
                </a:solidFill>
                <a:latin typeface="Arial"/>
                <a:cs typeface="Arial"/>
              </a:rPr>
              <a:t>F,</a:t>
            </a:r>
            <a:r>
              <a:rPr sz="1650" spc="-30" dirty="0">
                <a:solidFill>
                  <a:srgbClr val="11688B"/>
                </a:solidFill>
                <a:latin typeface="Arial"/>
                <a:cs typeface="Arial"/>
              </a:rPr>
              <a:t> </a:t>
            </a:r>
            <a:r>
              <a:rPr sz="1650" i="1" dirty="0">
                <a:solidFill>
                  <a:srgbClr val="11688B"/>
                </a:solidFill>
                <a:latin typeface="Arial"/>
                <a:cs typeface="Arial"/>
              </a:rPr>
              <a:t>et</a:t>
            </a:r>
            <a:r>
              <a:rPr sz="1650" i="1" spc="-30" dirty="0">
                <a:solidFill>
                  <a:srgbClr val="11688B"/>
                </a:solidFill>
                <a:latin typeface="Arial"/>
                <a:cs typeface="Arial"/>
              </a:rPr>
              <a:t> </a:t>
            </a:r>
            <a:r>
              <a:rPr sz="1650" i="1" dirty="0">
                <a:solidFill>
                  <a:srgbClr val="11688B"/>
                </a:solidFill>
                <a:latin typeface="Arial"/>
                <a:cs typeface="Arial"/>
              </a:rPr>
              <a:t>al.</a:t>
            </a:r>
            <a:r>
              <a:rPr sz="1650" i="1" spc="-35" dirty="0">
                <a:solidFill>
                  <a:srgbClr val="11688B"/>
                </a:solidFill>
                <a:latin typeface="Arial"/>
                <a:cs typeface="Arial"/>
              </a:rPr>
              <a:t> </a:t>
            </a:r>
            <a:r>
              <a:rPr sz="1650" i="1" dirty="0">
                <a:solidFill>
                  <a:srgbClr val="11688B"/>
                </a:solidFill>
                <a:latin typeface="Arial"/>
                <a:cs typeface="Arial"/>
              </a:rPr>
              <a:t>Blood.</a:t>
            </a:r>
            <a:r>
              <a:rPr sz="1650" i="1" spc="-30" dirty="0">
                <a:solidFill>
                  <a:srgbClr val="11688B"/>
                </a:solidFill>
                <a:latin typeface="Arial"/>
                <a:cs typeface="Arial"/>
              </a:rPr>
              <a:t> </a:t>
            </a:r>
            <a:r>
              <a:rPr sz="1650" dirty="0">
                <a:solidFill>
                  <a:srgbClr val="11688B"/>
                </a:solidFill>
                <a:latin typeface="Arial"/>
                <a:cs typeface="Arial"/>
              </a:rPr>
              <a:t>2018;</a:t>
            </a:r>
            <a:r>
              <a:rPr sz="1650" spc="-35" dirty="0">
                <a:solidFill>
                  <a:srgbClr val="11688B"/>
                </a:solidFill>
                <a:latin typeface="Arial"/>
                <a:cs typeface="Arial"/>
              </a:rPr>
              <a:t> </a:t>
            </a:r>
            <a:r>
              <a:rPr sz="1650" dirty="0">
                <a:solidFill>
                  <a:srgbClr val="11688B"/>
                </a:solidFill>
                <a:latin typeface="Arial"/>
                <a:cs typeface="Arial"/>
              </a:rPr>
              <a:t>132:</a:t>
            </a:r>
            <a:r>
              <a:rPr sz="1650" spc="-30" dirty="0">
                <a:solidFill>
                  <a:srgbClr val="11688B"/>
                </a:solidFill>
                <a:latin typeface="Arial"/>
                <a:cs typeface="Arial"/>
              </a:rPr>
              <a:t> </a:t>
            </a:r>
            <a:r>
              <a:rPr sz="1650" dirty="0">
                <a:solidFill>
                  <a:srgbClr val="11688B"/>
                </a:solidFill>
                <a:latin typeface="Arial"/>
                <a:cs typeface="Arial"/>
              </a:rPr>
              <a:t>2115–25.</a:t>
            </a:r>
            <a:r>
              <a:rPr sz="1650" spc="-35" dirty="0">
                <a:solidFill>
                  <a:srgbClr val="11688B"/>
                </a:solidFill>
                <a:latin typeface="Arial"/>
                <a:cs typeface="Arial"/>
              </a:rPr>
              <a:t> </a:t>
            </a:r>
            <a:r>
              <a:rPr sz="1650" b="1" dirty="0">
                <a:solidFill>
                  <a:srgbClr val="11688B"/>
                </a:solidFill>
                <a:latin typeface="Arial"/>
                <a:cs typeface="Arial"/>
              </a:rPr>
              <a:t>2.</a:t>
            </a:r>
            <a:r>
              <a:rPr sz="1650" b="1" spc="-30" dirty="0">
                <a:solidFill>
                  <a:srgbClr val="11688B"/>
                </a:solidFill>
                <a:latin typeface="Arial"/>
                <a:cs typeface="Arial"/>
              </a:rPr>
              <a:t> </a:t>
            </a:r>
            <a:r>
              <a:rPr sz="1650" dirty="0">
                <a:solidFill>
                  <a:srgbClr val="11688B"/>
                </a:solidFill>
                <a:latin typeface="Arial"/>
                <a:cs typeface="Arial"/>
              </a:rPr>
              <a:t>van</a:t>
            </a:r>
            <a:r>
              <a:rPr sz="1650" spc="-30" dirty="0">
                <a:solidFill>
                  <a:srgbClr val="11688B"/>
                </a:solidFill>
                <a:latin typeface="Arial"/>
                <a:cs typeface="Arial"/>
              </a:rPr>
              <a:t> </a:t>
            </a:r>
            <a:r>
              <a:rPr sz="1650" spc="-10" dirty="0">
                <a:solidFill>
                  <a:srgbClr val="11688B"/>
                </a:solidFill>
                <a:latin typeface="Arial"/>
                <a:cs typeface="Arial"/>
              </a:rPr>
              <a:t>Rhee</a:t>
            </a:r>
            <a:r>
              <a:rPr sz="1650" spc="-25" dirty="0">
                <a:solidFill>
                  <a:srgbClr val="11688B"/>
                </a:solidFill>
                <a:latin typeface="Arial"/>
                <a:cs typeface="Arial"/>
              </a:rPr>
              <a:t> </a:t>
            </a:r>
            <a:r>
              <a:rPr sz="1650" dirty="0">
                <a:solidFill>
                  <a:srgbClr val="11688B"/>
                </a:solidFill>
                <a:latin typeface="Arial"/>
                <a:cs typeface="Arial"/>
              </a:rPr>
              <a:t>F,</a:t>
            </a:r>
            <a:r>
              <a:rPr sz="1650" spc="-30" dirty="0">
                <a:solidFill>
                  <a:srgbClr val="11688B"/>
                </a:solidFill>
                <a:latin typeface="Arial"/>
                <a:cs typeface="Arial"/>
              </a:rPr>
              <a:t> </a:t>
            </a:r>
            <a:r>
              <a:rPr sz="1650" i="1" dirty="0">
                <a:solidFill>
                  <a:srgbClr val="11688B"/>
                </a:solidFill>
                <a:latin typeface="Arial"/>
                <a:cs typeface="Arial"/>
              </a:rPr>
              <a:t>et</a:t>
            </a:r>
            <a:r>
              <a:rPr sz="1650" i="1" spc="-30" dirty="0">
                <a:solidFill>
                  <a:srgbClr val="11688B"/>
                </a:solidFill>
                <a:latin typeface="Arial"/>
                <a:cs typeface="Arial"/>
              </a:rPr>
              <a:t> </a:t>
            </a:r>
            <a:r>
              <a:rPr sz="1650" i="1" dirty="0">
                <a:solidFill>
                  <a:srgbClr val="11688B"/>
                </a:solidFill>
                <a:latin typeface="Arial"/>
                <a:cs typeface="Arial"/>
              </a:rPr>
              <a:t>al.</a:t>
            </a:r>
            <a:r>
              <a:rPr sz="1650" i="1" spc="-40" dirty="0">
                <a:solidFill>
                  <a:srgbClr val="11688B"/>
                </a:solidFill>
                <a:latin typeface="Arial"/>
                <a:cs typeface="Arial"/>
              </a:rPr>
              <a:t> </a:t>
            </a:r>
            <a:r>
              <a:rPr sz="1650" i="1" dirty="0">
                <a:solidFill>
                  <a:srgbClr val="11688B"/>
                </a:solidFill>
                <a:latin typeface="Arial"/>
                <a:cs typeface="Arial"/>
              </a:rPr>
              <a:t>Clinical</a:t>
            </a:r>
            <a:r>
              <a:rPr sz="1650" i="1" spc="-20" dirty="0">
                <a:solidFill>
                  <a:srgbClr val="11688B"/>
                </a:solidFill>
                <a:latin typeface="Arial"/>
                <a:cs typeface="Arial"/>
              </a:rPr>
              <a:t> </a:t>
            </a:r>
            <a:r>
              <a:rPr sz="1650" i="1" dirty="0">
                <a:solidFill>
                  <a:srgbClr val="11688B"/>
                </a:solidFill>
                <a:latin typeface="Arial"/>
                <a:cs typeface="Arial"/>
              </a:rPr>
              <a:t>Advances</a:t>
            </a:r>
            <a:r>
              <a:rPr sz="1650" i="1" spc="-25" dirty="0">
                <a:solidFill>
                  <a:srgbClr val="11688B"/>
                </a:solidFill>
                <a:latin typeface="Arial"/>
                <a:cs typeface="Arial"/>
              </a:rPr>
              <a:t> </a:t>
            </a:r>
            <a:r>
              <a:rPr sz="1650" i="1" dirty="0">
                <a:solidFill>
                  <a:srgbClr val="11688B"/>
                </a:solidFill>
                <a:latin typeface="Arial"/>
                <a:cs typeface="Arial"/>
              </a:rPr>
              <a:t>in</a:t>
            </a:r>
            <a:r>
              <a:rPr sz="1650" i="1" spc="-30" dirty="0">
                <a:solidFill>
                  <a:srgbClr val="11688B"/>
                </a:solidFill>
                <a:latin typeface="Arial"/>
                <a:cs typeface="Arial"/>
              </a:rPr>
              <a:t> </a:t>
            </a:r>
            <a:r>
              <a:rPr sz="1650" i="1" dirty="0">
                <a:solidFill>
                  <a:srgbClr val="11688B"/>
                </a:solidFill>
                <a:latin typeface="Arial"/>
                <a:cs typeface="Arial"/>
              </a:rPr>
              <a:t>Haematology</a:t>
            </a:r>
            <a:r>
              <a:rPr sz="1650" i="1" spc="-30" dirty="0">
                <a:solidFill>
                  <a:srgbClr val="11688B"/>
                </a:solidFill>
                <a:latin typeface="Arial"/>
                <a:cs typeface="Arial"/>
              </a:rPr>
              <a:t> </a:t>
            </a:r>
            <a:r>
              <a:rPr sz="1650" i="1" dirty="0">
                <a:solidFill>
                  <a:srgbClr val="11688B"/>
                </a:solidFill>
                <a:latin typeface="Arial"/>
                <a:cs typeface="Arial"/>
              </a:rPr>
              <a:t>&amp;</a:t>
            </a:r>
            <a:r>
              <a:rPr sz="1650" i="1" spc="-25" dirty="0">
                <a:solidFill>
                  <a:srgbClr val="11688B"/>
                </a:solidFill>
                <a:latin typeface="Arial"/>
                <a:cs typeface="Arial"/>
              </a:rPr>
              <a:t> </a:t>
            </a:r>
            <a:r>
              <a:rPr sz="1650" i="1" dirty="0">
                <a:solidFill>
                  <a:srgbClr val="11688B"/>
                </a:solidFill>
                <a:latin typeface="Arial"/>
                <a:cs typeface="Arial"/>
              </a:rPr>
              <a:t>Oncology</a:t>
            </a:r>
            <a:r>
              <a:rPr sz="1650" dirty="0">
                <a:solidFill>
                  <a:srgbClr val="11688B"/>
                </a:solidFill>
                <a:latin typeface="Arial"/>
                <a:cs typeface="Arial"/>
              </a:rPr>
              <a:t>.</a:t>
            </a:r>
            <a:r>
              <a:rPr sz="1650" spc="-30" dirty="0">
                <a:solidFill>
                  <a:srgbClr val="11688B"/>
                </a:solidFill>
                <a:latin typeface="Arial"/>
                <a:cs typeface="Arial"/>
              </a:rPr>
              <a:t> </a:t>
            </a:r>
            <a:r>
              <a:rPr sz="1650" dirty="0">
                <a:solidFill>
                  <a:srgbClr val="11688B"/>
                </a:solidFill>
                <a:latin typeface="Arial"/>
                <a:cs typeface="Arial"/>
              </a:rPr>
              <a:t>2010;</a:t>
            </a:r>
            <a:r>
              <a:rPr sz="1650" spc="-35" dirty="0">
                <a:solidFill>
                  <a:srgbClr val="11688B"/>
                </a:solidFill>
                <a:latin typeface="Arial"/>
                <a:cs typeface="Arial"/>
              </a:rPr>
              <a:t> </a:t>
            </a:r>
            <a:r>
              <a:rPr sz="1650" dirty="0">
                <a:solidFill>
                  <a:srgbClr val="11688B"/>
                </a:solidFill>
                <a:latin typeface="Arial"/>
                <a:cs typeface="Arial"/>
              </a:rPr>
              <a:t>8:</a:t>
            </a:r>
            <a:r>
              <a:rPr sz="1650" spc="-30" dirty="0">
                <a:solidFill>
                  <a:srgbClr val="11688B"/>
                </a:solidFill>
                <a:latin typeface="Arial"/>
                <a:cs typeface="Arial"/>
              </a:rPr>
              <a:t> </a:t>
            </a:r>
            <a:r>
              <a:rPr sz="1650" spc="-10" dirty="0">
                <a:solidFill>
                  <a:srgbClr val="11688B"/>
                </a:solidFill>
                <a:latin typeface="Arial"/>
                <a:cs typeface="Arial"/>
              </a:rPr>
              <a:t>486–98.</a:t>
            </a:r>
            <a:endParaRPr sz="1650">
              <a:latin typeface="Arial"/>
              <a:cs typeface="Arial"/>
            </a:endParaRPr>
          </a:p>
        </p:txBody>
      </p:sp>
      <p:sp>
        <p:nvSpPr>
          <p:cNvPr id="8" name="object 8"/>
          <p:cNvSpPr txBox="1"/>
          <p:nvPr/>
        </p:nvSpPr>
        <p:spPr>
          <a:xfrm>
            <a:off x="13369321" y="2542196"/>
            <a:ext cx="3754754" cy="427990"/>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11688B"/>
                </a:solidFill>
                <a:latin typeface="Arial"/>
                <a:cs typeface="Arial"/>
              </a:rPr>
              <a:t>Increased</a:t>
            </a:r>
            <a:r>
              <a:rPr sz="2600" b="1" spc="120" dirty="0">
                <a:solidFill>
                  <a:srgbClr val="11688B"/>
                </a:solidFill>
                <a:latin typeface="Arial"/>
                <a:cs typeface="Arial"/>
              </a:rPr>
              <a:t> </a:t>
            </a:r>
            <a:r>
              <a:rPr sz="2600" b="1" spc="50" dirty="0">
                <a:solidFill>
                  <a:srgbClr val="11688B"/>
                </a:solidFill>
                <a:latin typeface="Arial"/>
                <a:cs typeface="Arial"/>
              </a:rPr>
              <a:t>hIL-</a:t>
            </a:r>
            <a:r>
              <a:rPr sz="2600" b="1" dirty="0">
                <a:solidFill>
                  <a:srgbClr val="11688B"/>
                </a:solidFill>
                <a:latin typeface="Arial"/>
                <a:cs typeface="Arial"/>
              </a:rPr>
              <a:t>6</a:t>
            </a:r>
            <a:r>
              <a:rPr sz="2600" b="1" spc="125" dirty="0">
                <a:solidFill>
                  <a:srgbClr val="11688B"/>
                </a:solidFill>
                <a:latin typeface="Arial"/>
                <a:cs typeface="Arial"/>
              </a:rPr>
              <a:t> </a:t>
            </a:r>
            <a:r>
              <a:rPr sz="2600" b="1" spc="-10" dirty="0">
                <a:solidFill>
                  <a:srgbClr val="11688B"/>
                </a:solidFill>
                <a:latin typeface="Arial"/>
                <a:cs typeface="Arial"/>
              </a:rPr>
              <a:t>activity</a:t>
            </a:r>
            <a:endParaRPr sz="2600">
              <a:latin typeface="Arial"/>
              <a:cs typeface="Arial"/>
            </a:endParaRPr>
          </a:p>
        </p:txBody>
      </p:sp>
      <p:sp>
        <p:nvSpPr>
          <p:cNvPr id="9" name="object 9"/>
          <p:cNvSpPr txBox="1"/>
          <p:nvPr/>
        </p:nvSpPr>
        <p:spPr>
          <a:xfrm>
            <a:off x="11298243" y="8498873"/>
            <a:ext cx="3003550" cy="252095"/>
          </a:xfrm>
          <a:prstGeom prst="rect">
            <a:avLst/>
          </a:prstGeom>
        </p:spPr>
        <p:txBody>
          <a:bodyPr vert="horz" wrap="square" lIns="0" tIns="17145" rIns="0" bIns="0" rtlCol="0">
            <a:spAutoFit/>
          </a:bodyPr>
          <a:lstStyle/>
          <a:p>
            <a:pPr marL="12700">
              <a:lnSpc>
                <a:spcPct val="100000"/>
              </a:lnSpc>
              <a:spcBef>
                <a:spcPts val="135"/>
              </a:spcBef>
            </a:pPr>
            <a:r>
              <a:rPr sz="1450" dirty="0">
                <a:solidFill>
                  <a:srgbClr val="11688B"/>
                </a:solidFill>
                <a:latin typeface="Arial"/>
                <a:cs typeface="Arial"/>
              </a:rPr>
              <a:t>Adapted</a:t>
            </a:r>
            <a:r>
              <a:rPr sz="1450" spc="45" dirty="0">
                <a:solidFill>
                  <a:srgbClr val="11688B"/>
                </a:solidFill>
                <a:latin typeface="Arial"/>
                <a:cs typeface="Arial"/>
              </a:rPr>
              <a:t> </a:t>
            </a:r>
            <a:r>
              <a:rPr sz="1450" dirty="0">
                <a:solidFill>
                  <a:srgbClr val="11688B"/>
                </a:solidFill>
                <a:latin typeface="Arial"/>
                <a:cs typeface="Arial"/>
              </a:rPr>
              <a:t>from</a:t>
            </a:r>
            <a:r>
              <a:rPr sz="1450" spc="50" dirty="0">
                <a:solidFill>
                  <a:srgbClr val="11688B"/>
                </a:solidFill>
                <a:latin typeface="Arial"/>
                <a:cs typeface="Arial"/>
              </a:rPr>
              <a:t> </a:t>
            </a:r>
            <a:r>
              <a:rPr sz="1450" dirty="0">
                <a:solidFill>
                  <a:srgbClr val="11688B"/>
                </a:solidFill>
                <a:latin typeface="Arial"/>
                <a:cs typeface="Arial"/>
              </a:rPr>
              <a:t>van</a:t>
            </a:r>
            <a:r>
              <a:rPr sz="1450" spc="45" dirty="0">
                <a:solidFill>
                  <a:srgbClr val="11688B"/>
                </a:solidFill>
                <a:latin typeface="Arial"/>
                <a:cs typeface="Arial"/>
              </a:rPr>
              <a:t> </a:t>
            </a:r>
            <a:r>
              <a:rPr sz="1450" dirty="0">
                <a:solidFill>
                  <a:srgbClr val="11688B"/>
                </a:solidFill>
                <a:latin typeface="Arial"/>
                <a:cs typeface="Arial"/>
              </a:rPr>
              <a:t>Rhee</a:t>
            </a:r>
            <a:r>
              <a:rPr sz="1450" spc="45" dirty="0">
                <a:solidFill>
                  <a:srgbClr val="11688B"/>
                </a:solidFill>
                <a:latin typeface="Arial"/>
                <a:cs typeface="Arial"/>
              </a:rPr>
              <a:t> </a:t>
            </a:r>
            <a:r>
              <a:rPr sz="1450" i="1" dirty="0">
                <a:solidFill>
                  <a:srgbClr val="11688B"/>
                </a:solidFill>
                <a:latin typeface="Arial"/>
                <a:cs typeface="Arial"/>
              </a:rPr>
              <a:t>et</a:t>
            </a:r>
            <a:r>
              <a:rPr sz="1450" i="1" spc="45" dirty="0">
                <a:solidFill>
                  <a:srgbClr val="11688B"/>
                </a:solidFill>
                <a:latin typeface="Arial"/>
                <a:cs typeface="Arial"/>
              </a:rPr>
              <a:t> </a:t>
            </a:r>
            <a:r>
              <a:rPr sz="1450" i="1" dirty="0">
                <a:solidFill>
                  <a:srgbClr val="11688B"/>
                </a:solidFill>
                <a:latin typeface="Arial"/>
                <a:cs typeface="Arial"/>
              </a:rPr>
              <a:t>al,</a:t>
            </a:r>
            <a:r>
              <a:rPr sz="1450" i="1" spc="50" dirty="0">
                <a:solidFill>
                  <a:srgbClr val="11688B"/>
                </a:solidFill>
                <a:latin typeface="Arial"/>
                <a:cs typeface="Arial"/>
              </a:rPr>
              <a:t> </a:t>
            </a:r>
            <a:r>
              <a:rPr sz="1450" spc="-10" dirty="0">
                <a:solidFill>
                  <a:srgbClr val="11688B"/>
                </a:solidFill>
                <a:latin typeface="Arial"/>
                <a:cs typeface="Arial"/>
              </a:rPr>
              <a:t>2010.</a:t>
            </a:r>
            <a:endParaRPr sz="1450">
              <a:latin typeface="Arial"/>
              <a:cs typeface="Arial"/>
            </a:endParaRPr>
          </a:p>
        </p:txBody>
      </p:sp>
      <p:sp>
        <p:nvSpPr>
          <p:cNvPr id="10" name="object 10"/>
          <p:cNvSpPr/>
          <p:nvPr/>
        </p:nvSpPr>
        <p:spPr>
          <a:xfrm>
            <a:off x="11209541" y="4071625"/>
            <a:ext cx="8074025" cy="1336040"/>
          </a:xfrm>
          <a:custGeom>
            <a:avLst/>
            <a:gdLst/>
            <a:ahLst/>
            <a:cxnLst/>
            <a:rect l="l" t="t" r="r" b="b"/>
            <a:pathLst>
              <a:path w="8074025" h="1336039">
                <a:moveTo>
                  <a:pt x="1762569" y="105994"/>
                </a:moveTo>
                <a:lnTo>
                  <a:pt x="1754238" y="64731"/>
                </a:lnTo>
                <a:lnTo>
                  <a:pt x="1731530" y="31038"/>
                </a:lnTo>
                <a:lnTo>
                  <a:pt x="1697837" y="8331"/>
                </a:lnTo>
                <a:lnTo>
                  <a:pt x="1656575" y="0"/>
                </a:lnTo>
                <a:lnTo>
                  <a:pt x="105994" y="0"/>
                </a:lnTo>
                <a:lnTo>
                  <a:pt x="64731" y="8331"/>
                </a:lnTo>
                <a:lnTo>
                  <a:pt x="31038" y="31038"/>
                </a:lnTo>
                <a:lnTo>
                  <a:pt x="8331" y="64731"/>
                </a:lnTo>
                <a:lnTo>
                  <a:pt x="0" y="105994"/>
                </a:lnTo>
                <a:lnTo>
                  <a:pt x="0" y="1229652"/>
                </a:lnTo>
                <a:lnTo>
                  <a:pt x="8331" y="1270914"/>
                </a:lnTo>
                <a:lnTo>
                  <a:pt x="31038" y="1304607"/>
                </a:lnTo>
                <a:lnTo>
                  <a:pt x="64731" y="1327327"/>
                </a:lnTo>
                <a:lnTo>
                  <a:pt x="105994" y="1335646"/>
                </a:lnTo>
                <a:lnTo>
                  <a:pt x="1656575" y="1335646"/>
                </a:lnTo>
                <a:lnTo>
                  <a:pt x="1697837" y="1327327"/>
                </a:lnTo>
                <a:lnTo>
                  <a:pt x="1731530" y="1304607"/>
                </a:lnTo>
                <a:lnTo>
                  <a:pt x="1754238" y="1270914"/>
                </a:lnTo>
                <a:lnTo>
                  <a:pt x="1762569" y="1229652"/>
                </a:lnTo>
                <a:lnTo>
                  <a:pt x="1762569" y="105994"/>
                </a:lnTo>
                <a:close/>
              </a:path>
              <a:path w="8074025" h="1336039">
                <a:moveTo>
                  <a:pt x="3866350" y="105994"/>
                </a:moveTo>
                <a:lnTo>
                  <a:pt x="3858018" y="64731"/>
                </a:lnTo>
                <a:lnTo>
                  <a:pt x="3835298" y="31038"/>
                </a:lnTo>
                <a:lnTo>
                  <a:pt x="3801605" y="8331"/>
                </a:lnTo>
                <a:lnTo>
                  <a:pt x="3760355" y="0"/>
                </a:lnTo>
                <a:lnTo>
                  <a:pt x="2209762" y="0"/>
                </a:lnTo>
                <a:lnTo>
                  <a:pt x="2168499" y="8331"/>
                </a:lnTo>
                <a:lnTo>
                  <a:pt x="2134806" y="31038"/>
                </a:lnTo>
                <a:lnTo>
                  <a:pt x="2112099" y="64731"/>
                </a:lnTo>
                <a:lnTo>
                  <a:pt x="2103767" y="105994"/>
                </a:lnTo>
                <a:lnTo>
                  <a:pt x="2103767" y="1229652"/>
                </a:lnTo>
                <a:lnTo>
                  <a:pt x="2112099" y="1270914"/>
                </a:lnTo>
                <a:lnTo>
                  <a:pt x="2134806" y="1304607"/>
                </a:lnTo>
                <a:lnTo>
                  <a:pt x="2168499" y="1327327"/>
                </a:lnTo>
                <a:lnTo>
                  <a:pt x="2209762" y="1335646"/>
                </a:lnTo>
                <a:lnTo>
                  <a:pt x="3760355" y="1335646"/>
                </a:lnTo>
                <a:lnTo>
                  <a:pt x="3801605" y="1327327"/>
                </a:lnTo>
                <a:lnTo>
                  <a:pt x="3835298" y="1304607"/>
                </a:lnTo>
                <a:lnTo>
                  <a:pt x="3858018" y="1270914"/>
                </a:lnTo>
                <a:lnTo>
                  <a:pt x="3866350" y="1229652"/>
                </a:lnTo>
                <a:lnTo>
                  <a:pt x="3866350" y="105994"/>
                </a:lnTo>
                <a:close/>
              </a:path>
              <a:path w="8074025" h="1336039">
                <a:moveTo>
                  <a:pt x="5970117" y="105994"/>
                </a:moveTo>
                <a:lnTo>
                  <a:pt x="5961786" y="64731"/>
                </a:lnTo>
                <a:lnTo>
                  <a:pt x="5939079" y="31038"/>
                </a:lnTo>
                <a:lnTo>
                  <a:pt x="5905385" y="8331"/>
                </a:lnTo>
                <a:lnTo>
                  <a:pt x="5864123" y="0"/>
                </a:lnTo>
                <a:lnTo>
                  <a:pt x="4313542" y="0"/>
                </a:lnTo>
                <a:lnTo>
                  <a:pt x="4272280" y="8331"/>
                </a:lnTo>
                <a:lnTo>
                  <a:pt x="4238587" y="31038"/>
                </a:lnTo>
                <a:lnTo>
                  <a:pt x="4215879" y="64731"/>
                </a:lnTo>
                <a:lnTo>
                  <a:pt x="4207548" y="105994"/>
                </a:lnTo>
                <a:lnTo>
                  <a:pt x="4207548" y="1229652"/>
                </a:lnTo>
                <a:lnTo>
                  <a:pt x="4215879" y="1270914"/>
                </a:lnTo>
                <a:lnTo>
                  <a:pt x="4238587" y="1304607"/>
                </a:lnTo>
                <a:lnTo>
                  <a:pt x="4272280" y="1327327"/>
                </a:lnTo>
                <a:lnTo>
                  <a:pt x="4313542" y="1335646"/>
                </a:lnTo>
                <a:lnTo>
                  <a:pt x="5864123" y="1335646"/>
                </a:lnTo>
                <a:lnTo>
                  <a:pt x="5905385" y="1327327"/>
                </a:lnTo>
                <a:lnTo>
                  <a:pt x="5939079" y="1304607"/>
                </a:lnTo>
                <a:lnTo>
                  <a:pt x="5961786" y="1270914"/>
                </a:lnTo>
                <a:lnTo>
                  <a:pt x="5970117" y="1229652"/>
                </a:lnTo>
                <a:lnTo>
                  <a:pt x="5970117" y="105994"/>
                </a:lnTo>
                <a:close/>
              </a:path>
              <a:path w="8074025" h="1336039">
                <a:moveTo>
                  <a:pt x="8073898" y="105994"/>
                </a:moveTo>
                <a:lnTo>
                  <a:pt x="8065567" y="64731"/>
                </a:lnTo>
                <a:lnTo>
                  <a:pt x="8042859" y="31038"/>
                </a:lnTo>
                <a:lnTo>
                  <a:pt x="8009166" y="8331"/>
                </a:lnTo>
                <a:lnTo>
                  <a:pt x="7967904" y="0"/>
                </a:lnTo>
                <a:lnTo>
                  <a:pt x="6417323" y="0"/>
                </a:lnTo>
                <a:lnTo>
                  <a:pt x="6376060" y="8331"/>
                </a:lnTo>
                <a:lnTo>
                  <a:pt x="6342367" y="31038"/>
                </a:lnTo>
                <a:lnTo>
                  <a:pt x="6319647" y="64731"/>
                </a:lnTo>
                <a:lnTo>
                  <a:pt x="6311328" y="105994"/>
                </a:lnTo>
                <a:lnTo>
                  <a:pt x="6311328" y="1229652"/>
                </a:lnTo>
                <a:lnTo>
                  <a:pt x="6319647" y="1270914"/>
                </a:lnTo>
                <a:lnTo>
                  <a:pt x="6342367" y="1304607"/>
                </a:lnTo>
                <a:lnTo>
                  <a:pt x="6376060" y="1327327"/>
                </a:lnTo>
                <a:lnTo>
                  <a:pt x="6417323" y="1335646"/>
                </a:lnTo>
                <a:lnTo>
                  <a:pt x="7967904" y="1335646"/>
                </a:lnTo>
                <a:lnTo>
                  <a:pt x="8009166" y="1327327"/>
                </a:lnTo>
                <a:lnTo>
                  <a:pt x="8042859" y="1304607"/>
                </a:lnTo>
                <a:lnTo>
                  <a:pt x="8065567" y="1270914"/>
                </a:lnTo>
                <a:lnTo>
                  <a:pt x="8073898" y="1229652"/>
                </a:lnTo>
                <a:lnTo>
                  <a:pt x="8073898" y="105994"/>
                </a:lnTo>
                <a:close/>
              </a:path>
            </a:pathLst>
          </a:custGeom>
          <a:solidFill>
            <a:srgbClr val="11688B"/>
          </a:solidFill>
        </p:spPr>
        <p:txBody>
          <a:bodyPr wrap="square" lIns="0" tIns="0" rIns="0" bIns="0" rtlCol="0"/>
          <a:lstStyle/>
          <a:p>
            <a:endParaRPr/>
          </a:p>
        </p:txBody>
      </p:sp>
      <p:sp>
        <p:nvSpPr>
          <p:cNvPr id="11" name="object 11"/>
          <p:cNvSpPr txBox="1"/>
          <p:nvPr/>
        </p:nvSpPr>
        <p:spPr>
          <a:xfrm>
            <a:off x="11468196" y="4274499"/>
            <a:ext cx="1245235" cy="922655"/>
          </a:xfrm>
          <a:prstGeom prst="rect">
            <a:avLst/>
          </a:prstGeom>
        </p:spPr>
        <p:txBody>
          <a:bodyPr vert="horz" wrap="square" lIns="0" tIns="27940" rIns="0" bIns="0" rtlCol="0">
            <a:spAutoFit/>
          </a:bodyPr>
          <a:lstStyle/>
          <a:p>
            <a:pPr marL="70485" marR="62865" algn="ctr">
              <a:lnSpc>
                <a:spcPts val="2320"/>
              </a:lnSpc>
              <a:spcBef>
                <a:spcPts val="220"/>
              </a:spcBef>
            </a:pPr>
            <a:r>
              <a:rPr sz="1950" spc="-10" dirty="0">
                <a:solidFill>
                  <a:srgbClr val="FFFFFF"/>
                </a:solidFill>
                <a:latin typeface="Arial"/>
                <a:cs typeface="Arial"/>
              </a:rPr>
              <a:t>Increased </a:t>
            </a:r>
            <a:r>
              <a:rPr sz="1950" spc="-20" dirty="0">
                <a:solidFill>
                  <a:srgbClr val="FFFFFF"/>
                </a:solidFill>
                <a:latin typeface="Arial"/>
                <a:cs typeface="Arial"/>
              </a:rPr>
              <a:t>VEGF</a:t>
            </a:r>
            <a:endParaRPr sz="1950">
              <a:latin typeface="Arial"/>
              <a:cs typeface="Arial"/>
            </a:endParaRPr>
          </a:p>
          <a:p>
            <a:pPr algn="ctr">
              <a:lnSpc>
                <a:spcPts val="2295"/>
              </a:lnSpc>
            </a:pPr>
            <a:r>
              <a:rPr sz="1950" spc="-10" dirty="0">
                <a:solidFill>
                  <a:srgbClr val="FFFFFF"/>
                </a:solidFill>
                <a:latin typeface="Arial"/>
                <a:cs typeface="Arial"/>
              </a:rPr>
              <a:t>production</a:t>
            </a:r>
            <a:endParaRPr sz="1950">
              <a:latin typeface="Arial"/>
              <a:cs typeface="Arial"/>
            </a:endParaRPr>
          </a:p>
        </p:txBody>
      </p:sp>
      <p:sp>
        <p:nvSpPr>
          <p:cNvPr id="12" name="object 12"/>
          <p:cNvSpPr txBox="1"/>
          <p:nvPr/>
        </p:nvSpPr>
        <p:spPr>
          <a:xfrm>
            <a:off x="13520929" y="4274499"/>
            <a:ext cx="1347470" cy="922655"/>
          </a:xfrm>
          <a:prstGeom prst="rect">
            <a:avLst/>
          </a:prstGeom>
        </p:spPr>
        <p:txBody>
          <a:bodyPr vert="horz" wrap="square" lIns="0" tIns="15875" rIns="0" bIns="0" rtlCol="0">
            <a:spAutoFit/>
          </a:bodyPr>
          <a:lstStyle/>
          <a:p>
            <a:pPr marL="12700" marR="5080" algn="ctr">
              <a:lnSpc>
                <a:spcPct val="100200"/>
              </a:lnSpc>
              <a:spcBef>
                <a:spcPts val="125"/>
              </a:spcBef>
            </a:pPr>
            <a:r>
              <a:rPr sz="1950" dirty="0">
                <a:solidFill>
                  <a:srgbClr val="FFFFFF"/>
                </a:solidFill>
                <a:latin typeface="Arial"/>
                <a:cs typeface="Arial"/>
              </a:rPr>
              <a:t>Plasma</a:t>
            </a:r>
            <a:r>
              <a:rPr sz="1950" spc="-50" dirty="0">
                <a:solidFill>
                  <a:srgbClr val="FFFFFF"/>
                </a:solidFill>
                <a:latin typeface="Arial"/>
                <a:cs typeface="Arial"/>
              </a:rPr>
              <a:t> </a:t>
            </a:r>
            <a:r>
              <a:rPr sz="1950" spc="-25" dirty="0">
                <a:solidFill>
                  <a:srgbClr val="FFFFFF"/>
                </a:solidFill>
                <a:latin typeface="Arial"/>
                <a:cs typeface="Arial"/>
              </a:rPr>
              <a:t>and </a:t>
            </a:r>
            <a:r>
              <a:rPr sz="1950" spc="80" dirty="0">
                <a:solidFill>
                  <a:srgbClr val="FFFFFF"/>
                </a:solidFill>
                <a:latin typeface="Arial"/>
                <a:cs typeface="Arial"/>
              </a:rPr>
              <a:t>B-</a:t>
            </a:r>
            <a:r>
              <a:rPr sz="1950" spc="-20" dirty="0">
                <a:solidFill>
                  <a:srgbClr val="FFFFFF"/>
                </a:solidFill>
                <a:latin typeface="Arial"/>
                <a:cs typeface="Arial"/>
              </a:rPr>
              <a:t>cell </a:t>
            </a:r>
            <a:r>
              <a:rPr sz="1950" spc="-10" dirty="0">
                <a:solidFill>
                  <a:srgbClr val="FFFFFF"/>
                </a:solidFill>
                <a:latin typeface="Arial"/>
                <a:cs typeface="Arial"/>
              </a:rPr>
              <a:t>overgrowth</a:t>
            </a:r>
            <a:endParaRPr sz="1950">
              <a:latin typeface="Arial"/>
              <a:cs typeface="Arial"/>
            </a:endParaRPr>
          </a:p>
        </p:txBody>
      </p:sp>
      <p:sp>
        <p:nvSpPr>
          <p:cNvPr id="13" name="object 13"/>
          <p:cNvSpPr txBox="1"/>
          <p:nvPr/>
        </p:nvSpPr>
        <p:spPr>
          <a:xfrm>
            <a:off x="15696035" y="4274499"/>
            <a:ext cx="1204595" cy="922655"/>
          </a:xfrm>
          <a:prstGeom prst="rect">
            <a:avLst/>
          </a:prstGeom>
        </p:spPr>
        <p:txBody>
          <a:bodyPr vert="horz" wrap="square" lIns="0" tIns="15875" rIns="0" bIns="0" rtlCol="0">
            <a:spAutoFit/>
          </a:bodyPr>
          <a:lstStyle/>
          <a:p>
            <a:pPr marL="12700" marR="5080" algn="ctr">
              <a:lnSpc>
                <a:spcPct val="100200"/>
              </a:lnSpc>
              <a:spcBef>
                <a:spcPts val="125"/>
              </a:spcBef>
            </a:pPr>
            <a:r>
              <a:rPr sz="1950" spc="-10" dirty="0">
                <a:solidFill>
                  <a:srgbClr val="FFFFFF"/>
                </a:solidFill>
                <a:latin typeface="Arial"/>
                <a:cs typeface="Arial"/>
              </a:rPr>
              <a:t>Increased </a:t>
            </a:r>
            <a:r>
              <a:rPr sz="1950" dirty="0">
                <a:solidFill>
                  <a:srgbClr val="FFFFFF"/>
                </a:solidFill>
                <a:latin typeface="Arial"/>
                <a:cs typeface="Arial"/>
              </a:rPr>
              <a:t>T-helper-</a:t>
            </a:r>
            <a:r>
              <a:rPr sz="1950" spc="-50" dirty="0">
                <a:solidFill>
                  <a:srgbClr val="FFFFFF"/>
                </a:solidFill>
                <a:latin typeface="Arial"/>
                <a:cs typeface="Arial"/>
              </a:rPr>
              <a:t>2 </a:t>
            </a:r>
            <a:r>
              <a:rPr sz="1950" spc="-10" dirty="0">
                <a:solidFill>
                  <a:srgbClr val="FFFFFF"/>
                </a:solidFill>
                <a:latin typeface="Arial"/>
                <a:cs typeface="Arial"/>
              </a:rPr>
              <a:t>cells</a:t>
            </a:r>
            <a:endParaRPr sz="1950">
              <a:latin typeface="Arial"/>
              <a:cs typeface="Arial"/>
            </a:endParaRPr>
          </a:p>
        </p:txBody>
      </p:sp>
      <p:sp>
        <p:nvSpPr>
          <p:cNvPr id="14" name="object 14"/>
          <p:cNvSpPr txBox="1"/>
          <p:nvPr/>
        </p:nvSpPr>
        <p:spPr>
          <a:xfrm>
            <a:off x="17655840" y="4425279"/>
            <a:ext cx="1492885" cy="621030"/>
          </a:xfrm>
          <a:prstGeom prst="rect">
            <a:avLst/>
          </a:prstGeom>
        </p:spPr>
        <p:txBody>
          <a:bodyPr vert="horz" wrap="square" lIns="0" tIns="27940" rIns="0" bIns="0" rtlCol="0">
            <a:spAutoFit/>
          </a:bodyPr>
          <a:lstStyle/>
          <a:p>
            <a:pPr marL="227329" marR="5080" indent="-215265">
              <a:lnSpc>
                <a:spcPts val="2320"/>
              </a:lnSpc>
              <a:spcBef>
                <a:spcPts val="220"/>
              </a:spcBef>
            </a:pPr>
            <a:r>
              <a:rPr sz="1950" spc="-10" dirty="0">
                <a:solidFill>
                  <a:srgbClr val="FFFFFF"/>
                </a:solidFill>
                <a:latin typeface="Arial"/>
                <a:cs typeface="Arial"/>
              </a:rPr>
              <a:t>Inflammatory response</a:t>
            </a:r>
            <a:endParaRPr sz="1950">
              <a:latin typeface="Arial"/>
              <a:cs typeface="Arial"/>
            </a:endParaRPr>
          </a:p>
        </p:txBody>
      </p:sp>
      <p:sp>
        <p:nvSpPr>
          <p:cNvPr id="15" name="object 15"/>
          <p:cNvSpPr/>
          <p:nvPr/>
        </p:nvSpPr>
        <p:spPr>
          <a:xfrm>
            <a:off x="11209543" y="6016299"/>
            <a:ext cx="1762760" cy="2286000"/>
          </a:xfrm>
          <a:custGeom>
            <a:avLst/>
            <a:gdLst/>
            <a:ahLst/>
            <a:cxnLst/>
            <a:rect l="l" t="t" r="r" b="b"/>
            <a:pathLst>
              <a:path w="1762759" h="2286000">
                <a:moveTo>
                  <a:pt x="0" y="139879"/>
                </a:moveTo>
                <a:lnTo>
                  <a:pt x="7131" y="95666"/>
                </a:lnTo>
                <a:lnTo>
                  <a:pt x="26988" y="57268"/>
                </a:lnTo>
                <a:lnTo>
                  <a:pt x="57268" y="26988"/>
                </a:lnTo>
                <a:lnTo>
                  <a:pt x="95666" y="7131"/>
                </a:lnTo>
                <a:lnTo>
                  <a:pt x="139879" y="0"/>
                </a:lnTo>
                <a:lnTo>
                  <a:pt x="1622700" y="0"/>
                </a:lnTo>
                <a:lnTo>
                  <a:pt x="1666913" y="7131"/>
                </a:lnTo>
                <a:lnTo>
                  <a:pt x="1705311" y="26988"/>
                </a:lnTo>
                <a:lnTo>
                  <a:pt x="1735591" y="57268"/>
                </a:lnTo>
                <a:lnTo>
                  <a:pt x="1755448" y="95666"/>
                </a:lnTo>
                <a:lnTo>
                  <a:pt x="1762579" y="139879"/>
                </a:lnTo>
                <a:lnTo>
                  <a:pt x="1762579" y="2145576"/>
                </a:lnTo>
                <a:lnTo>
                  <a:pt x="1755448" y="2189789"/>
                </a:lnTo>
                <a:lnTo>
                  <a:pt x="1735591" y="2228188"/>
                </a:lnTo>
                <a:lnTo>
                  <a:pt x="1705311" y="2258467"/>
                </a:lnTo>
                <a:lnTo>
                  <a:pt x="1666913" y="2278325"/>
                </a:lnTo>
                <a:lnTo>
                  <a:pt x="1622700" y="2285456"/>
                </a:lnTo>
                <a:lnTo>
                  <a:pt x="139879" y="2285456"/>
                </a:lnTo>
                <a:lnTo>
                  <a:pt x="95666" y="2278325"/>
                </a:lnTo>
                <a:lnTo>
                  <a:pt x="57268" y="2258467"/>
                </a:lnTo>
                <a:lnTo>
                  <a:pt x="26988" y="2228188"/>
                </a:lnTo>
                <a:lnTo>
                  <a:pt x="7131" y="2189789"/>
                </a:lnTo>
                <a:lnTo>
                  <a:pt x="0" y="2145576"/>
                </a:lnTo>
                <a:lnTo>
                  <a:pt x="0" y="139879"/>
                </a:lnTo>
                <a:close/>
              </a:path>
            </a:pathLst>
          </a:custGeom>
          <a:ln w="10470">
            <a:solidFill>
              <a:srgbClr val="11688B"/>
            </a:solidFill>
          </a:ln>
        </p:spPr>
        <p:txBody>
          <a:bodyPr wrap="square" lIns="0" tIns="0" rIns="0" bIns="0" rtlCol="0"/>
          <a:lstStyle/>
          <a:p>
            <a:endParaRPr/>
          </a:p>
        </p:txBody>
      </p:sp>
      <p:sp>
        <p:nvSpPr>
          <p:cNvPr id="16" name="object 16"/>
          <p:cNvSpPr/>
          <p:nvPr/>
        </p:nvSpPr>
        <p:spPr>
          <a:xfrm>
            <a:off x="13313311" y="6016299"/>
            <a:ext cx="1762760" cy="2286000"/>
          </a:xfrm>
          <a:custGeom>
            <a:avLst/>
            <a:gdLst/>
            <a:ahLst/>
            <a:cxnLst/>
            <a:rect l="l" t="t" r="r" b="b"/>
            <a:pathLst>
              <a:path w="1762759" h="2286000">
                <a:moveTo>
                  <a:pt x="0" y="139879"/>
                </a:moveTo>
                <a:lnTo>
                  <a:pt x="7131" y="95666"/>
                </a:lnTo>
                <a:lnTo>
                  <a:pt x="26988" y="57268"/>
                </a:lnTo>
                <a:lnTo>
                  <a:pt x="57268" y="26988"/>
                </a:lnTo>
                <a:lnTo>
                  <a:pt x="95666" y="7131"/>
                </a:lnTo>
                <a:lnTo>
                  <a:pt x="139879" y="0"/>
                </a:lnTo>
                <a:lnTo>
                  <a:pt x="1622700" y="0"/>
                </a:lnTo>
                <a:lnTo>
                  <a:pt x="1666913" y="7131"/>
                </a:lnTo>
                <a:lnTo>
                  <a:pt x="1705311" y="26988"/>
                </a:lnTo>
                <a:lnTo>
                  <a:pt x="1735591" y="57268"/>
                </a:lnTo>
                <a:lnTo>
                  <a:pt x="1755448" y="95666"/>
                </a:lnTo>
                <a:lnTo>
                  <a:pt x="1762579" y="139879"/>
                </a:lnTo>
                <a:lnTo>
                  <a:pt x="1762579" y="2145576"/>
                </a:lnTo>
                <a:lnTo>
                  <a:pt x="1755448" y="2189789"/>
                </a:lnTo>
                <a:lnTo>
                  <a:pt x="1735591" y="2228188"/>
                </a:lnTo>
                <a:lnTo>
                  <a:pt x="1705311" y="2258467"/>
                </a:lnTo>
                <a:lnTo>
                  <a:pt x="1666913" y="2278325"/>
                </a:lnTo>
                <a:lnTo>
                  <a:pt x="1622700" y="2285456"/>
                </a:lnTo>
                <a:lnTo>
                  <a:pt x="139879" y="2285456"/>
                </a:lnTo>
                <a:lnTo>
                  <a:pt x="95666" y="2278325"/>
                </a:lnTo>
                <a:lnTo>
                  <a:pt x="57268" y="2258467"/>
                </a:lnTo>
                <a:lnTo>
                  <a:pt x="26988" y="2228188"/>
                </a:lnTo>
                <a:lnTo>
                  <a:pt x="7131" y="2189789"/>
                </a:lnTo>
                <a:lnTo>
                  <a:pt x="0" y="2145576"/>
                </a:lnTo>
                <a:lnTo>
                  <a:pt x="0" y="139879"/>
                </a:lnTo>
                <a:close/>
              </a:path>
            </a:pathLst>
          </a:custGeom>
          <a:ln w="10470">
            <a:solidFill>
              <a:srgbClr val="11688B"/>
            </a:solidFill>
          </a:ln>
        </p:spPr>
        <p:txBody>
          <a:bodyPr wrap="square" lIns="0" tIns="0" rIns="0" bIns="0" rtlCol="0"/>
          <a:lstStyle/>
          <a:p>
            <a:endParaRPr/>
          </a:p>
        </p:txBody>
      </p:sp>
      <p:sp>
        <p:nvSpPr>
          <p:cNvPr id="17" name="object 17"/>
          <p:cNvSpPr/>
          <p:nvPr/>
        </p:nvSpPr>
        <p:spPr>
          <a:xfrm>
            <a:off x="15417091" y="6016299"/>
            <a:ext cx="1762760" cy="2286000"/>
          </a:xfrm>
          <a:custGeom>
            <a:avLst/>
            <a:gdLst/>
            <a:ahLst/>
            <a:cxnLst/>
            <a:rect l="l" t="t" r="r" b="b"/>
            <a:pathLst>
              <a:path w="1762759" h="2286000">
                <a:moveTo>
                  <a:pt x="0" y="139879"/>
                </a:moveTo>
                <a:lnTo>
                  <a:pt x="7131" y="95666"/>
                </a:lnTo>
                <a:lnTo>
                  <a:pt x="26988" y="57268"/>
                </a:lnTo>
                <a:lnTo>
                  <a:pt x="57268" y="26988"/>
                </a:lnTo>
                <a:lnTo>
                  <a:pt x="95666" y="7131"/>
                </a:lnTo>
                <a:lnTo>
                  <a:pt x="139879" y="0"/>
                </a:lnTo>
                <a:lnTo>
                  <a:pt x="1622700" y="0"/>
                </a:lnTo>
                <a:lnTo>
                  <a:pt x="1666913" y="7131"/>
                </a:lnTo>
                <a:lnTo>
                  <a:pt x="1705311" y="26988"/>
                </a:lnTo>
                <a:lnTo>
                  <a:pt x="1735591" y="57268"/>
                </a:lnTo>
                <a:lnTo>
                  <a:pt x="1755448" y="95666"/>
                </a:lnTo>
                <a:lnTo>
                  <a:pt x="1762579" y="139879"/>
                </a:lnTo>
                <a:lnTo>
                  <a:pt x="1762579" y="2145576"/>
                </a:lnTo>
                <a:lnTo>
                  <a:pt x="1755448" y="2189789"/>
                </a:lnTo>
                <a:lnTo>
                  <a:pt x="1735591" y="2228188"/>
                </a:lnTo>
                <a:lnTo>
                  <a:pt x="1705311" y="2258467"/>
                </a:lnTo>
                <a:lnTo>
                  <a:pt x="1666913" y="2278325"/>
                </a:lnTo>
                <a:lnTo>
                  <a:pt x="1622700" y="2285456"/>
                </a:lnTo>
                <a:lnTo>
                  <a:pt x="139879" y="2285456"/>
                </a:lnTo>
                <a:lnTo>
                  <a:pt x="95666" y="2278325"/>
                </a:lnTo>
                <a:lnTo>
                  <a:pt x="57268" y="2258467"/>
                </a:lnTo>
                <a:lnTo>
                  <a:pt x="26988" y="2228188"/>
                </a:lnTo>
                <a:lnTo>
                  <a:pt x="7131" y="2189789"/>
                </a:lnTo>
                <a:lnTo>
                  <a:pt x="0" y="2145576"/>
                </a:lnTo>
                <a:lnTo>
                  <a:pt x="0" y="139879"/>
                </a:lnTo>
                <a:close/>
              </a:path>
            </a:pathLst>
          </a:custGeom>
          <a:ln w="10470">
            <a:solidFill>
              <a:srgbClr val="11688B"/>
            </a:solidFill>
          </a:ln>
        </p:spPr>
        <p:txBody>
          <a:bodyPr wrap="square" lIns="0" tIns="0" rIns="0" bIns="0" rtlCol="0"/>
          <a:lstStyle/>
          <a:p>
            <a:endParaRPr/>
          </a:p>
        </p:txBody>
      </p:sp>
      <p:sp>
        <p:nvSpPr>
          <p:cNvPr id="18" name="object 18"/>
          <p:cNvSpPr/>
          <p:nvPr/>
        </p:nvSpPr>
        <p:spPr>
          <a:xfrm>
            <a:off x="17520870" y="6016299"/>
            <a:ext cx="1762760" cy="2286000"/>
          </a:xfrm>
          <a:custGeom>
            <a:avLst/>
            <a:gdLst/>
            <a:ahLst/>
            <a:cxnLst/>
            <a:rect l="l" t="t" r="r" b="b"/>
            <a:pathLst>
              <a:path w="1762759" h="2286000">
                <a:moveTo>
                  <a:pt x="0" y="139879"/>
                </a:moveTo>
                <a:lnTo>
                  <a:pt x="7131" y="95666"/>
                </a:lnTo>
                <a:lnTo>
                  <a:pt x="26988" y="57268"/>
                </a:lnTo>
                <a:lnTo>
                  <a:pt x="57268" y="26988"/>
                </a:lnTo>
                <a:lnTo>
                  <a:pt x="95666" y="7131"/>
                </a:lnTo>
                <a:lnTo>
                  <a:pt x="139879" y="0"/>
                </a:lnTo>
                <a:lnTo>
                  <a:pt x="1622700" y="0"/>
                </a:lnTo>
                <a:lnTo>
                  <a:pt x="1666913" y="7131"/>
                </a:lnTo>
                <a:lnTo>
                  <a:pt x="1705311" y="26988"/>
                </a:lnTo>
                <a:lnTo>
                  <a:pt x="1735591" y="57268"/>
                </a:lnTo>
                <a:lnTo>
                  <a:pt x="1755448" y="95666"/>
                </a:lnTo>
                <a:lnTo>
                  <a:pt x="1762579" y="139879"/>
                </a:lnTo>
                <a:lnTo>
                  <a:pt x="1762579" y="2145576"/>
                </a:lnTo>
                <a:lnTo>
                  <a:pt x="1755448" y="2189789"/>
                </a:lnTo>
                <a:lnTo>
                  <a:pt x="1735591" y="2228188"/>
                </a:lnTo>
                <a:lnTo>
                  <a:pt x="1705311" y="2258467"/>
                </a:lnTo>
                <a:lnTo>
                  <a:pt x="1666913" y="2278325"/>
                </a:lnTo>
                <a:lnTo>
                  <a:pt x="1622700" y="2285456"/>
                </a:lnTo>
                <a:lnTo>
                  <a:pt x="139879" y="2285456"/>
                </a:lnTo>
                <a:lnTo>
                  <a:pt x="95666" y="2278325"/>
                </a:lnTo>
                <a:lnTo>
                  <a:pt x="57268" y="2258467"/>
                </a:lnTo>
                <a:lnTo>
                  <a:pt x="26988" y="2228188"/>
                </a:lnTo>
                <a:lnTo>
                  <a:pt x="7131" y="2189789"/>
                </a:lnTo>
                <a:lnTo>
                  <a:pt x="0" y="2145576"/>
                </a:lnTo>
                <a:lnTo>
                  <a:pt x="0" y="139879"/>
                </a:lnTo>
                <a:close/>
              </a:path>
            </a:pathLst>
          </a:custGeom>
          <a:ln w="10470">
            <a:solidFill>
              <a:srgbClr val="11688B"/>
            </a:solidFill>
          </a:ln>
        </p:spPr>
        <p:txBody>
          <a:bodyPr wrap="square" lIns="0" tIns="0" rIns="0" bIns="0" rtlCol="0"/>
          <a:lstStyle/>
          <a:p>
            <a:endParaRPr/>
          </a:p>
        </p:txBody>
      </p:sp>
      <p:sp>
        <p:nvSpPr>
          <p:cNvPr id="19" name="object 19"/>
          <p:cNvSpPr txBox="1"/>
          <p:nvPr/>
        </p:nvSpPr>
        <p:spPr>
          <a:xfrm>
            <a:off x="11307866" y="6390455"/>
            <a:ext cx="1566545" cy="1530985"/>
          </a:xfrm>
          <a:prstGeom prst="rect">
            <a:avLst/>
          </a:prstGeom>
        </p:spPr>
        <p:txBody>
          <a:bodyPr vert="horz" wrap="square" lIns="0" tIns="12065" rIns="0" bIns="0" rtlCol="0">
            <a:spAutoFit/>
          </a:bodyPr>
          <a:lstStyle/>
          <a:p>
            <a:pPr marL="12700" marR="5080" indent="-1270" algn="ctr">
              <a:lnSpc>
                <a:spcPct val="101299"/>
              </a:lnSpc>
              <a:spcBef>
                <a:spcPts val="95"/>
              </a:spcBef>
            </a:pPr>
            <a:r>
              <a:rPr sz="1950" dirty="0">
                <a:solidFill>
                  <a:srgbClr val="11688B"/>
                </a:solidFill>
                <a:latin typeface="Arial"/>
                <a:cs typeface="Arial"/>
              </a:rPr>
              <a:t>Formation</a:t>
            </a:r>
            <a:r>
              <a:rPr sz="1950" spc="114" dirty="0">
                <a:solidFill>
                  <a:srgbClr val="11688B"/>
                </a:solidFill>
                <a:latin typeface="Arial"/>
                <a:cs typeface="Arial"/>
              </a:rPr>
              <a:t> </a:t>
            </a:r>
            <a:r>
              <a:rPr sz="1950" spc="-25" dirty="0">
                <a:solidFill>
                  <a:srgbClr val="11688B"/>
                </a:solidFill>
                <a:latin typeface="Arial"/>
                <a:cs typeface="Arial"/>
              </a:rPr>
              <a:t>of </a:t>
            </a:r>
            <a:r>
              <a:rPr sz="1950" dirty="0">
                <a:solidFill>
                  <a:srgbClr val="11688B"/>
                </a:solidFill>
                <a:latin typeface="Arial"/>
                <a:cs typeface="Arial"/>
              </a:rPr>
              <a:t>blood</a:t>
            </a:r>
            <a:r>
              <a:rPr sz="1950" spc="229" dirty="0">
                <a:solidFill>
                  <a:srgbClr val="11688B"/>
                </a:solidFill>
                <a:latin typeface="Arial"/>
                <a:cs typeface="Arial"/>
              </a:rPr>
              <a:t> </a:t>
            </a:r>
            <a:r>
              <a:rPr sz="1950" spc="-10" dirty="0">
                <a:solidFill>
                  <a:srgbClr val="11688B"/>
                </a:solidFill>
                <a:latin typeface="Arial"/>
                <a:cs typeface="Arial"/>
              </a:rPr>
              <a:t>vessels </a:t>
            </a:r>
            <a:r>
              <a:rPr sz="1950" dirty="0">
                <a:solidFill>
                  <a:srgbClr val="11688B"/>
                </a:solidFill>
                <a:latin typeface="Arial"/>
                <a:cs typeface="Arial"/>
              </a:rPr>
              <a:t>&amp;</a:t>
            </a:r>
            <a:r>
              <a:rPr sz="1950" spc="-65" dirty="0">
                <a:solidFill>
                  <a:srgbClr val="11688B"/>
                </a:solidFill>
                <a:latin typeface="Arial"/>
                <a:cs typeface="Arial"/>
              </a:rPr>
              <a:t> </a:t>
            </a:r>
            <a:r>
              <a:rPr sz="1950" spc="-10" dirty="0">
                <a:solidFill>
                  <a:srgbClr val="11688B"/>
                </a:solidFill>
                <a:latin typeface="Arial"/>
                <a:cs typeface="Arial"/>
              </a:rPr>
              <a:t>increased </a:t>
            </a:r>
            <a:r>
              <a:rPr sz="1950" dirty="0">
                <a:solidFill>
                  <a:srgbClr val="11688B"/>
                </a:solidFill>
                <a:latin typeface="Arial"/>
                <a:cs typeface="Arial"/>
              </a:rPr>
              <a:t>blood</a:t>
            </a:r>
            <a:r>
              <a:rPr sz="1950" spc="229" dirty="0">
                <a:solidFill>
                  <a:srgbClr val="11688B"/>
                </a:solidFill>
                <a:latin typeface="Arial"/>
                <a:cs typeface="Arial"/>
              </a:rPr>
              <a:t> </a:t>
            </a:r>
            <a:r>
              <a:rPr sz="1950" spc="-10" dirty="0">
                <a:solidFill>
                  <a:srgbClr val="11688B"/>
                </a:solidFill>
                <a:latin typeface="Arial"/>
                <a:cs typeface="Arial"/>
              </a:rPr>
              <a:t>supply </a:t>
            </a:r>
            <a:r>
              <a:rPr sz="1950" spc="60" dirty="0">
                <a:solidFill>
                  <a:srgbClr val="11688B"/>
                </a:solidFill>
                <a:latin typeface="Arial"/>
                <a:cs typeface="Arial"/>
              </a:rPr>
              <a:t>to</a:t>
            </a:r>
            <a:r>
              <a:rPr sz="1950" spc="5" dirty="0">
                <a:solidFill>
                  <a:srgbClr val="11688B"/>
                </a:solidFill>
                <a:latin typeface="Arial"/>
                <a:cs typeface="Arial"/>
              </a:rPr>
              <a:t> </a:t>
            </a:r>
            <a:r>
              <a:rPr sz="1950" spc="-10" dirty="0">
                <a:solidFill>
                  <a:srgbClr val="11688B"/>
                </a:solidFill>
                <a:latin typeface="Arial"/>
                <a:cs typeface="Arial"/>
              </a:rPr>
              <a:t>tumour</a:t>
            </a:r>
            <a:endParaRPr sz="1950">
              <a:latin typeface="Arial"/>
              <a:cs typeface="Arial"/>
            </a:endParaRPr>
          </a:p>
        </p:txBody>
      </p:sp>
      <p:sp>
        <p:nvSpPr>
          <p:cNvPr id="20" name="object 20"/>
          <p:cNvSpPr txBox="1"/>
          <p:nvPr/>
        </p:nvSpPr>
        <p:spPr>
          <a:xfrm>
            <a:off x="13422765" y="6390455"/>
            <a:ext cx="1544320" cy="1530985"/>
          </a:xfrm>
          <a:prstGeom prst="rect">
            <a:avLst/>
          </a:prstGeom>
        </p:spPr>
        <p:txBody>
          <a:bodyPr vert="horz" wrap="square" lIns="0" tIns="12065" rIns="0" bIns="0" rtlCol="0">
            <a:spAutoFit/>
          </a:bodyPr>
          <a:lstStyle/>
          <a:p>
            <a:pPr marL="12700" marR="5080" indent="-635" algn="ctr">
              <a:lnSpc>
                <a:spcPct val="101299"/>
              </a:lnSpc>
              <a:spcBef>
                <a:spcPts val="95"/>
              </a:spcBef>
            </a:pPr>
            <a:r>
              <a:rPr sz="1950" spc="-10" dirty="0">
                <a:solidFill>
                  <a:srgbClr val="11688B"/>
                </a:solidFill>
                <a:latin typeface="Arial"/>
                <a:cs typeface="Arial"/>
              </a:rPr>
              <a:t>Increases </a:t>
            </a:r>
            <a:r>
              <a:rPr sz="1950" dirty="0">
                <a:solidFill>
                  <a:srgbClr val="11688B"/>
                </a:solidFill>
                <a:latin typeface="Arial"/>
                <a:cs typeface="Arial"/>
              </a:rPr>
              <a:t>size</a:t>
            </a:r>
            <a:r>
              <a:rPr sz="1950" spc="10" dirty="0">
                <a:solidFill>
                  <a:srgbClr val="11688B"/>
                </a:solidFill>
                <a:latin typeface="Arial"/>
                <a:cs typeface="Arial"/>
              </a:rPr>
              <a:t> </a:t>
            </a:r>
            <a:r>
              <a:rPr sz="1950" dirty="0">
                <a:solidFill>
                  <a:srgbClr val="11688B"/>
                </a:solidFill>
                <a:latin typeface="Arial"/>
                <a:cs typeface="Arial"/>
              </a:rPr>
              <a:t>of</a:t>
            </a:r>
            <a:r>
              <a:rPr sz="1950" spc="20" dirty="0">
                <a:solidFill>
                  <a:srgbClr val="11688B"/>
                </a:solidFill>
                <a:latin typeface="Arial"/>
                <a:cs typeface="Arial"/>
              </a:rPr>
              <a:t> </a:t>
            </a:r>
            <a:r>
              <a:rPr sz="1950" spc="-20" dirty="0">
                <a:solidFill>
                  <a:srgbClr val="11688B"/>
                </a:solidFill>
                <a:latin typeface="Arial"/>
                <a:cs typeface="Arial"/>
              </a:rPr>
              <a:t>lymph </a:t>
            </a:r>
            <a:r>
              <a:rPr sz="1950" spc="-10" dirty="0">
                <a:solidFill>
                  <a:srgbClr val="11688B"/>
                </a:solidFill>
                <a:latin typeface="Arial"/>
                <a:cs typeface="Arial"/>
              </a:rPr>
              <a:t>nodes, lymphoma </a:t>
            </a:r>
            <a:r>
              <a:rPr sz="1950" dirty="0">
                <a:solidFill>
                  <a:srgbClr val="11688B"/>
                </a:solidFill>
                <a:latin typeface="Arial"/>
                <a:cs typeface="Arial"/>
              </a:rPr>
              <a:t>and</a:t>
            </a:r>
            <a:r>
              <a:rPr sz="1950" spc="50" dirty="0">
                <a:solidFill>
                  <a:srgbClr val="11688B"/>
                </a:solidFill>
                <a:latin typeface="Arial"/>
                <a:cs typeface="Arial"/>
              </a:rPr>
              <a:t> </a:t>
            </a:r>
            <a:r>
              <a:rPr sz="1950" spc="-10" dirty="0">
                <a:solidFill>
                  <a:srgbClr val="11688B"/>
                </a:solidFill>
                <a:latin typeface="Arial"/>
                <a:cs typeface="Arial"/>
              </a:rPr>
              <a:t>myeloma</a:t>
            </a:r>
            <a:endParaRPr sz="1950">
              <a:latin typeface="Arial"/>
              <a:cs typeface="Arial"/>
            </a:endParaRPr>
          </a:p>
        </p:txBody>
      </p:sp>
      <p:sp>
        <p:nvSpPr>
          <p:cNvPr id="21" name="object 21"/>
          <p:cNvSpPr txBox="1"/>
          <p:nvPr/>
        </p:nvSpPr>
        <p:spPr>
          <a:xfrm>
            <a:off x="15573002" y="6390455"/>
            <a:ext cx="1451610" cy="1530985"/>
          </a:xfrm>
          <a:prstGeom prst="rect">
            <a:avLst/>
          </a:prstGeom>
        </p:spPr>
        <p:txBody>
          <a:bodyPr vert="horz" wrap="square" lIns="0" tIns="14605" rIns="0" bIns="0" rtlCol="0">
            <a:spAutoFit/>
          </a:bodyPr>
          <a:lstStyle/>
          <a:p>
            <a:pPr marL="208915" marR="5080" indent="-196850">
              <a:lnSpc>
                <a:spcPct val="100600"/>
              </a:lnSpc>
              <a:spcBef>
                <a:spcPts val="115"/>
              </a:spcBef>
            </a:pPr>
            <a:r>
              <a:rPr sz="1950" spc="-10" dirty="0">
                <a:solidFill>
                  <a:srgbClr val="11688B"/>
                </a:solidFill>
                <a:latin typeface="Arial"/>
                <a:cs typeface="Arial"/>
              </a:rPr>
              <a:t>Autoimmune reactions</a:t>
            </a:r>
            <a:r>
              <a:rPr sz="1950" spc="500" dirty="0">
                <a:solidFill>
                  <a:srgbClr val="11688B"/>
                </a:solidFill>
                <a:latin typeface="Arial"/>
                <a:cs typeface="Arial"/>
              </a:rPr>
              <a:t> </a:t>
            </a:r>
            <a:r>
              <a:rPr sz="1950" dirty="0">
                <a:solidFill>
                  <a:srgbClr val="11688B"/>
                </a:solidFill>
                <a:latin typeface="Arial"/>
                <a:cs typeface="Arial"/>
              </a:rPr>
              <a:t>&amp;</a:t>
            </a:r>
            <a:r>
              <a:rPr sz="1950" spc="-70" dirty="0">
                <a:solidFill>
                  <a:srgbClr val="11688B"/>
                </a:solidFill>
                <a:latin typeface="Arial"/>
                <a:cs typeface="Arial"/>
              </a:rPr>
              <a:t> </a:t>
            </a:r>
            <a:r>
              <a:rPr sz="1950" spc="-20" dirty="0">
                <a:solidFill>
                  <a:srgbClr val="11688B"/>
                </a:solidFill>
                <a:latin typeface="Arial"/>
                <a:cs typeface="Arial"/>
              </a:rPr>
              <a:t>auto-</a:t>
            </a:r>
            <a:endParaRPr sz="1950">
              <a:latin typeface="Arial"/>
              <a:cs typeface="Arial"/>
            </a:endParaRPr>
          </a:p>
          <a:p>
            <a:pPr marL="193040" marR="133350" indent="-52705">
              <a:lnSpc>
                <a:spcPts val="2390"/>
              </a:lnSpc>
              <a:spcBef>
                <a:spcPts val="70"/>
              </a:spcBef>
            </a:pPr>
            <a:r>
              <a:rPr sz="1950" spc="-10" dirty="0">
                <a:solidFill>
                  <a:srgbClr val="11688B"/>
                </a:solidFill>
                <a:latin typeface="Arial"/>
                <a:cs typeface="Arial"/>
              </a:rPr>
              <a:t>antibodies </a:t>
            </a:r>
            <a:r>
              <a:rPr sz="1950" spc="60" dirty="0">
                <a:solidFill>
                  <a:srgbClr val="11688B"/>
                </a:solidFill>
                <a:latin typeface="Arial"/>
                <a:cs typeface="Arial"/>
              </a:rPr>
              <a:t>to</a:t>
            </a:r>
            <a:r>
              <a:rPr sz="1950" spc="5" dirty="0">
                <a:solidFill>
                  <a:srgbClr val="11688B"/>
                </a:solidFill>
                <a:latin typeface="Arial"/>
                <a:cs typeface="Arial"/>
              </a:rPr>
              <a:t> </a:t>
            </a:r>
            <a:r>
              <a:rPr sz="1950" spc="-10" dirty="0">
                <a:solidFill>
                  <a:srgbClr val="11688B"/>
                </a:solidFill>
                <a:latin typeface="Arial"/>
                <a:cs typeface="Arial"/>
              </a:rPr>
              <a:t>organs</a:t>
            </a:r>
            <a:endParaRPr sz="1950">
              <a:latin typeface="Arial"/>
              <a:cs typeface="Arial"/>
            </a:endParaRPr>
          </a:p>
        </p:txBody>
      </p:sp>
      <p:sp>
        <p:nvSpPr>
          <p:cNvPr id="22" name="object 22"/>
          <p:cNvSpPr txBox="1"/>
          <p:nvPr/>
        </p:nvSpPr>
        <p:spPr>
          <a:xfrm>
            <a:off x="17610030" y="6392968"/>
            <a:ext cx="1584960" cy="1835150"/>
          </a:xfrm>
          <a:prstGeom prst="rect">
            <a:avLst/>
          </a:prstGeom>
        </p:spPr>
        <p:txBody>
          <a:bodyPr vert="horz" wrap="square" lIns="0" tIns="13335" rIns="0" bIns="0" rtlCol="0">
            <a:spAutoFit/>
          </a:bodyPr>
          <a:lstStyle/>
          <a:p>
            <a:pPr marL="185420" marR="177800" indent="90170" algn="just">
              <a:lnSpc>
                <a:spcPct val="100899"/>
              </a:lnSpc>
              <a:spcBef>
                <a:spcPts val="105"/>
              </a:spcBef>
            </a:pPr>
            <a:r>
              <a:rPr sz="1950" spc="-10" dirty="0">
                <a:solidFill>
                  <a:srgbClr val="11688B"/>
                </a:solidFill>
                <a:latin typeface="Arial"/>
                <a:cs typeface="Arial"/>
              </a:rPr>
              <a:t>Systemic symptoms (increased </a:t>
            </a:r>
            <a:r>
              <a:rPr sz="1950" spc="-25" dirty="0">
                <a:solidFill>
                  <a:srgbClr val="11688B"/>
                </a:solidFill>
                <a:latin typeface="Arial"/>
                <a:cs typeface="Arial"/>
              </a:rPr>
              <a:t>ESR,</a:t>
            </a:r>
            <a:r>
              <a:rPr sz="1950" spc="-105" dirty="0">
                <a:solidFill>
                  <a:srgbClr val="11688B"/>
                </a:solidFill>
                <a:latin typeface="Arial"/>
                <a:cs typeface="Arial"/>
              </a:rPr>
              <a:t> </a:t>
            </a:r>
            <a:r>
              <a:rPr sz="1950" spc="-20" dirty="0">
                <a:solidFill>
                  <a:srgbClr val="11688B"/>
                </a:solidFill>
                <a:latin typeface="Arial"/>
                <a:cs typeface="Arial"/>
              </a:rPr>
              <a:t>CRP,</a:t>
            </a:r>
            <a:endParaRPr sz="1950">
              <a:latin typeface="Arial"/>
              <a:cs typeface="Arial"/>
            </a:endParaRPr>
          </a:p>
          <a:p>
            <a:pPr marL="521970" marR="5080" indent="-509905">
              <a:lnSpc>
                <a:spcPct val="102299"/>
              </a:lnSpc>
            </a:pPr>
            <a:r>
              <a:rPr sz="1950" dirty="0">
                <a:solidFill>
                  <a:srgbClr val="11688B"/>
                </a:solidFill>
                <a:latin typeface="Arial"/>
                <a:cs typeface="Arial"/>
              </a:rPr>
              <a:t>IgG,</a:t>
            </a:r>
            <a:r>
              <a:rPr sz="1950" spc="10" dirty="0">
                <a:solidFill>
                  <a:srgbClr val="11688B"/>
                </a:solidFill>
                <a:latin typeface="Arial"/>
                <a:cs typeface="Arial"/>
              </a:rPr>
              <a:t> </a:t>
            </a:r>
            <a:r>
              <a:rPr sz="1950" spc="-10" dirty="0">
                <a:solidFill>
                  <a:srgbClr val="11688B"/>
                </a:solidFill>
                <a:latin typeface="Arial"/>
                <a:cs typeface="Arial"/>
              </a:rPr>
              <a:t>anaemia, </a:t>
            </a:r>
            <a:r>
              <a:rPr sz="1950" spc="-20" dirty="0">
                <a:solidFill>
                  <a:srgbClr val="11688B"/>
                </a:solidFill>
                <a:latin typeface="Arial"/>
                <a:cs typeface="Arial"/>
              </a:rPr>
              <a:t>DVT)</a:t>
            </a:r>
            <a:endParaRPr sz="1950">
              <a:latin typeface="Arial"/>
              <a:cs typeface="Arial"/>
            </a:endParaRPr>
          </a:p>
        </p:txBody>
      </p:sp>
      <p:grpSp>
        <p:nvGrpSpPr>
          <p:cNvPr id="23" name="object 23"/>
          <p:cNvGrpSpPr/>
          <p:nvPr/>
        </p:nvGrpSpPr>
        <p:grpSpPr>
          <a:xfrm>
            <a:off x="11913437" y="646598"/>
            <a:ext cx="7698105" cy="5317490"/>
            <a:chOff x="11913437" y="646598"/>
            <a:chExt cx="7698105" cy="5317490"/>
          </a:xfrm>
        </p:grpSpPr>
        <p:sp>
          <p:nvSpPr>
            <p:cNvPr id="24" name="object 24"/>
            <p:cNvSpPr/>
            <p:nvPr/>
          </p:nvSpPr>
          <p:spPr>
            <a:xfrm>
              <a:off x="11913438" y="646600"/>
              <a:ext cx="7698105" cy="5317490"/>
            </a:xfrm>
            <a:custGeom>
              <a:avLst/>
              <a:gdLst/>
              <a:ahLst/>
              <a:cxnLst/>
              <a:rect l="l" t="t" r="r" b="b"/>
              <a:pathLst>
                <a:path w="7698105" h="5317490">
                  <a:moveTo>
                    <a:pt x="354774" y="5132006"/>
                  </a:moveTo>
                  <a:lnTo>
                    <a:pt x="266077" y="5132006"/>
                  </a:lnTo>
                  <a:lnTo>
                    <a:pt x="266077" y="4804816"/>
                  </a:lnTo>
                  <a:lnTo>
                    <a:pt x="88696" y="4804816"/>
                  </a:lnTo>
                  <a:lnTo>
                    <a:pt x="88696" y="5132006"/>
                  </a:lnTo>
                  <a:lnTo>
                    <a:pt x="0" y="5132006"/>
                  </a:lnTo>
                  <a:lnTo>
                    <a:pt x="177380" y="5309387"/>
                  </a:lnTo>
                  <a:lnTo>
                    <a:pt x="354774" y="5132006"/>
                  </a:lnTo>
                  <a:close/>
                </a:path>
                <a:path w="7698105" h="5317490">
                  <a:moveTo>
                    <a:pt x="2458542" y="5132006"/>
                  </a:moveTo>
                  <a:lnTo>
                    <a:pt x="2369858" y="5132006"/>
                  </a:lnTo>
                  <a:lnTo>
                    <a:pt x="2369858" y="4804816"/>
                  </a:lnTo>
                  <a:lnTo>
                    <a:pt x="2192464" y="4804816"/>
                  </a:lnTo>
                  <a:lnTo>
                    <a:pt x="2192464" y="5132006"/>
                  </a:lnTo>
                  <a:lnTo>
                    <a:pt x="2103767" y="5132006"/>
                  </a:lnTo>
                  <a:lnTo>
                    <a:pt x="2281161" y="5309387"/>
                  </a:lnTo>
                  <a:lnTo>
                    <a:pt x="2458542" y="5132006"/>
                  </a:lnTo>
                  <a:close/>
                </a:path>
                <a:path w="7698105" h="5317490">
                  <a:moveTo>
                    <a:pt x="4552112" y="5140096"/>
                  </a:moveTo>
                  <a:lnTo>
                    <a:pt x="4463415" y="5140096"/>
                  </a:lnTo>
                  <a:lnTo>
                    <a:pt x="4463415" y="4812893"/>
                  </a:lnTo>
                  <a:lnTo>
                    <a:pt x="4286034" y="4812893"/>
                  </a:lnTo>
                  <a:lnTo>
                    <a:pt x="4286034" y="5140096"/>
                  </a:lnTo>
                  <a:lnTo>
                    <a:pt x="4197337" y="5140096"/>
                  </a:lnTo>
                  <a:lnTo>
                    <a:pt x="4374718" y="5317477"/>
                  </a:lnTo>
                  <a:lnTo>
                    <a:pt x="4552112" y="5140096"/>
                  </a:lnTo>
                  <a:close/>
                </a:path>
                <a:path w="7698105" h="5317490">
                  <a:moveTo>
                    <a:pt x="6667170" y="5132006"/>
                  </a:moveTo>
                  <a:lnTo>
                    <a:pt x="6578486" y="5132006"/>
                  </a:lnTo>
                  <a:lnTo>
                    <a:pt x="6578486" y="4804816"/>
                  </a:lnTo>
                  <a:lnTo>
                    <a:pt x="6401092" y="4804816"/>
                  </a:lnTo>
                  <a:lnTo>
                    <a:pt x="6401092" y="5132006"/>
                  </a:lnTo>
                  <a:lnTo>
                    <a:pt x="6312395" y="5132006"/>
                  </a:lnTo>
                  <a:lnTo>
                    <a:pt x="6489789" y="5309387"/>
                  </a:lnTo>
                  <a:lnTo>
                    <a:pt x="6667170" y="5132006"/>
                  </a:lnTo>
                  <a:close/>
                </a:path>
                <a:path w="7698105" h="5317490">
                  <a:moveTo>
                    <a:pt x="6667170" y="3189579"/>
                  </a:moveTo>
                  <a:lnTo>
                    <a:pt x="6578486" y="3189579"/>
                  </a:lnTo>
                  <a:lnTo>
                    <a:pt x="6578486" y="2862389"/>
                  </a:lnTo>
                  <a:lnTo>
                    <a:pt x="6577457" y="2862389"/>
                  </a:lnTo>
                  <a:lnTo>
                    <a:pt x="6577457" y="2813050"/>
                  </a:lnTo>
                  <a:lnTo>
                    <a:pt x="3414953" y="2813050"/>
                  </a:lnTo>
                  <a:lnTo>
                    <a:pt x="3414953" y="2560942"/>
                  </a:lnTo>
                  <a:lnTo>
                    <a:pt x="3237560" y="2560942"/>
                  </a:lnTo>
                  <a:lnTo>
                    <a:pt x="3237560" y="2813050"/>
                  </a:lnTo>
                  <a:lnTo>
                    <a:pt x="92100" y="2813050"/>
                  </a:lnTo>
                  <a:lnTo>
                    <a:pt x="92100" y="2991142"/>
                  </a:lnTo>
                  <a:lnTo>
                    <a:pt x="97256" y="2991142"/>
                  </a:lnTo>
                  <a:lnTo>
                    <a:pt x="97256" y="3189579"/>
                  </a:lnTo>
                  <a:lnTo>
                    <a:pt x="8559" y="3189579"/>
                  </a:lnTo>
                  <a:lnTo>
                    <a:pt x="185940" y="3366973"/>
                  </a:lnTo>
                  <a:lnTo>
                    <a:pt x="363347" y="3189579"/>
                  </a:lnTo>
                  <a:lnTo>
                    <a:pt x="274650" y="3189579"/>
                  </a:lnTo>
                  <a:lnTo>
                    <a:pt x="274650" y="2991142"/>
                  </a:lnTo>
                  <a:lnTo>
                    <a:pt x="2192464" y="2991142"/>
                  </a:lnTo>
                  <a:lnTo>
                    <a:pt x="2192464" y="3189579"/>
                  </a:lnTo>
                  <a:lnTo>
                    <a:pt x="2103767" y="3189579"/>
                  </a:lnTo>
                  <a:lnTo>
                    <a:pt x="2281161" y="3366973"/>
                  </a:lnTo>
                  <a:lnTo>
                    <a:pt x="2458542" y="3189579"/>
                  </a:lnTo>
                  <a:lnTo>
                    <a:pt x="2369858" y="3189579"/>
                  </a:lnTo>
                  <a:lnTo>
                    <a:pt x="2369858" y="2991142"/>
                  </a:lnTo>
                  <a:lnTo>
                    <a:pt x="4286034" y="2991142"/>
                  </a:lnTo>
                  <a:lnTo>
                    <a:pt x="4286034" y="3197669"/>
                  </a:lnTo>
                  <a:lnTo>
                    <a:pt x="4197337" y="3197669"/>
                  </a:lnTo>
                  <a:lnTo>
                    <a:pt x="4374718" y="3375063"/>
                  </a:lnTo>
                  <a:lnTo>
                    <a:pt x="4552112" y="3197669"/>
                  </a:lnTo>
                  <a:lnTo>
                    <a:pt x="4463415" y="3197669"/>
                  </a:lnTo>
                  <a:lnTo>
                    <a:pt x="4463415" y="2991142"/>
                  </a:lnTo>
                  <a:lnTo>
                    <a:pt x="6401092" y="2991142"/>
                  </a:lnTo>
                  <a:lnTo>
                    <a:pt x="6401092" y="3189579"/>
                  </a:lnTo>
                  <a:lnTo>
                    <a:pt x="6312395" y="3189579"/>
                  </a:lnTo>
                  <a:lnTo>
                    <a:pt x="6489789" y="3366973"/>
                  </a:lnTo>
                  <a:lnTo>
                    <a:pt x="6667170" y="3189579"/>
                  </a:lnTo>
                  <a:close/>
                </a:path>
                <a:path w="7698105" h="5317490">
                  <a:moveTo>
                    <a:pt x="7697597" y="144272"/>
                  </a:moveTo>
                  <a:lnTo>
                    <a:pt x="7690244" y="98666"/>
                  </a:lnTo>
                  <a:lnTo>
                    <a:pt x="7669758" y="59067"/>
                  </a:lnTo>
                  <a:lnTo>
                    <a:pt x="7638529" y="27838"/>
                  </a:lnTo>
                  <a:lnTo>
                    <a:pt x="7598931" y="7353"/>
                  </a:lnTo>
                  <a:lnTo>
                    <a:pt x="7553325" y="0"/>
                  </a:lnTo>
                  <a:lnTo>
                    <a:pt x="6728777" y="0"/>
                  </a:lnTo>
                  <a:lnTo>
                    <a:pt x="6683172" y="7353"/>
                  </a:lnTo>
                  <a:lnTo>
                    <a:pt x="6643573" y="27838"/>
                  </a:lnTo>
                  <a:lnTo>
                    <a:pt x="6612344" y="59067"/>
                  </a:lnTo>
                  <a:lnTo>
                    <a:pt x="6591859" y="98666"/>
                  </a:lnTo>
                  <a:lnTo>
                    <a:pt x="6584505" y="144272"/>
                  </a:lnTo>
                  <a:lnTo>
                    <a:pt x="6584505" y="721334"/>
                  </a:lnTo>
                  <a:lnTo>
                    <a:pt x="6591859" y="766927"/>
                  </a:lnTo>
                  <a:lnTo>
                    <a:pt x="6612344" y="806538"/>
                  </a:lnTo>
                  <a:lnTo>
                    <a:pt x="6643573" y="837768"/>
                  </a:lnTo>
                  <a:lnTo>
                    <a:pt x="6683172" y="858240"/>
                  </a:lnTo>
                  <a:lnTo>
                    <a:pt x="6728777" y="865593"/>
                  </a:lnTo>
                  <a:lnTo>
                    <a:pt x="7553325" y="865593"/>
                  </a:lnTo>
                  <a:lnTo>
                    <a:pt x="7598931" y="858240"/>
                  </a:lnTo>
                  <a:lnTo>
                    <a:pt x="7638529" y="837768"/>
                  </a:lnTo>
                  <a:lnTo>
                    <a:pt x="7669758" y="806538"/>
                  </a:lnTo>
                  <a:lnTo>
                    <a:pt x="7690244" y="766927"/>
                  </a:lnTo>
                  <a:lnTo>
                    <a:pt x="7697597" y="721334"/>
                  </a:lnTo>
                  <a:lnTo>
                    <a:pt x="7697597" y="144272"/>
                  </a:lnTo>
                  <a:close/>
                </a:path>
              </a:pathLst>
            </a:custGeom>
            <a:solidFill>
              <a:srgbClr val="F28A04"/>
            </a:solidFill>
          </p:spPr>
          <p:txBody>
            <a:bodyPr wrap="square" lIns="0" tIns="0" rIns="0" bIns="0" rtlCol="0"/>
            <a:lstStyle/>
            <a:p>
              <a:endParaRPr/>
            </a:p>
          </p:txBody>
        </p:sp>
        <p:pic>
          <p:nvPicPr>
            <p:cNvPr id="25" name="object 25"/>
            <p:cNvPicPr/>
            <p:nvPr/>
          </p:nvPicPr>
          <p:blipFill>
            <a:blip r:embed="rId2" cstate="print"/>
            <a:stretch>
              <a:fillRect/>
            </a:stretch>
          </p:blipFill>
          <p:spPr>
            <a:xfrm>
              <a:off x="18719429" y="743851"/>
              <a:ext cx="670974" cy="670974"/>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3" name="object 3"/>
          <p:cNvSpPr txBox="1"/>
          <p:nvPr/>
        </p:nvSpPr>
        <p:spPr>
          <a:xfrm>
            <a:off x="1499263" y="768008"/>
            <a:ext cx="167513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02</a:t>
            </a:r>
            <a:r>
              <a:rPr sz="1650" b="1" spc="-15" dirty="0">
                <a:solidFill>
                  <a:srgbClr val="FFFFFF"/>
                </a:solidFill>
                <a:latin typeface="Arial"/>
                <a:cs typeface="Arial"/>
              </a:rPr>
              <a:t> </a:t>
            </a:r>
            <a:r>
              <a:rPr sz="1650" b="1" spc="-10" dirty="0">
                <a:solidFill>
                  <a:srgbClr val="FFFFFF"/>
                </a:solidFill>
                <a:latin typeface="Arial"/>
                <a:cs typeface="Arial"/>
              </a:rPr>
              <a:t>Pathogenesis</a:t>
            </a:r>
            <a:endParaRPr sz="1650">
              <a:latin typeface="Arial"/>
              <a:cs typeface="Arial"/>
            </a:endParaRPr>
          </a:p>
        </p:txBody>
      </p:sp>
      <p:sp>
        <p:nvSpPr>
          <p:cNvPr id="4" name="object 4"/>
          <p:cNvSpPr txBox="1"/>
          <p:nvPr/>
        </p:nvSpPr>
        <p:spPr>
          <a:xfrm>
            <a:off x="829339" y="10226988"/>
            <a:ext cx="11874500"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40" dirty="0">
                <a:solidFill>
                  <a:srgbClr val="11688B"/>
                </a:solidFill>
                <a:latin typeface="Arial"/>
                <a:cs typeface="Arial"/>
              </a:rPr>
              <a:t> </a:t>
            </a:r>
            <a:r>
              <a:rPr sz="1650" b="1" dirty="0">
                <a:solidFill>
                  <a:srgbClr val="11688B"/>
                </a:solidFill>
                <a:latin typeface="Arial"/>
                <a:cs typeface="Arial"/>
              </a:rPr>
              <a:t>IL-6</a:t>
            </a:r>
            <a:r>
              <a:rPr sz="1650" dirty="0">
                <a:solidFill>
                  <a:srgbClr val="11688B"/>
                </a:solidFill>
                <a:latin typeface="Arial"/>
                <a:cs typeface="Arial"/>
              </a:rPr>
              <a:t>,</a:t>
            </a:r>
            <a:r>
              <a:rPr sz="1650" spc="45" dirty="0">
                <a:solidFill>
                  <a:srgbClr val="11688B"/>
                </a:solidFill>
                <a:latin typeface="Arial"/>
                <a:cs typeface="Arial"/>
              </a:rPr>
              <a:t> </a:t>
            </a:r>
            <a:r>
              <a:rPr sz="1650" dirty="0">
                <a:solidFill>
                  <a:srgbClr val="11688B"/>
                </a:solidFill>
                <a:latin typeface="Arial"/>
                <a:cs typeface="Arial"/>
              </a:rPr>
              <a:t>interleukin</a:t>
            </a:r>
            <a:r>
              <a:rPr sz="1650" spc="50" dirty="0">
                <a:solidFill>
                  <a:srgbClr val="11688B"/>
                </a:solidFill>
                <a:latin typeface="Arial"/>
                <a:cs typeface="Arial"/>
              </a:rPr>
              <a:t> </a:t>
            </a:r>
            <a:r>
              <a:rPr sz="1650" dirty="0">
                <a:solidFill>
                  <a:srgbClr val="11688B"/>
                </a:solidFill>
                <a:latin typeface="Arial"/>
                <a:cs typeface="Arial"/>
              </a:rPr>
              <a:t>6;</a:t>
            </a:r>
            <a:r>
              <a:rPr sz="1650" spc="40"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45" dirty="0">
                <a:solidFill>
                  <a:srgbClr val="11688B"/>
                </a:solidFill>
                <a:latin typeface="Arial"/>
                <a:cs typeface="Arial"/>
              </a:rPr>
              <a:t> </a:t>
            </a:r>
            <a:r>
              <a:rPr sz="1650" dirty="0">
                <a:solidFill>
                  <a:srgbClr val="11688B"/>
                </a:solidFill>
                <a:latin typeface="Arial"/>
                <a:cs typeface="Arial"/>
              </a:rPr>
              <a:t>idiopathic</a:t>
            </a:r>
            <a:r>
              <a:rPr sz="1650" spc="55" dirty="0">
                <a:solidFill>
                  <a:srgbClr val="11688B"/>
                </a:solidFill>
                <a:latin typeface="Arial"/>
                <a:cs typeface="Arial"/>
              </a:rPr>
              <a:t> </a:t>
            </a:r>
            <a:r>
              <a:rPr sz="1650" dirty="0">
                <a:solidFill>
                  <a:srgbClr val="11688B"/>
                </a:solidFill>
                <a:latin typeface="Arial"/>
                <a:cs typeface="Arial"/>
              </a:rPr>
              <a:t>Multicentric</a:t>
            </a:r>
            <a:r>
              <a:rPr sz="1650" spc="50" dirty="0">
                <a:solidFill>
                  <a:srgbClr val="11688B"/>
                </a:solidFill>
                <a:latin typeface="Arial"/>
                <a:cs typeface="Arial"/>
              </a:rPr>
              <a:t> </a:t>
            </a:r>
            <a:r>
              <a:rPr sz="1650" dirty="0">
                <a:solidFill>
                  <a:srgbClr val="11688B"/>
                </a:solidFill>
                <a:latin typeface="Arial"/>
                <a:cs typeface="Arial"/>
              </a:rPr>
              <a:t>Castleman</a:t>
            </a:r>
            <a:r>
              <a:rPr sz="1650" spc="50" dirty="0">
                <a:solidFill>
                  <a:srgbClr val="11688B"/>
                </a:solidFill>
                <a:latin typeface="Arial"/>
                <a:cs typeface="Arial"/>
              </a:rPr>
              <a:t> </a:t>
            </a:r>
            <a:r>
              <a:rPr sz="1650" spc="-10" dirty="0">
                <a:solidFill>
                  <a:srgbClr val="11688B"/>
                </a:solidFill>
                <a:latin typeface="Arial"/>
                <a:cs typeface="Arial"/>
              </a:rPr>
              <a:t>Disease;</a:t>
            </a:r>
            <a:r>
              <a:rPr sz="1650" spc="45" dirty="0">
                <a:solidFill>
                  <a:srgbClr val="11688B"/>
                </a:solidFill>
                <a:latin typeface="Arial"/>
                <a:cs typeface="Arial"/>
              </a:rPr>
              <a:t> </a:t>
            </a:r>
            <a:r>
              <a:rPr sz="1650" b="1" dirty="0">
                <a:solidFill>
                  <a:srgbClr val="11688B"/>
                </a:solidFill>
                <a:latin typeface="Arial"/>
                <a:cs typeface="Arial"/>
              </a:rPr>
              <a:t>mTOR</a:t>
            </a:r>
            <a:r>
              <a:rPr sz="1650" dirty="0">
                <a:solidFill>
                  <a:srgbClr val="11688B"/>
                </a:solidFill>
                <a:latin typeface="Arial"/>
                <a:cs typeface="Arial"/>
              </a:rPr>
              <a:t>,</a:t>
            </a:r>
            <a:r>
              <a:rPr sz="1650" spc="50" dirty="0">
                <a:solidFill>
                  <a:srgbClr val="11688B"/>
                </a:solidFill>
                <a:latin typeface="Arial"/>
                <a:cs typeface="Arial"/>
              </a:rPr>
              <a:t> </a:t>
            </a:r>
            <a:r>
              <a:rPr sz="1650" dirty="0">
                <a:solidFill>
                  <a:srgbClr val="11688B"/>
                </a:solidFill>
                <a:latin typeface="Arial"/>
                <a:cs typeface="Arial"/>
              </a:rPr>
              <a:t>mammalian</a:t>
            </a:r>
            <a:r>
              <a:rPr sz="1650" spc="50" dirty="0">
                <a:solidFill>
                  <a:srgbClr val="11688B"/>
                </a:solidFill>
                <a:latin typeface="Arial"/>
                <a:cs typeface="Arial"/>
              </a:rPr>
              <a:t> </a:t>
            </a:r>
            <a:r>
              <a:rPr sz="1650" dirty="0">
                <a:solidFill>
                  <a:srgbClr val="11688B"/>
                </a:solidFill>
                <a:latin typeface="Arial"/>
                <a:cs typeface="Arial"/>
              </a:rPr>
              <a:t>target</a:t>
            </a:r>
            <a:r>
              <a:rPr sz="1650" spc="45" dirty="0">
                <a:solidFill>
                  <a:srgbClr val="11688B"/>
                </a:solidFill>
                <a:latin typeface="Arial"/>
                <a:cs typeface="Arial"/>
              </a:rPr>
              <a:t> </a:t>
            </a:r>
            <a:r>
              <a:rPr sz="1650" dirty="0">
                <a:solidFill>
                  <a:srgbClr val="11688B"/>
                </a:solidFill>
                <a:latin typeface="Arial"/>
                <a:cs typeface="Arial"/>
              </a:rPr>
              <a:t>of</a:t>
            </a:r>
            <a:r>
              <a:rPr sz="1650" spc="45" dirty="0">
                <a:solidFill>
                  <a:srgbClr val="11688B"/>
                </a:solidFill>
                <a:latin typeface="Arial"/>
                <a:cs typeface="Arial"/>
              </a:rPr>
              <a:t> </a:t>
            </a:r>
            <a:r>
              <a:rPr sz="1650" spc="-10" dirty="0">
                <a:solidFill>
                  <a:srgbClr val="11688B"/>
                </a:solidFill>
                <a:latin typeface="Arial"/>
                <a:cs typeface="Arial"/>
              </a:rPr>
              <a:t>rapamycin.</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2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Dispenzieri</a:t>
            </a:r>
            <a:r>
              <a:rPr sz="1650" spc="-10" dirty="0">
                <a:solidFill>
                  <a:srgbClr val="11688B"/>
                </a:solidFill>
                <a:latin typeface="Arial"/>
                <a:cs typeface="Arial"/>
              </a:rPr>
              <a:t> </a:t>
            </a:r>
            <a:r>
              <a:rPr sz="1650" dirty="0">
                <a:solidFill>
                  <a:srgbClr val="11688B"/>
                </a:solidFill>
                <a:latin typeface="Arial"/>
                <a:cs typeface="Arial"/>
              </a:rPr>
              <a:t>A</a:t>
            </a:r>
            <a:r>
              <a:rPr sz="1650" spc="-15" dirty="0">
                <a:solidFill>
                  <a:srgbClr val="11688B"/>
                </a:solidFill>
                <a:latin typeface="Arial"/>
                <a:cs typeface="Arial"/>
              </a:rPr>
              <a:t> </a:t>
            </a:r>
            <a:r>
              <a:rPr sz="1650" dirty="0">
                <a:solidFill>
                  <a:srgbClr val="11688B"/>
                </a:solidFill>
                <a:latin typeface="Arial"/>
                <a:cs typeface="Arial"/>
              </a:rPr>
              <a:t>and</a:t>
            </a:r>
            <a:r>
              <a:rPr sz="1650" spc="-15" dirty="0">
                <a:solidFill>
                  <a:srgbClr val="11688B"/>
                </a:solidFill>
                <a:latin typeface="Arial"/>
                <a:cs typeface="Arial"/>
              </a:rPr>
              <a:t> </a:t>
            </a:r>
            <a:r>
              <a:rPr sz="1650" dirty="0">
                <a:solidFill>
                  <a:srgbClr val="11688B"/>
                </a:solidFill>
                <a:latin typeface="Arial"/>
                <a:cs typeface="Arial"/>
              </a:rPr>
              <a:t>Fajgenbaum</a:t>
            </a:r>
            <a:r>
              <a:rPr sz="1650" spc="-20" dirty="0">
                <a:solidFill>
                  <a:srgbClr val="11688B"/>
                </a:solidFill>
                <a:latin typeface="Arial"/>
                <a:cs typeface="Arial"/>
              </a:rPr>
              <a:t> </a:t>
            </a:r>
            <a:r>
              <a:rPr sz="1650" dirty="0">
                <a:solidFill>
                  <a:srgbClr val="11688B"/>
                </a:solidFill>
                <a:latin typeface="Arial"/>
                <a:cs typeface="Arial"/>
              </a:rPr>
              <a:t>DC</a:t>
            </a:r>
            <a:r>
              <a:rPr sz="1650" i="1" dirty="0">
                <a:solidFill>
                  <a:srgbClr val="11688B"/>
                </a:solidFill>
                <a:latin typeface="Arial"/>
                <a:cs typeface="Arial"/>
              </a:rPr>
              <a:t>.</a:t>
            </a:r>
            <a:r>
              <a:rPr sz="1650" i="1" spc="-20" dirty="0">
                <a:solidFill>
                  <a:srgbClr val="11688B"/>
                </a:solidFill>
                <a:latin typeface="Arial"/>
                <a:cs typeface="Arial"/>
              </a:rPr>
              <a:t> </a:t>
            </a:r>
            <a:r>
              <a:rPr sz="1650" i="1" dirty="0">
                <a:solidFill>
                  <a:srgbClr val="11688B"/>
                </a:solidFill>
                <a:latin typeface="Arial"/>
                <a:cs typeface="Arial"/>
              </a:rPr>
              <a:t>Blood.</a:t>
            </a:r>
            <a:r>
              <a:rPr sz="1650" i="1" spc="-25" dirty="0">
                <a:solidFill>
                  <a:srgbClr val="11688B"/>
                </a:solidFill>
                <a:latin typeface="Arial"/>
                <a:cs typeface="Arial"/>
              </a:rPr>
              <a:t> </a:t>
            </a:r>
            <a:r>
              <a:rPr sz="1650" dirty="0">
                <a:solidFill>
                  <a:srgbClr val="11688B"/>
                </a:solidFill>
                <a:latin typeface="Arial"/>
                <a:cs typeface="Arial"/>
              </a:rPr>
              <a:t>2020;</a:t>
            </a:r>
            <a:r>
              <a:rPr sz="1650" spc="-20" dirty="0">
                <a:solidFill>
                  <a:srgbClr val="11688B"/>
                </a:solidFill>
                <a:latin typeface="Arial"/>
                <a:cs typeface="Arial"/>
              </a:rPr>
              <a:t> </a:t>
            </a:r>
            <a:r>
              <a:rPr sz="1650" dirty="0">
                <a:solidFill>
                  <a:srgbClr val="11688B"/>
                </a:solidFill>
                <a:latin typeface="Arial"/>
                <a:cs typeface="Arial"/>
              </a:rPr>
              <a:t>135:</a:t>
            </a:r>
            <a:r>
              <a:rPr sz="1650" spc="-20" dirty="0">
                <a:solidFill>
                  <a:srgbClr val="11688B"/>
                </a:solidFill>
                <a:latin typeface="Arial"/>
                <a:cs typeface="Arial"/>
              </a:rPr>
              <a:t> </a:t>
            </a:r>
            <a:r>
              <a:rPr sz="1650" dirty="0">
                <a:solidFill>
                  <a:srgbClr val="11688B"/>
                </a:solidFill>
                <a:latin typeface="Arial"/>
                <a:cs typeface="Arial"/>
              </a:rPr>
              <a:t>1353–64.</a:t>
            </a:r>
            <a:r>
              <a:rPr sz="1650" spc="-25" dirty="0">
                <a:solidFill>
                  <a:srgbClr val="11688B"/>
                </a:solidFill>
                <a:latin typeface="Arial"/>
                <a:cs typeface="Arial"/>
              </a:rPr>
              <a:t> </a:t>
            </a:r>
            <a:r>
              <a:rPr sz="1650" b="1" dirty="0">
                <a:solidFill>
                  <a:srgbClr val="11688B"/>
                </a:solidFill>
                <a:latin typeface="Arial"/>
                <a:cs typeface="Arial"/>
              </a:rPr>
              <a:t>2.</a:t>
            </a:r>
            <a:r>
              <a:rPr sz="1650" b="1" spc="-20" dirty="0">
                <a:solidFill>
                  <a:srgbClr val="11688B"/>
                </a:solidFill>
                <a:latin typeface="Arial"/>
                <a:cs typeface="Arial"/>
              </a:rPr>
              <a:t> </a:t>
            </a:r>
            <a:r>
              <a:rPr sz="1650" dirty="0">
                <a:solidFill>
                  <a:srgbClr val="11688B"/>
                </a:solidFill>
                <a:latin typeface="Arial"/>
                <a:cs typeface="Arial"/>
              </a:rPr>
              <a:t>Arenas</a:t>
            </a:r>
            <a:r>
              <a:rPr sz="1650" spc="-15" dirty="0">
                <a:solidFill>
                  <a:srgbClr val="11688B"/>
                </a:solidFill>
                <a:latin typeface="Arial"/>
                <a:cs typeface="Arial"/>
              </a:rPr>
              <a:t> </a:t>
            </a:r>
            <a:r>
              <a:rPr sz="1650" dirty="0">
                <a:solidFill>
                  <a:srgbClr val="11688B"/>
                </a:solidFill>
                <a:latin typeface="Arial"/>
                <a:cs typeface="Arial"/>
              </a:rPr>
              <a:t>DJ,</a:t>
            </a:r>
            <a:r>
              <a:rPr sz="1650" spc="-20" dirty="0">
                <a:solidFill>
                  <a:srgbClr val="11688B"/>
                </a:solidFill>
                <a:latin typeface="Arial"/>
                <a:cs typeface="Arial"/>
              </a:rPr>
              <a:t> </a:t>
            </a:r>
            <a:r>
              <a:rPr sz="1650" i="1" dirty="0">
                <a:solidFill>
                  <a:srgbClr val="11688B"/>
                </a:solidFill>
                <a:latin typeface="Arial"/>
                <a:cs typeface="Arial"/>
              </a:rPr>
              <a:t>et</a:t>
            </a:r>
            <a:r>
              <a:rPr sz="1650" i="1" spc="-20" dirty="0">
                <a:solidFill>
                  <a:srgbClr val="11688B"/>
                </a:solidFill>
                <a:latin typeface="Arial"/>
                <a:cs typeface="Arial"/>
              </a:rPr>
              <a:t> </a:t>
            </a:r>
            <a:r>
              <a:rPr sz="1650" i="1" dirty="0">
                <a:solidFill>
                  <a:srgbClr val="11688B"/>
                </a:solidFill>
                <a:latin typeface="Arial"/>
                <a:cs typeface="Arial"/>
              </a:rPr>
              <a:t>al.</a:t>
            </a:r>
            <a:r>
              <a:rPr sz="1650" i="1" spc="-25"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2020;</a:t>
            </a:r>
            <a:r>
              <a:rPr sz="1650" spc="-20" dirty="0">
                <a:solidFill>
                  <a:srgbClr val="11688B"/>
                </a:solidFill>
                <a:latin typeface="Arial"/>
                <a:cs typeface="Arial"/>
              </a:rPr>
              <a:t> </a:t>
            </a:r>
            <a:r>
              <a:rPr sz="1650" dirty="0">
                <a:solidFill>
                  <a:srgbClr val="11688B"/>
                </a:solidFill>
                <a:latin typeface="Arial"/>
                <a:cs typeface="Arial"/>
              </a:rPr>
              <a:t>135:</a:t>
            </a:r>
            <a:r>
              <a:rPr sz="1650" spc="-20" dirty="0">
                <a:solidFill>
                  <a:srgbClr val="11688B"/>
                </a:solidFill>
                <a:latin typeface="Arial"/>
                <a:cs typeface="Arial"/>
              </a:rPr>
              <a:t> </a:t>
            </a:r>
            <a:r>
              <a:rPr sz="1650" spc="-10" dirty="0">
                <a:solidFill>
                  <a:srgbClr val="11688B"/>
                </a:solidFill>
                <a:latin typeface="Arial"/>
                <a:cs typeface="Arial"/>
              </a:rPr>
              <a:t>1673–84.</a:t>
            </a:r>
            <a:endParaRPr sz="1650">
              <a:latin typeface="Arial"/>
              <a:cs typeface="Arial"/>
            </a:endParaRPr>
          </a:p>
        </p:txBody>
      </p:sp>
      <p:sp>
        <p:nvSpPr>
          <p:cNvPr id="5" name="object 5"/>
          <p:cNvSpPr txBox="1"/>
          <p:nvPr/>
        </p:nvSpPr>
        <p:spPr>
          <a:xfrm>
            <a:off x="1421380" y="4140471"/>
            <a:ext cx="8759825" cy="1641475"/>
          </a:xfrm>
          <a:prstGeom prst="rect">
            <a:avLst/>
          </a:prstGeom>
        </p:spPr>
        <p:txBody>
          <a:bodyPr vert="horz" wrap="square" lIns="0" tIns="8890" rIns="0" bIns="0" rtlCol="0">
            <a:spAutoFit/>
          </a:bodyPr>
          <a:lstStyle/>
          <a:p>
            <a:pPr marL="307975" marR="17780" indent="-283210">
              <a:lnSpc>
                <a:spcPct val="102099"/>
              </a:lnSpc>
              <a:spcBef>
                <a:spcPts val="70"/>
              </a:spcBef>
              <a:buChar char="•"/>
              <a:tabLst>
                <a:tab pos="307975" algn="l"/>
              </a:tabLst>
            </a:pPr>
            <a:r>
              <a:rPr sz="2600" dirty="0">
                <a:solidFill>
                  <a:srgbClr val="11688B"/>
                </a:solidFill>
                <a:latin typeface="Arial"/>
                <a:cs typeface="Arial"/>
              </a:rPr>
              <a:t>For</a:t>
            </a:r>
            <a:r>
              <a:rPr sz="2600" spc="65" dirty="0">
                <a:solidFill>
                  <a:srgbClr val="11688B"/>
                </a:solidFill>
                <a:latin typeface="Arial"/>
                <a:cs typeface="Arial"/>
              </a:rPr>
              <a:t> </a:t>
            </a:r>
            <a:r>
              <a:rPr sz="2600" dirty="0">
                <a:solidFill>
                  <a:srgbClr val="11688B"/>
                </a:solidFill>
                <a:latin typeface="Arial"/>
                <a:cs typeface="Arial"/>
              </a:rPr>
              <a:t>patients</a:t>
            </a:r>
            <a:r>
              <a:rPr sz="2600" spc="70" dirty="0">
                <a:solidFill>
                  <a:srgbClr val="11688B"/>
                </a:solidFill>
                <a:latin typeface="Arial"/>
                <a:cs typeface="Arial"/>
              </a:rPr>
              <a:t> </a:t>
            </a:r>
            <a:r>
              <a:rPr sz="2600" dirty="0">
                <a:solidFill>
                  <a:srgbClr val="11688B"/>
                </a:solidFill>
                <a:latin typeface="Arial"/>
                <a:cs typeface="Arial"/>
              </a:rPr>
              <a:t>where</a:t>
            </a:r>
            <a:r>
              <a:rPr sz="2600" spc="60" dirty="0">
                <a:solidFill>
                  <a:srgbClr val="11688B"/>
                </a:solidFill>
                <a:latin typeface="Arial"/>
                <a:cs typeface="Arial"/>
              </a:rPr>
              <a:t> </a:t>
            </a:r>
            <a:r>
              <a:rPr sz="2600" dirty="0">
                <a:solidFill>
                  <a:srgbClr val="11688B"/>
                </a:solidFill>
                <a:latin typeface="Arial"/>
                <a:cs typeface="Arial"/>
              </a:rPr>
              <a:t>IL-6</a:t>
            </a:r>
            <a:r>
              <a:rPr sz="2600" spc="70" dirty="0">
                <a:solidFill>
                  <a:srgbClr val="11688B"/>
                </a:solidFill>
                <a:latin typeface="Arial"/>
                <a:cs typeface="Arial"/>
              </a:rPr>
              <a:t> </a:t>
            </a:r>
            <a:r>
              <a:rPr sz="2600" dirty="0">
                <a:solidFill>
                  <a:srgbClr val="11688B"/>
                </a:solidFill>
                <a:latin typeface="Arial"/>
                <a:cs typeface="Arial"/>
              </a:rPr>
              <a:t>is</a:t>
            </a:r>
            <a:r>
              <a:rPr sz="2600" spc="65" dirty="0">
                <a:solidFill>
                  <a:srgbClr val="11688B"/>
                </a:solidFill>
                <a:latin typeface="Arial"/>
                <a:cs typeface="Arial"/>
              </a:rPr>
              <a:t> </a:t>
            </a:r>
            <a:r>
              <a:rPr sz="2600" spc="55" dirty="0">
                <a:solidFill>
                  <a:srgbClr val="11688B"/>
                </a:solidFill>
                <a:latin typeface="Arial"/>
                <a:cs typeface="Arial"/>
              </a:rPr>
              <a:t>not</a:t>
            </a:r>
            <a:r>
              <a:rPr sz="2600" spc="75" dirty="0">
                <a:solidFill>
                  <a:srgbClr val="11688B"/>
                </a:solidFill>
                <a:latin typeface="Arial"/>
                <a:cs typeface="Arial"/>
              </a:rPr>
              <a:t> </a:t>
            </a:r>
            <a:r>
              <a:rPr sz="2600" dirty="0">
                <a:solidFill>
                  <a:srgbClr val="11688B"/>
                </a:solidFill>
                <a:latin typeface="Arial"/>
                <a:cs typeface="Arial"/>
              </a:rPr>
              <a:t>a</a:t>
            </a:r>
            <a:r>
              <a:rPr sz="2600" spc="65" dirty="0">
                <a:solidFill>
                  <a:srgbClr val="11688B"/>
                </a:solidFill>
                <a:latin typeface="Arial"/>
                <a:cs typeface="Arial"/>
              </a:rPr>
              <a:t> </a:t>
            </a:r>
            <a:r>
              <a:rPr sz="2600" dirty="0">
                <a:solidFill>
                  <a:srgbClr val="11688B"/>
                </a:solidFill>
                <a:latin typeface="Arial"/>
                <a:cs typeface="Arial"/>
              </a:rPr>
              <a:t>driver,</a:t>
            </a:r>
            <a:r>
              <a:rPr sz="2600" spc="65" dirty="0">
                <a:solidFill>
                  <a:srgbClr val="11688B"/>
                </a:solidFill>
                <a:latin typeface="Arial"/>
                <a:cs typeface="Arial"/>
              </a:rPr>
              <a:t> </a:t>
            </a:r>
            <a:r>
              <a:rPr sz="2600" dirty="0">
                <a:solidFill>
                  <a:srgbClr val="11688B"/>
                </a:solidFill>
                <a:latin typeface="Arial"/>
                <a:cs typeface="Arial"/>
              </a:rPr>
              <a:t>recent</a:t>
            </a:r>
            <a:r>
              <a:rPr sz="2600" spc="75" dirty="0">
                <a:solidFill>
                  <a:srgbClr val="11688B"/>
                </a:solidFill>
                <a:latin typeface="Arial"/>
                <a:cs typeface="Arial"/>
              </a:rPr>
              <a:t> </a:t>
            </a:r>
            <a:r>
              <a:rPr sz="2600" spc="-10" dirty="0">
                <a:solidFill>
                  <a:srgbClr val="11688B"/>
                </a:solidFill>
                <a:latin typeface="Arial"/>
                <a:cs typeface="Arial"/>
              </a:rPr>
              <a:t>evidence </a:t>
            </a:r>
            <a:r>
              <a:rPr sz="2600" dirty="0">
                <a:solidFill>
                  <a:srgbClr val="11688B"/>
                </a:solidFill>
                <a:latin typeface="Arial"/>
                <a:cs typeface="Arial"/>
              </a:rPr>
              <a:t>suggests</a:t>
            </a:r>
            <a:r>
              <a:rPr sz="2600" spc="110" dirty="0">
                <a:solidFill>
                  <a:srgbClr val="11688B"/>
                </a:solidFill>
                <a:latin typeface="Arial"/>
                <a:cs typeface="Arial"/>
              </a:rPr>
              <a:t> </a:t>
            </a:r>
            <a:r>
              <a:rPr sz="2600" dirty="0">
                <a:solidFill>
                  <a:srgbClr val="11688B"/>
                </a:solidFill>
                <a:latin typeface="Arial"/>
                <a:cs typeface="Arial"/>
              </a:rPr>
              <a:t>a</a:t>
            </a:r>
            <a:r>
              <a:rPr sz="2600" spc="105" dirty="0">
                <a:solidFill>
                  <a:srgbClr val="11688B"/>
                </a:solidFill>
                <a:latin typeface="Arial"/>
                <a:cs typeface="Arial"/>
              </a:rPr>
              <a:t> </a:t>
            </a:r>
            <a:r>
              <a:rPr sz="2600" dirty="0">
                <a:solidFill>
                  <a:srgbClr val="11688B"/>
                </a:solidFill>
                <a:latin typeface="Arial"/>
                <a:cs typeface="Arial"/>
              </a:rPr>
              <a:t>key</a:t>
            </a:r>
            <a:r>
              <a:rPr sz="2600" spc="110" dirty="0">
                <a:solidFill>
                  <a:srgbClr val="11688B"/>
                </a:solidFill>
                <a:latin typeface="Arial"/>
                <a:cs typeface="Arial"/>
              </a:rPr>
              <a:t> </a:t>
            </a:r>
            <a:r>
              <a:rPr sz="2600" dirty="0">
                <a:solidFill>
                  <a:srgbClr val="11688B"/>
                </a:solidFill>
                <a:latin typeface="Arial"/>
                <a:cs typeface="Arial"/>
              </a:rPr>
              <a:t>role</a:t>
            </a:r>
            <a:r>
              <a:rPr sz="2600" spc="105" dirty="0">
                <a:solidFill>
                  <a:srgbClr val="11688B"/>
                </a:solidFill>
                <a:latin typeface="Arial"/>
                <a:cs typeface="Arial"/>
              </a:rPr>
              <a:t> </a:t>
            </a:r>
            <a:r>
              <a:rPr sz="2600" dirty="0">
                <a:solidFill>
                  <a:srgbClr val="11688B"/>
                </a:solidFill>
                <a:latin typeface="Arial"/>
                <a:cs typeface="Arial"/>
              </a:rPr>
              <a:t>for</a:t>
            </a:r>
            <a:r>
              <a:rPr sz="2600" spc="110" dirty="0">
                <a:solidFill>
                  <a:srgbClr val="11688B"/>
                </a:solidFill>
                <a:latin typeface="Arial"/>
                <a:cs typeface="Arial"/>
              </a:rPr>
              <a:t> </a:t>
            </a:r>
            <a:r>
              <a:rPr sz="2600" dirty="0">
                <a:solidFill>
                  <a:srgbClr val="11688B"/>
                </a:solidFill>
                <a:latin typeface="Arial"/>
                <a:cs typeface="Arial"/>
              </a:rPr>
              <a:t>activated</a:t>
            </a:r>
            <a:r>
              <a:rPr sz="2600" spc="114" dirty="0">
                <a:solidFill>
                  <a:srgbClr val="11688B"/>
                </a:solidFill>
                <a:latin typeface="Arial"/>
                <a:cs typeface="Arial"/>
              </a:rPr>
              <a:t> </a:t>
            </a:r>
            <a:r>
              <a:rPr sz="2600" dirty="0">
                <a:solidFill>
                  <a:srgbClr val="11688B"/>
                </a:solidFill>
                <a:latin typeface="Arial"/>
                <a:cs typeface="Arial"/>
              </a:rPr>
              <a:t>T-cells</a:t>
            </a:r>
            <a:r>
              <a:rPr sz="2600" spc="110" dirty="0">
                <a:solidFill>
                  <a:srgbClr val="11688B"/>
                </a:solidFill>
                <a:latin typeface="Arial"/>
                <a:cs typeface="Arial"/>
              </a:rPr>
              <a:t> </a:t>
            </a:r>
            <a:r>
              <a:rPr sz="2600" dirty="0">
                <a:solidFill>
                  <a:srgbClr val="11688B"/>
                </a:solidFill>
                <a:latin typeface="Arial"/>
                <a:cs typeface="Arial"/>
              </a:rPr>
              <a:t>and</a:t>
            </a:r>
            <a:r>
              <a:rPr sz="2600" spc="114" dirty="0">
                <a:solidFill>
                  <a:srgbClr val="11688B"/>
                </a:solidFill>
                <a:latin typeface="Arial"/>
                <a:cs typeface="Arial"/>
              </a:rPr>
              <a:t> </a:t>
            </a:r>
            <a:r>
              <a:rPr sz="2600" spc="-10" dirty="0">
                <a:solidFill>
                  <a:srgbClr val="11688B"/>
                </a:solidFill>
                <a:latin typeface="Arial"/>
                <a:cs typeface="Arial"/>
              </a:rPr>
              <a:t>mammalian </a:t>
            </a:r>
            <a:r>
              <a:rPr sz="2600" dirty="0">
                <a:solidFill>
                  <a:srgbClr val="11688B"/>
                </a:solidFill>
                <a:latin typeface="Arial"/>
                <a:cs typeface="Arial"/>
              </a:rPr>
              <a:t>target</a:t>
            </a:r>
            <a:r>
              <a:rPr sz="2600" spc="155" dirty="0">
                <a:solidFill>
                  <a:srgbClr val="11688B"/>
                </a:solidFill>
                <a:latin typeface="Arial"/>
                <a:cs typeface="Arial"/>
              </a:rPr>
              <a:t> </a:t>
            </a:r>
            <a:r>
              <a:rPr sz="2600" spc="50" dirty="0">
                <a:solidFill>
                  <a:srgbClr val="11688B"/>
                </a:solidFill>
                <a:latin typeface="Arial"/>
                <a:cs typeface="Arial"/>
              </a:rPr>
              <a:t>of</a:t>
            </a:r>
            <a:r>
              <a:rPr sz="2600" spc="155" dirty="0">
                <a:solidFill>
                  <a:srgbClr val="11688B"/>
                </a:solidFill>
                <a:latin typeface="Arial"/>
                <a:cs typeface="Arial"/>
              </a:rPr>
              <a:t> </a:t>
            </a:r>
            <a:r>
              <a:rPr sz="2600" dirty="0">
                <a:solidFill>
                  <a:srgbClr val="11688B"/>
                </a:solidFill>
                <a:latin typeface="Arial"/>
                <a:cs typeface="Arial"/>
              </a:rPr>
              <a:t>rapamycin</a:t>
            </a:r>
            <a:r>
              <a:rPr sz="2600" spc="150" dirty="0">
                <a:solidFill>
                  <a:srgbClr val="11688B"/>
                </a:solidFill>
                <a:latin typeface="Arial"/>
                <a:cs typeface="Arial"/>
              </a:rPr>
              <a:t> </a:t>
            </a:r>
            <a:r>
              <a:rPr sz="2600" spc="-65" dirty="0">
                <a:solidFill>
                  <a:srgbClr val="11688B"/>
                </a:solidFill>
                <a:latin typeface="Arial"/>
                <a:cs typeface="Arial"/>
              </a:rPr>
              <a:t>(mTOR)</a:t>
            </a:r>
            <a:r>
              <a:rPr sz="2600" spc="155" dirty="0">
                <a:solidFill>
                  <a:srgbClr val="11688B"/>
                </a:solidFill>
                <a:latin typeface="Arial"/>
                <a:cs typeface="Arial"/>
              </a:rPr>
              <a:t> </a:t>
            </a:r>
            <a:r>
              <a:rPr sz="2600" dirty="0">
                <a:solidFill>
                  <a:srgbClr val="11688B"/>
                </a:solidFill>
                <a:latin typeface="Arial"/>
                <a:cs typeface="Arial"/>
              </a:rPr>
              <a:t>pathway</a:t>
            </a:r>
            <a:r>
              <a:rPr sz="2600" spc="150" dirty="0">
                <a:solidFill>
                  <a:srgbClr val="11688B"/>
                </a:solidFill>
                <a:latin typeface="Arial"/>
                <a:cs typeface="Arial"/>
              </a:rPr>
              <a:t> </a:t>
            </a:r>
            <a:r>
              <a:rPr sz="2600" dirty="0">
                <a:solidFill>
                  <a:srgbClr val="11688B"/>
                </a:solidFill>
                <a:latin typeface="Arial"/>
                <a:cs typeface="Arial"/>
              </a:rPr>
              <a:t>activation</a:t>
            </a:r>
            <a:r>
              <a:rPr sz="2600" spc="150" dirty="0">
                <a:solidFill>
                  <a:srgbClr val="11688B"/>
                </a:solidFill>
                <a:latin typeface="Arial"/>
                <a:cs typeface="Arial"/>
              </a:rPr>
              <a:t> </a:t>
            </a:r>
            <a:r>
              <a:rPr sz="2600" spc="-25" dirty="0">
                <a:solidFill>
                  <a:srgbClr val="11688B"/>
                </a:solidFill>
                <a:latin typeface="Arial"/>
                <a:cs typeface="Arial"/>
              </a:rPr>
              <a:t>in </a:t>
            </a:r>
            <a:r>
              <a:rPr sz="2600" dirty="0">
                <a:solidFill>
                  <a:srgbClr val="11688B"/>
                </a:solidFill>
                <a:latin typeface="Arial"/>
                <a:cs typeface="Arial"/>
              </a:rPr>
              <a:t>idiopathic</a:t>
            </a:r>
            <a:r>
              <a:rPr sz="2600" spc="235" dirty="0">
                <a:solidFill>
                  <a:srgbClr val="11688B"/>
                </a:solidFill>
                <a:latin typeface="Arial"/>
                <a:cs typeface="Arial"/>
              </a:rPr>
              <a:t> </a:t>
            </a:r>
            <a:r>
              <a:rPr sz="2600" dirty="0">
                <a:solidFill>
                  <a:srgbClr val="11688B"/>
                </a:solidFill>
                <a:latin typeface="Arial"/>
                <a:cs typeface="Arial"/>
              </a:rPr>
              <a:t>Multicentric</a:t>
            </a:r>
            <a:r>
              <a:rPr sz="2600" spc="235" dirty="0">
                <a:solidFill>
                  <a:srgbClr val="11688B"/>
                </a:solidFill>
                <a:latin typeface="Arial"/>
                <a:cs typeface="Arial"/>
              </a:rPr>
              <a:t> </a:t>
            </a:r>
            <a:r>
              <a:rPr sz="2600" dirty="0">
                <a:solidFill>
                  <a:srgbClr val="11688B"/>
                </a:solidFill>
                <a:latin typeface="Arial"/>
                <a:cs typeface="Arial"/>
              </a:rPr>
              <a:t>Castleman</a:t>
            </a:r>
            <a:r>
              <a:rPr sz="2600" spc="240" dirty="0">
                <a:solidFill>
                  <a:srgbClr val="11688B"/>
                </a:solidFill>
                <a:latin typeface="Arial"/>
                <a:cs typeface="Arial"/>
              </a:rPr>
              <a:t> </a:t>
            </a:r>
            <a:r>
              <a:rPr sz="2600" dirty="0">
                <a:solidFill>
                  <a:srgbClr val="11688B"/>
                </a:solidFill>
                <a:latin typeface="Arial"/>
                <a:cs typeface="Arial"/>
              </a:rPr>
              <a:t>Disease</a:t>
            </a:r>
            <a:r>
              <a:rPr sz="2600" spc="235" dirty="0">
                <a:solidFill>
                  <a:srgbClr val="11688B"/>
                </a:solidFill>
                <a:latin typeface="Arial"/>
                <a:cs typeface="Arial"/>
              </a:rPr>
              <a:t> </a:t>
            </a:r>
            <a:r>
              <a:rPr sz="2600" spc="-10" dirty="0">
                <a:solidFill>
                  <a:srgbClr val="11688B"/>
                </a:solidFill>
                <a:latin typeface="Arial"/>
                <a:cs typeface="Arial"/>
              </a:rPr>
              <a:t>(iMCD)</a:t>
            </a:r>
            <a:r>
              <a:rPr sz="2550" spc="-15" baseline="27777" dirty="0">
                <a:solidFill>
                  <a:srgbClr val="11688B"/>
                </a:solidFill>
                <a:latin typeface="Arial"/>
                <a:cs typeface="Arial"/>
              </a:rPr>
              <a:t>1</a:t>
            </a:r>
            <a:endParaRPr sz="2550" baseline="27777">
              <a:latin typeface="Arial"/>
              <a:cs typeface="Arial"/>
            </a:endParaRPr>
          </a:p>
        </p:txBody>
      </p:sp>
      <p:sp>
        <p:nvSpPr>
          <p:cNvPr id="6" name="object 6"/>
          <p:cNvSpPr txBox="1"/>
          <p:nvPr/>
        </p:nvSpPr>
        <p:spPr>
          <a:xfrm>
            <a:off x="1408680" y="6150881"/>
            <a:ext cx="8450580" cy="835025"/>
          </a:xfrm>
          <a:prstGeom prst="rect">
            <a:avLst/>
          </a:prstGeom>
        </p:spPr>
        <p:txBody>
          <a:bodyPr vert="horz" wrap="square" lIns="0" tIns="6985" rIns="0" bIns="0" rtlCol="0">
            <a:spAutoFit/>
          </a:bodyPr>
          <a:lstStyle/>
          <a:p>
            <a:pPr marL="320675" marR="30480" indent="-283210">
              <a:lnSpc>
                <a:spcPct val="102699"/>
              </a:lnSpc>
              <a:spcBef>
                <a:spcPts val="55"/>
              </a:spcBef>
              <a:buChar char="•"/>
              <a:tabLst>
                <a:tab pos="320675" algn="l"/>
              </a:tabLst>
            </a:pPr>
            <a:r>
              <a:rPr sz="2600" dirty="0">
                <a:solidFill>
                  <a:srgbClr val="11688B"/>
                </a:solidFill>
                <a:latin typeface="Arial"/>
                <a:cs typeface="Arial"/>
              </a:rPr>
              <a:t>While</a:t>
            </a:r>
            <a:r>
              <a:rPr sz="2600" spc="90" dirty="0">
                <a:solidFill>
                  <a:srgbClr val="11688B"/>
                </a:solidFill>
                <a:latin typeface="Arial"/>
                <a:cs typeface="Arial"/>
              </a:rPr>
              <a:t> </a:t>
            </a:r>
            <a:r>
              <a:rPr sz="2600" dirty="0">
                <a:solidFill>
                  <a:srgbClr val="11688B"/>
                </a:solidFill>
                <a:latin typeface="Arial"/>
                <a:cs typeface="Arial"/>
              </a:rPr>
              <a:t>evidence</a:t>
            </a:r>
            <a:r>
              <a:rPr sz="2600" spc="90" dirty="0">
                <a:solidFill>
                  <a:srgbClr val="11688B"/>
                </a:solidFill>
                <a:latin typeface="Arial"/>
                <a:cs typeface="Arial"/>
              </a:rPr>
              <a:t> </a:t>
            </a:r>
            <a:r>
              <a:rPr sz="2600" dirty="0">
                <a:solidFill>
                  <a:srgbClr val="11688B"/>
                </a:solidFill>
                <a:latin typeface="Arial"/>
                <a:cs typeface="Arial"/>
              </a:rPr>
              <a:t>suggests</a:t>
            </a:r>
            <a:r>
              <a:rPr sz="2600" spc="95" dirty="0">
                <a:solidFill>
                  <a:srgbClr val="11688B"/>
                </a:solidFill>
                <a:latin typeface="Arial"/>
                <a:cs typeface="Arial"/>
              </a:rPr>
              <a:t> </a:t>
            </a:r>
            <a:r>
              <a:rPr sz="2600" dirty="0">
                <a:solidFill>
                  <a:srgbClr val="11688B"/>
                </a:solidFill>
                <a:latin typeface="Arial"/>
                <a:cs typeface="Arial"/>
              </a:rPr>
              <a:t>that</a:t>
            </a:r>
            <a:r>
              <a:rPr sz="2600" spc="100" dirty="0">
                <a:solidFill>
                  <a:srgbClr val="11688B"/>
                </a:solidFill>
                <a:latin typeface="Arial"/>
                <a:cs typeface="Arial"/>
              </a:rPr>
              <a:t> </a:t>
            </a:r>
            <a:r>
              <a:rPr sz="2600" dirty="0">
                <a:solidFill>
                  <a:srgbClr val="11688B"/>
                </a:solidFill>
                <a:latin typeface="Arial"/>
                <a:cs typeface="Arial"/>
              </a:rPr>
              <a:t>the</a:t>
            </a:r>
            <a:r>
              <a:rPr sz="2600" spc="90" dirty="0">
                <a:solidFill>
                  <a:srgbClr val="11688B"/>
                </a:solidFill>
                <a:latin typeface="Arial"/>
                <a:cs typeface="Arial"/>
              </a:rPr>
              <a:t> </a:t>
            </a:r>
            <a:r>
              <a:rPr sz="2600" dirty="0">
                <a:solidFill>
                  <a:srgbClr val="11688B"/>
                </a:solidFill>
                <a:latin typeface="Arial"/>
                <a:cs typeface="Arial"/>
              </a:rPr>
              <a:t>mTOR</a:t>
            </a:r>
            <a:r>
              <a:rPr sz="2600" spc="95" dirty="0">
                <a:solidFill>
                  <a:srgbClr val="11688B"/>
                </a:solidFill>
                <a:latin typeface="Arial"/>
                <a:cs typeface="Arial"/>
              </a:rPr>
              <a:t> </a:t>
            </a:r>
            <a:r>
              <a:rPr sz="2600" dirty="0">
                <a:solidFill>
                  <a:srgbClr val="11688B"/>
                </a:solidFill>
                <a:latin typeface="Arial"/>
                <a:cs typeface="Arial"/>
              </a:rPr>
              <a:t>pathway</a:t>
            </a:r>
            <a:r>
              <a:rPr sz="2600" spc="100" dirty="0">
                <a:solidFill>
                  <a:srgbClr val="11688B"/>
                </a:solidFill>
                <a:latin typeface="Arial"/>
                <a:cs typeface="Arial"/>
              </a:rPr>
              <a:t> </a:t>
            </a:r>
            <a:r>
              <a:rPr sz="2600" spc="-25" dirty="0">
                <a:solidFill>
                  <a:srgbClr val="11688B"/>
                </a:solidFill>
                <a:latin typeface="Arial"/>
                <a:cs typeface="Arial"/>
              </a:rPr>
              <a:t>may </a:t>
            </a:r>
            <a:r>
              <a:rPr sz="2600" dirty="0">
                <a:solidFill>
                  <a:srgbClr val="11688B"/>
                </a:solidFill>
                <a:latin typeface="Arial"/>
                <a:cs typeface="Arial"/>
              </a:rPr>
              <a:t>play</a:t>
            </a:r>
            <a:r>
              <a:rPr sz="2600" spc="35" dirty="0">
                <a:solidFill>
                  <a:srgbClr val="11688B"/>
                </a:solidFill>
                <a:latin typeface="Arial"/>
                <a:cs typeface="Arial"/>
              </a:rPr>
              <a:t> </a:t>
            </a:r>
            <a:r>
              <a:rPr sz="2600" dirty="0">
                <a:solidFill>
                  <a:srgbClr val="11688B"/>
                </a:solidFill>
                <a:latin typeface="Arial"/>
                <a:cs typeface="Arial"/>
              </a:rPr>
              <a:t>a</a:t>
            </a:r>
            <a:r>
              <a:rPr sz="2600" spc="35" dirty="0">
                <a:solidFill>
                  <a:srgbClr val="11688B"/>
                </a:solidFill>
                <a:latin typeface="Arial"/>
                <a:cs typeface="Arial"/>
              </a:rPr>
              <a:t> </a:t>
            </a:r>
            <a:r>
              <a:rPr sz="2600" dirty="0">
                <a:solidFill>
                  <a:srgbClr val="11688B"/>
                </a:solidFill>
                <a:latin typeface="Arial"/>
                <a:cs typeface="Arial"/>
              </a:rPr>
              <a:t>key</a:t>
            </a:r>
            <a:r>
              <a:rPr sz="2600" spc="35" dirty="0">
                <a:solidFill>
                  <a:srgbClr val="11688B"/>
                </a:solidFill>
                <a:latin typeface="Arial"/>
                <a:cs typeface="Arial"/>
              </a:rPr>
              <a:t> </a:t>
            </a:r>
            <a:r>
              <a:rPr sz="2600" dirty="0">
                <a:solidFill>
                  <a:srgbClr val="11688B"/>
                </a:solidFill>
                <a:latin typeface="Arial"/>
                <a:cs typeface="Arial"/>
              </a:rPr>
              <a:t>role,</a:t>
            </a:r>
            <a:r>
              <a:rPr sz="2600" spc="40" dirty="0">
                <a:solidFill>
                  <a:srgbClr val="11688B"/>
                </a:solidFill>
                <a:latin typeface="Arial"/>
                <a:cs typeface="Arial"/>
              </a:rPr>
              <a:t> </a:t>
            </a:r>
            <a:r>
              <a:rPr sz="2600" dirty="0">
                <a:solidFill>
                  <a:srgbClr val="11688B"/>
                </a:solidFill>
                <a:latin typeface="Arial"/>
                <a:cs typeface="Arial"/>
              </a:rPr>
              <a:t>further</a:t>
            </a:r>
            <a:r>
              <a:rPr sz="2600" spc="35" dirty="0">
                <a:solidFill>
                  <a:srgbClr val="11688B"/>
                </a:solidFill>
                <a:latin typeface="Arial"/>
                <a:cs typeface="Arial"/>
              </a:rPr>
              <a:t> </a:t>
            </a:r>
            <a:r>
              <a:rPr sz="2600" dirty="0">
                <a:solidFill>
                  <a:srgbClr val="11688B"/>
                </a:solidFill>
                <a:latin typeface="Arial"/>
                <a:cs typeface="Arial"/>
              </a:rPr>
              <a:t>research</a:t>
            </a:r>
            <a:r>
              <a:rPr sz="2600" spc="40" dirty="0">
                <a:solidFill>
                  <a:srgbClr val="11688B"/>
                </a:solidFill>
                <a:latin typeface="Arial"/>
                <a:cs typeface="Arial"/>
              </a:rPr>
              <a:t> </a:t>
            </a:r>
            <a:r>
              <a:rPr sz="2600" dirty="0">
                <a:solidFill>
                  <a:srgbClr val="11688B"/>
                </a:solidFill>
                <a:latin typeface="Arial"/>
                <a:cs typeface="Arial"/>
              </a:rPr>
              <a:t>is</a:t>
            </a:r>
            <a:r>
              <a:rPr sz="2600" spc="35" dirty="0">
                <a:solidFill>
                  <a:srgbClr val="11688B"/>
                </a:solidFill>
                <a:latin typeface="Arial"/>
                <a:cs typeface="Arial"/>
              </a:rPr>
              <a:t> </a:t>
            </a:r>
            <a:r>
              <a:rPr sz="2600" spc="-10" dirty="0">
                <a:solidFill>
                  <a:srgbClr val="11688B"/>
                </a:solidFill>
                <a:latin typeface="Arial"/>
                <a:cs typeface="Arial"/>
              </a:rPr>
              <a:t>needed</a:t>
            </a:r>
            <a:r>
              <a:rPr sz="2550" spc="-15" baseline="26143" dirty="0">
                <a:solidFill>
                  <a:srgbClr val="11688B"/>
                </a:solidFill>
                <a:latin typeface="Arial"/>
                <a:cs typeface="Arial"/>
              </a:rPr>
              <a:t>2</a:t>
            </a:r>
            <a:endParaRPr sz="2550" baseline="26143">
              <a:latin typeface="Arial"/>
              <a:cs typeface="Arial"/>
            </a:endParaRPr>
          </a:p>
        </p:txBody>
      </p:sp>
      <p:sp>
        <p:nvSpPr>
          <p:cNvPr id="7" name="object 7"/>
          <p:cNvSpPr txBox="1">
            <a:spLocks noGrp="1"/>
          </p:cNvSpPr>
          <p:nvPr>
            <p:ph type="title"/>
          </p:nvPr>
        </p:nvSpPr>
        <p:spPr>
          <a:xfrm>
            <a:off x="1378890" y="1430187"/>
            <a:ext cx="8624570" cy="2310130"/>
          </a:xfrm>
          <a:prstGeom prst="rect">
            <a:avLst/>
          </a:prstGeom>
        </p:spPr>
        <p:txBody>
          <a:bodyPr vert="horz" wrap="square" lIns="0" tIns="106045" rIns="0" bIns="0" rtlCol="0">
            <a:spAutoFit/>
          </a:bodyPr>
          <a:lstStyle/>
          <a:p>
            <a:pPr marL="12700" marR="5080">
              <a:lnSpc>
                <a:spcPts val="5780"/>
              </a:lnSpc>
              <a:spcBef>
                <a:spcPts val="835"/>
              </a:spcBef>
            </a:pPr>
            <a:r>
              <a:rPr sz="5350" spc="-165" dirty="0">
                <a:solidFill>
                  <a:srgbClr val="11688B"/>
                </a:solidFill>
              </a:rPr>
              <a:t>Activation</a:t>
            </a:r>
            <a:r>
              <a:rPr sz="5350" spc="-245" dirty="0">
                <a:solidFill>
                  <a:srgbClr val="11688B"/>
                </a:solidFill>
              </a:rPr>
              <a:t> </a:t>
            </a:r>
            <a:r>
              <a:rPr sz="5350" spc="-20" dirty="0">
                <a:solidFill>
                  <a:srgbClr val="11688B"/>
                </a:solidFill>
              </a:rPr>
              <a:t>of</a:t>
            </a:r>
            <a:r>
              <a:rPr sz="5350" spc="-330" dirty="0">
                <a:solidFill>
                  <a:srgbClr val="11688B"/>
                </a:solidFill>
              </a:rPr>
              <a:t> </a:t>
            </a:r>
            <a:r>
              <a:rPr sz="5350" spc="-35" dirty="0">
                <a:solidFill>
                  <a:srgbClr val="11688B"/>
                </a:solidFill>
              </a:rPr>
              <a:t>the</a:t>
            </a:r>
            <a:r>
              <a:rPr sz="5350" spc="-290" dirty="0">
                <a:solidFill>
                  <a:srgbClr val="11688B"/>
                </a:solidFill>
              </a:rPr>
              <a:t> </a:t>
            </a:r>
            <a:r>
              <a:rPr sz="5350" spc="-20" dirty="0">
                <a:solidFill>
                  <a:srgbClr val="11688B"/>
                </a:solidFill>
              </a:rPr>
              <a:t>mTOR </a:t>
            </a:r>
            <a:r>
              <a:rPr sz="5350" spc="-180" dirty="0">
                <a:solidFill>
                  <a:srgbClr val="11688B"/>
                </a:solidFill>
              </a:rPr>
              <a:t>signaling</a:t>
            </a:r>
            <a:r>
              <a:rPr sz="5350" spc="-225" dirty="0">
                <a:solidFill>
                  <a:srgbClr val="11688B"/>
                </a:solidFill>
              </a:rPr>
              <a:t> </a:t>
            </a:r>
            <a:r>
              <a:rPr sz="5350" spc="-85" dirty="0">
                <a:solidFill>
                  <a:srgbClr val="11688B"/>
                </a:solidFill>
              </a:rPr>
              <a:t>pathway</a:t>
            </a:r>
            <a:r>
              <a:rPr sz="5350" spc="-220" dirty="0">
                <a:solidFill>
                  <a:srgbClr val="11688B"/>
                </a:solidFill>
              </a:rPr>
              <a:t> </a:t>
            </a:r>
            <a:r>
              <a:rPr sz="5350" spc="-130" dirty="0">
                <a:solidFill>
                  <a:srgbClr val="11688B"/>
                </a:solidFill>
              </a:rPr>
              <a:t>has</a:t>
            </a:r>
            <a:r>
              <a:rPr sz="5350" spc="-225" dirty="0">
                <a:solidFill>
                  <a:srgbClr val="11688B"/>
                </a:solidFill>
              </a:rPr>
              <a:t> </a:t>
            </a:r>
            <a:r>
              <a:rPr sz="5350" spc="-25" dirty="0">
                <a:solidFill>
                  <a:srgbClr val="11688B"/>
                </a:solidFill>
              </a:rPr>
              <a:t>been </a:t>
            </a:r>
            <a:r>
              <a:rPr sz="5350" spc="-145" dirty="0">
                <a:solidFill>
                  <a:srgbClr val="11688B"/>
                </a:solidFill>
              </a:rPr>
              <a:t>identified</a:t>
            </a:r>
            <a:r>
              <a:rPr sz="5350" spc="-200" dirty="0">
                <a:solidFill>
                  <a:srgbClr val="11688B"/>
                </a:solidFill>
              </a:rPr>
              <a:t> </a:t>
            </a:r>
            <a:r>
              <a:rPr sz="5350" spc="-160" dirty="0">
                <a:solidFill>
                  <a:srgbClr val="11688B"/>
                </a:solidFill>
              </a:rPr>
              <a:t>in</a:t>
            </a:r>
            <a:r>
              <a:rPr sz="5350" spc="-204" dirty="0">
                <a:solidFill>
                  <a:srgbClr val="11688B"/>
                </a:solidFill>
              </a:rPr>
              <a:t> </a:t>
            </a:r>
            <a:r>
              <a:rPr sz="5350" spc="-20" dirty="0">
                <a:solidFill>
                  <a:srgbClr val="11688B"/>
                </a:solidFill>
              </a:rPr>
              <a:t>iMCD</a:t>
            </a:r>
            <a:endParaRPr sz="5350"/>
          </a:p>
        </p:txBody>
      </p:sp>
      <p:sp>
        <p:nvSpPr>
          <p:cNvPr id="8" name="object 8"/>
          <p:cNvSpPr txBox="1"/>
          <p:nvPr/>
        </p:nvSpPr>
        <p:spPr>
          <a:xfrm>
            <a:off x="14204314" y="2922498"/>
            <a:ext cx="4469130" cy="3543300"/>
          </a:xfrm>
          <a:prstGeom prst="rect">
            <a:avLst/>
          </a:prstGeom>
        </p:spPr>
        <p:txBody>
          <a:bodyPr vert="horz" wrap="square" lIns="0" tIns="41910" rIns="0" bIns="0" rtlCol="0">
            <a:spAutoFit/>
          </a:bodyPr>
          <a:lstStyle/>
          <a:p>
            <a:pPr marL="38100" marR="915035">
              <a:lnSpc>
                <a:spcPts val="6509"/>
              </a:lnSpc>
              <a:spcBef>
                <a:spcPts val="330"/>
              </a:spcBef>
            </a:pPr>
            <a:r>
              <a:rPr sz="5450" b="1" dirty="0">
                <a:solidFill>
                  <a:srgbClr val="11688B"/>
                </a:solidFill>
                <a:latin typeface="Arial"/>
                <a:cs typeface="Arial"/>
              </a:rPr>
              <a:t>The</a:t>
            </a:r>
            <a:r>
              <a:rPr sz="5450" b="1" spc="-50" dirty="0">
                <a:solidFill>
                  <a:srgbClr val="11688B"/>
                </a:solidFill>
                <a:latin typeface="Arial"/>
                <a:cs typeface="Arial"/>
              </a:rPr>
              <a:t> </a:t>
            </a:r>
            <a:r>
              <a:rPr sz="5450" b="1" spc="-20" dirty="0">
                <a:solidFill>
                  <a:srgbClr val="11688B"/>
                </a:solidFill>
                <a:latin typeface="Arial"/>
                <a:cs typeface="Arial"/>
              </a:rPr>
              <a:t>mTOR </a:t>
            </a:r>
            <a:r>
              <a:rPr sz="5450" b="1" spc="-10" dirty="0">
                <a:solidFill>
                  <a:srgbClr val="11688B"/>
                </a:solidFill>
                <a:latin typeface="Arial"/>
                <a:cs typeface="Arial"/>
              </a:rPr>
              <a:t>pathway</a:t>
            </a:r>
            <a:endParaRPr sz="5450">
              <a:latin typeface="Arial"/>
              <a:cs typeface="Arial"/>
            </a:endParaRPr>
          </a:p>
          <a:p>
            <a:pPr marL="38100" marR="30480">
              <a:lnSpc>
                <a:spcPct val="101000"/>
              </a:lnSpc>
              <a:spcBef>
                <a:spcPts val="1350"/>
              </a:spcBef>
            </a:pPr>
            <a:r>
              <a:rPr sz="3600" dirty="0">
                <a:solidFill>
                  <a:srgbClr val="11688B"/>
                </a:solidFill>
                <a:latin typeface="Arial"/>
                <a:cs typeface="Arial"/>
              </a:rPr>
              <a:t>may</a:t>
            </a:r>
            <a:r>
              <a:rPr sz="3600" spc="10" dirty="0">
                <a:solidFill>
                  <a:srgbClr val="11688B"/>
                </a:solidFill>
                <a:latin typeface="Arial"/>
                <a:cs typeface="Arial"/>
              </a:rPr>
              <a:t> </a:t>
            </a:r>
            <a:r>
              <a:rPr sz="3600" dirty="0">
                <a:solidFill>
                  <a:srgbClr val="11688B"/>
                </a:solidFill>
                <a:latin typeface="Arial"/>
                <a:cs typeface="Arial"/>
              </a:rPr>
              <a:t>play</a:t>
            </a:r>
            <a:r>
              <a:rPr sz="3600" spc="15" dirty="0">
                <a:solidFill>
                  <a:srgbClr val="11688B"/>
                </a:solidFill>
                <a:latin typeface="Arial"/>
                <a:cs typeface="Arial"/>
              </a:rPr>
              <a:t> </a:t>
            </a:r>
            <a:r>
              <a:rPr sz="3600" dirty="0">
                <a:solidFill>
                  <a:srgbClr val="11688B"/>
                </a:solidFill>
                <a:latin typeface="Arial"/>
                <a:cs typeface="Arial"/>
              </a:rPr>
              <a:t>a</a:t>
            </a:r>
            <a:r>
              <a:rPr sz="3600" spc="15" dirty="0">
                <a:solidFill>
                  <a:srgbClr val="11688B"/>
                </a:solidFill>
                <a:latin typeface="Arial"/>
                <a:cs typeface="Arial"/>
              </a:rPr>
              <a:t> </a:t>
            </a:r>
            <a:r>
              <a:rPr sz="3600" dirty="0">
                <a:solidFill>
                  <a:srgbClr val="11688B"/>
                </a:solidFill>
                <a:latin typeface="Arial"/>
                <a:cs typeface="Arial"/>
              </a:rPr>
              <a:t>key</a:t>
            </a:r>
            <a:r>
              <a:rPr sz="3600" spc="15" dirty="0">
                <a:solidFill>
                  <a:srgbClr val="11688B"/>
                </a:solidFill>
                <a:latin typeface="Arial"/>
                <a:cs typeface="Arial"/>
              </a:rPr>
              <a:t> </a:t>
            </a:r>
            <a:r>
              <a:rPr sz="3600" spc="-10" dirty="0">
                <a:solidFill>
                  <a:srgbClr val="11688B"/>
                </a:solidFill>
                <a:latin typeface="Arial"/>
                <a:cs typeface="Arial"/>
              </a:rPr>
              <a:t>role, </a:t>
            </a:r>
            <a:r>
              <a:rPr sz="3600" dirty="0">
                <a:solidFill>
                  <a:srgbClr val="11688B"/>
                </a:solidFill>
                <a:latin typeface="Arial"/>
                <a:cs typeface="Arial"/>
              </a:rPr>
              <a:t>however</a:t>
            </a:r>
            <a:r>
              <a:rPr sz="3600" spc="60" dirty="0">
                <a:solidFill>
                  <a:srgbClr val="11688B"/>
                </a:solidFill>
                <a:latin typeface="Arial"/>
                <a:cs typeface="Arial"/>
              </a:rPr>
              <a:t> </a:t>
            </a:r>
            <a:r>
              <a:rPr sz="3600" b="1" spc="-20" dirty="0">
                <a:solidFill>
                  <a:srgbClr val="11688B"/>
                </a:solidFill>
                <a:latin typeface="Arial"/>
                <a:cs typeface="Arial"/>
              </a:rPr>
              <a:t>more </a:t>
            </a:r>
            <a:r>
              <a:rPr sz="3600" b="1" dirty="0">
                <a:solidFill>
                  <a:srgbClr val="11688B"/>
                </a:solidFill>
                <a:latin typeface="Arial"/>
                <a:cs typeface="Arial"/>
              </a:rPr>
              <a:t>evidence</a:t>
            </a:r>
            <a:r>
              <a:rPr sz="3600" b="1" spc="-40" dirty="0">
                <a:solidFill>
                  <a:srgbClr val="11688B"/>
                </a:solidFill>
                <a:latin typeface="Arial"/>
                <a:cs typeface="Arial"/>
              </a:rPr>
              <a:t> </a:t>
            </a:r>
            <a:r>
              <a:rPr sz="3600" b="1" dirty="0">
                <a:solidFill>
                  <a:srgbClr val="11688B"/>
                </a:solidFill>
                <a:latin typeface="Arial"/>
                <a:cs typeface="Arial"/>
              </a:rPr>
              <a:t>is</a:t>
            </a:r>
            <a:r>
              <a:rPr sz="3600" b="1" spc="-35" dirty="0">
                <a:solidFill>
                  <a:srgbClr val="11688B"/>
                </a:solidFill>
                <a:latin typeface="Arial"/>
                <a:cs typeface="Arial"/>
              </a:rPr>
              <a:t> </a:t>
            </a:r>
            <a:r>
              <a:rPr sz="3600" b="1" spc="-10" dirty="0">
                <a:solidFill>
                  <a:srgbClr val="11688B"/>
                </a:solidFill>
                <a:latin typeface="Arial"/>
                <a:cs typeface="Arial"/>
              </a:rPr>
              <a:t>needed</a:t>
            </a:r>
            <a:r>
              <a:rPr sz="3600" b="1" spc="-15" baseline="24305" dirty="0">
                <a:solidFill>
                  <a:srgbClr val="11688B"/>
                </a:solidFill>
                <a:latin typeface="Arial"/>
                <a:cs typeface="Arial"/>
              </a:rPr>
              <a:t>2</a:t>
            </a:r>
            <a:endParaRPr sz="3600" baseline="24305">
              <a:latin typeface="Arial"/>
              <a:cs typeface="Arial"/>
            </a:endParaRPr>
          </a:p>
        </p:txBody>
      </p:sp>
      <p:pic>
        <p:nvPicPr>
          <p:cNvPr id="9" name="object 9"/>
          <p:cNvPicPr/>
          <p:nvPr/>
        </p:nvPicPr>
        <p:blipFill>
          <a:blip r:embed="rId2" cstate="print"/>
          <a:stretch>
            <a:fillRect/>
          </a:stretch>
        </p:blipFill>
        <p:spPr>
          <a:xfrm>
            <a:off x="11831263" y="2905042"/>
            <a:ext cx="1972714" cy="2055644"/>
          </a:xfrm>
          <a:prstGeom prst="rect">
            <a:avLst/>
          </a:prstGeom>
        </p:spPr>
      </p:pic>
      <p:grpSp>
        <p:nvGrpSpPr>
          <p:cNvPr id="10" name="object 10"/>
          <p:cNvGrpSpPr/>
          <p:nvPr/>
        </p:nvGrpSpPr>
        <p:grpSpPr>
          <a:xfrm>
            <a:off x="18497949" y="646598"/>
            <a:ext cx="1113155" cy="866140"/>
            <a:chOff x="18497949" y="646598"/>
            <a:chExt cx="1113155" cy="866140"/>
          </a:xfrm>
        </p:grpSpPr>
        <p:sp>
          <p:nvSpPr>
            <p:cNvPr id="11" name="object 11"/>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12" name="object 12"/>
            <p:cNvPicPr/>
            <p:nvPr/>
          </p:nvPicPr>
          <p:blipFill>
            <a:blip r:embed="rId3" cstate="print"/>
            <a:stretch>
              <a:fillRect/>
            </a:stretch>
          </p:blipFill>
          <p:spPr>
            <a:xfrm>
              <a:off x="18719430" y="743851"/>
              <a:ext cx="670974" cy="670974"/>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2172970">
              <a:lnSpc>
                <a:spcPct val="100000"/>
              </a:lnSpc>
              <a:spcBef>
                <a:spcPts val="120"/>
              </a:spcBef>
            </a:pPr>
            <a:r>
              <a:rPr spc="-160" dirty="0"/>
              <a:t>Diagnosis</a:t>
            </a:r>
          </a:p>
        </p:txBody>
      </p:sp>
      <p:sp>
        <p:nvSpPr>
          <p:cNvPr id="3" name="object 3"/>
          <p:cNvSpPr txBox="1"/>
          <p:nvPr/>
        </p:nvSpPr>
        <p:spPr>
          <a:xfrm>
            <a:off x="9922859" y="3670538"/>
            <a:ext cx="258445" cy="276860"/>
          </a:xfrm>
          <a:prstGeom prst="rect">
            <a:avLst/>
          </a:prstGeom>
        </p:spPr>
        <p:txBody>
          <a:bodyPr vert="horz" wrap="square" lIns="0" tIns="12065" rIns="0" bIns="0" rtlCol="0">
            <a:spAutoFit/>
          </a:bodyPr>
          <a:lstStyle/>
          <a:p>
            <a:pPr marL="12700">
              <a:lnSpc>
                <a:spcPct val="100000"/>
              </a:lnSpc>
              <a:spcBef>
                <a:spcPts val="95"/>
              </a:spcBef>
            </a:pPr>
            <a:r>
              <a:rPr sz="1650" b="1" spc="-25" dirty="0">
                <a:solidFill>
                  <a:srgbClr val="FFFFFF"/>
                </a:solidFill>
                <a:latin typeface="Arial"/>
                <a:cs typeface="Arial"/>
              </a:rPr>
              <a:t>03</a:t>
            </a:r>
            <a:endParaRPr sz="165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3" name="object 3"/>
          <p:cNvSpPr txBox="1"/>
          <p:nvPr/>
        </p:nvSpPr>
        <p:spPr>
          <a:xfrm>
            <a:off x="1683812" y="768008"/>
            <a:ext cx="130556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03</a:t>
            </a:r>
            <a:r>
              <a:rPr sz="1650" b="1" spc="-15" dirty="0">
                <a:solidFill>
                  <a:srgbClr val="FFFFFF"/>
                </a:solidFill>
                <a:latin typeface="Arial"/>
                <a:cs typeface="Arial"/>
              </a:rPr>
              <a:t> </a:t>
            </a:r>
            <a:r>
              <a:rPr sz="1650" b="1" spc="-10" dirty="0">
                <a:solidFill>
                  <a:srgbClr val="FFFFFF"/>
                </a:solidFill>
                <a:latin typeface="Arial"/>
                <a:cs typeface="Arial"/>
              </a:rPr>
              <a:t>Diagnosis</a:t>
            </a:r>
            <a:endParaRPr sz="1650">
              <a:latin typeface="Arial"/>
              <a:cs typeface="Arial"/>
            </a:endParaRPr>
          </a:p>
        </p:txBody>
      </p:sp>
      <p:sp>
        <p:nvSpPr>
          <p:cNvPr id="4" name="object 4"/>
          <p:cNvSpPr txBox="1"/>
          <p:nvPr/>
        </p:nvSpPr>
        <p:spPr>
          <a:xfrm>
            <a:off x="829339" y="9937153"/>
            <a:ext cx="14408150" cy="1294765"/>
          </a:xfrm>
          <a:prstGeom prst="rect">
            <a:avLst/>
          </a:prstGeom>
        </p:spPr>
        <p:txBody>
          <a:bodyPr vert="horz" wrap="square" lIns="0" tIns="15240" rIns="0" bIns="0" rtlCol="0">
            <a:spAutoFit/>
          </a:bodyPr>
          <a:lstStyle/>
          <a:p>
            <a:pPr marL="12700">
              <a:lnSpc>
                <a:spcPct val="100000"/>
              </a:lnSpc>
              <a:spcBef>
                <a:spcPts val="120"/>
              </a:spcBef>
            </a:pPr>
            <a:r>
              <a:rPr sz="1300" b="1" spc="-10" dirty="0">
                <a:solidFill>
                  <a:srgbClr val="11688B"/>
                </a:solidFill>
                <a:latin typeface="Arial"/>
                <a:cs typeface="Arial"/>
              </a:rPr>
              <a:t>Abbreviations:</a:t>
            </a:r>
            <a:r>
              <a:rPr sz="1300" b="1" spc="75" dirty="0">
                <a:solidFill>
                  <a:srgbClr val="11688B"/>
                </a:solidFill>
                <a:latin typeface="Arial"/>
                <a:cs typeface="Arial"/>
              </a:rPr>
              <a:t> </a:t>
            </a:r>
            <a:r>
              <a:rPr sz="1300" b="1" dirty="0">
                <a:solidFill>
                  <a:srgbClr val="11688B"/>
                </a:solidFill>
                <a:latin typeface="Arial"/>
                <a:cs typeface="Arial"/>
              </a:rPr>
              <a:t>ALPS</a:t>
            </a:r>
            <a:r>
              <a:rPr sz="1300" dirty="0">
                <a:solidFill>
                  <a:srgbClr val="11688B"/>
                </a:solidFill>
                <a:latin typeface="Arial"/>
                <a:cs typeface="Arial"/>
              </a:rPr>
              <a:t>,</a:t>
            </a:r>
            <a:r>
              <a:rPr sz="1300" spc="80" dirty="0">
                <a:solidFill>
                  <a:srgbClr val="11688B"/>
                </a:solidFill>
                <a:latin typeface="Arial"/>
                <a:cs typeface="Arial"/>
              </a:rPr>
              <a:t> </a:t>
            </a:r>
            <a:r>
              <a:rPr sz="1300" dirty="0">
                <a:solidFill>
                  <a:srgbClr val="11688B"/>
                </a:solidFill>
                <a:latin typeface="Arial"/>
                <a:cs typeface="Arial"/>
              </a:rPr>
              <a:t>autoimmune</a:t>
            </a:r>
            <a:r>
              <a:rPr sz="1300" spc="80" dirty="0">
                <a:solidFill>
                  <a:srgbClr val="11688B"/>
                </a:solidFill>
                <a:latin typeface="Arial"/>
                <a:cs typeface="Arial"/>
              </a:rPr>
              <a:t> </a:t>
            </a:r>
            <a:r>
              <a:rPr sz="1300" dirty="0">
                <a:solidFill>
                  <a:srgbClr val="11688B"/>
                </a:solidFill>
                <a:latin typeface="Arial"/>
                <a:cs typeface="Arial"/>
              </a:rPr>
              <a:t>lymphoproliferative</a:t>
            </a:r>
            <a:r>
              <a:rPr sz="1300" spc="75" dirty="0">
                <a:solidFill>
                  <a:srgbClr val="11688B"/>
                </a:solidFill>
                <a:latin typeface="Arial"/>
                <a:cs typeface="Arial"/>
              </a:rPr>
              <a:t> </a:t>
            </a:r>
            <a:r>
              <a:rPr sz="1300" dirty="0">
                <a:solidFill>
                  <a:srgbClr val="11688B"/>
                </a:solidFill>
                <a:latin typeface="Arial"/>
                <a:cs typeface="Arial"/>
              </a:rPr>
              <a:t>syndrome;</a:t>
            </a:r>
            <a:r>
              <a:rPr sz="1300" spc="80" dirty="0">
                <a:solidFill>
                  <a:srgbClr val="11688B"/>
                </a:solidFill>
                <a:latin typeface="Arial"/>
                <a:cs typeface="Arial"/>
              </a:rPr>
              <a:t> </a:t>
            </a:r>
            <a:r>
              <a:rPr sz="1300" b="1" dirty="0">
                <a:solidFill>
                  <a:srgbClr val="11688B"/>
                </a:solidFill>
                <a:latin typeface="Arial"/>
                <a:cs typeface="Arial"/>
              </a:rPr>
              <a:t>AOSD</a:t>
            </a:r>
            <a:r>
              <a:rPr sz="1300" dirty="0">
                <a:solidFill>
                  <a:srgbClr val="11688B"/>
                </a:solidFill>
                <a:latin typeface="Arial"/>
                <a:cs typeface="Arial"/>
              </a:rPr>
              <a:t>,</a:t>
            </a:r>
            <a:r>
              <a:rPr sz="1300" spc="80" dirty="0">
                <a:solidFill>
                  <a:srgbClr val="11688B"/>
                </a:solidFill>
                <a:latin typeface="Arial"/>
                <a:cs typeface="Arial"/>
              </a:rPr>
              <a:t> </a:t>
            </a:r>
            <a:r>
              <a:rPr sz="1300" dirty="0">
                <a:solidFill>
                  <a:srgbClr val="11688B"/>
                </a:solidFill>
                <a:latin typeface="Arial"/>
                <a:cs typeface="Arial"/>
              </a:rPr>
              <a:t>adult-onset</a:t>
            </a:r>
            <a:r>
              <a:rPr sz="1300" spc="70" dirty="0">
                <a:solidFill>
                  <a:srgbClr val="11688B"/>
                </a:solidFill>
                <a:latin typeface="Arial"/>
                <a:cs typeface="Arial"/>
              </a:rPr>
              <a:t> </a:t>
            </a:r>
            <a:r>
              <a:rPr sz="1300" dirty="0">
                <a:solidFill>
                  <a:srgbClr val="11688B"/>
                </a:solidFill>
                <a:latin typeface="Arial"/>
                <a:cs typeface="Arial"/>
              </a:rPr>
              <a:t>Still’s</a:t>
            </a:r>
            <a:r>
              <a:rPr sz="1300" spc="75" dirty="0">
                <a:solidFill>
                  <a:srgbClr val="11688B"/>
                </a:solidFill>
                <a:latin typeface="Arial"/>
                <a:cs typeface="Arial"/>
              </a:rPr>
              <a:t> </a:t>
            </a:r>
            <a:r>
              <a:rPr sz="1300" dirty="0">
                <a:solidFill>
                  <a:srgbClr val="11688B"/>
                </a:solidFill>
                <a:latin typeface="Arial"/>
                <a:cs typeface="Arial"/>
              </a:rPr>
              <a:t>disease;</a:t>
            </a:r>
            <a:r>
              <a:rPr sz="1300" spc="80" dirty="0">
                <a:solidFill>
                  <a:srgbClr val="11688B"/>
                </a:solidFill>
                <a:latin typeface="Arial"/>
                <a:cs typeface="Arial"/>
              </a:rPr>
              <a:t> </a:t>
            </a:r>
            <a:r>
              <a:rPr sz="1300" b="1" dirty="0">
                <a:solidFill>
                  <a:srgbClr val="11688B"/>
                </a:solidFill>
                <a:latin typeface="Arial"/>
                <a:cs typeface="Arial"/>
              </a:rPr>
              <a:t>EBV</a:t>
            </a:r>
            <a:r>
              <a:rPr sz="1300" dirty="0">
                <a:solidFill>
                  <a:srgbClr val="11688B"/>
                </a:solidFill>
                <a:latin typeface="Arial"/>
                <a:cs typeface="Arial"/>
              </a:rPr>
              <a:t>,</a:t>
            </a:r>
            <a:r>
              <a:rPr sz="1300" spc="75" dirty="0">
                <a:solidFill>
                  <a:srgbClr val="11688B"/>
                </a:solidFill>
                <a:latin typeface="Arial"/>
                <a:cs typeface="Arial"/>
              </a:rPr>
              <a:t> </a:t>
            </a:r>
            <a:r>
              <a:rPr sz="1300" dirty="0">
                <a:solidFill>
                  <a:srgbClr val="11688B"/>
                </a:solidFill>
                <a:latin typeface="Arial"/>
                <a:cs typeface="Arial"/>
              </a:rPr>
              <a:t>Epstein-Barr</a:t>
            </a:r>
            <a:r>
              <a:rPr sz="1300" spc="80" dirty="0">
                <a:solidFill>
                  <a:srgbClr val="11688B"/>
                </a:solidFill>
                <a:latin typeface="Arial"/>
                <a:cs typeface="Arial"/>
              </a:rPr>
              <a:t> </a:t>
            </a:r>
            <a:r>
              <a:rPr sz="1300" dirty="0">
                <a:solidFill>
                  <a:srgbClr val="11688B"/>
                </a:solidFill>
                <a:latin typeface="Arial"/>
                <a:cs typeface="Arial"/>
              </a:rPr>
              <a:t>virus;</a:t>
            </a:r>
            <a:r>
              <a:rPr sz="1300" spc="80" dirty="0">
                <a:solidFill>
                  <a:srgbClr val="11688B"/>
                </a:solidFill>
                <a:latin typeface="Arial"/>
                <a:cs typeface="Arial"/>
              </a:rPr>
              <a:t> </a:t>
            </a:r>
            <a:r>
              <a:rPr sz="1300" b="1" dirty="0">
                <a:solidFill>
                  <a:srgbClr val="11688B"/>
                </a:solidFill>
                <a:latin typeface="Arial"/>
                <a:cs typeface="Arial"/>
              </a:rPr>
              <a:t>FDC</a:t>
            </a:r>
            <a:r>
              <a:rPr sz="1300" dirty="0">
                <a:solidFill>
                  <a:srgbClr val="11688B"/>
                </a:solidFill>
                <a:latin typeface="Arial"/>
                <a:cs typeface="Arial"/>
              </a:rPr>
              <a:t>,</a:t>
            </a:r>
            <a:r>
              <a:rPr sz="1300" spc="75" dirty="0">
                <a:solidFill>
                  <a:srgbClr val="11688B"/>
                </a:solidFill>
                <a:latin typeface="Arial"/>
                <a:cs typeface="Arial"/>
              </a:rPr>
              <a:t> </a:t>
            </a:r>
            <a:r>
              <a:rPr sz="1300" dirty="0">
                <a:solidFill>
                  <a:srgbClr val="11688B"/>
                </a:solidFill>
                <a:latin typeface="Arial"/>
                <a:cs typeface="Arial"/>
              </a:rPr>
              <a:t>follicular</a:t>
            </a:r>
            <a:r>
              <a:rPr sz="1300" spc="80" dirty="0">
                <a:solidFill>
                  <a:srgbClr val="11688B"/>
                </a:solidFill>
                <a:latin typeface="Arial"/>
                <a:cs typeface="Arial"/>
              </a:rPr>
              <a:t> </a:t>
            </a:r>
            <a:r>
              <a:rPr sz="1300" dirty="0">
                <a:solidFill>
                  <a:srgbClr val="11688B"/>
                </a:solidFill>
                <a:latin typeface="Arial"/>
                <a:cs typeface="Arial"/>
              </a:rPr>
              <a:t>dendritic</a:t>
            </a:r>
            <a:r>
              <a:rPr sz="1300" spc="80" dirty="0">
                <a:solidFill>
                  <a:srgbClr val="11688B"/>
                </a:solidFill>
                <a:latin typeface="Arial"/>
                <a:cs typeface="Arial"/>
              </a:rPr>
              <a:t> </a:t>
            </a:r>
            <a:r>
              <a:rPr sz="1300" dirty="0">
                <a:solidFill>
                  <a:srgbClr val="11688B"/>
                </a:solidFill>
                <a:latin typeface="Arial"/>
                <a:cs typeface="Arial"/>
              </a:rPr>
              <a:t>cell;</a:t>
            </a:r>
            <a:r>
              <a:rPr sz="1300" spc="85" dirty="0">
                <a:solidFill>
                  <a:srgbClr val="11688B"/>
                </a:solidFill>
                <a:latin typeface="Arial"/>
                <a:cs typeface="Arial"/>
              </a:rPr>
              <a:t> </a:t>
            </a:r>
            <a:r>
              <a:rPr sz="1300" b="1" dirty="0">
                <a:solidFill>
                  <a:srgbClr val="11688B"/>
                </a:solidFill>
                <a:latin typeface="Arial"/>
                <a:cs typeface="Arial"/>
              </a:rPr>
              <a:t>HHV-8</a:t>
            </a:r>
            <a:r>
              <a:rPr sz="1300" dirty="0">
                <a:solidFill>
                  <a:srgbClr val="11688B"/>
                </a:solidFill>
                <a:latin typeface="Arial"/>
                <a:cs typeface="Arial"/>
              </a:rPr>
              <a:t>,</a:t>
            </a:r>
            <a:r>
              <a:rPr sz="1300" spc="80" dirty="0">
                <a:solidFill>
                  <a:srgbClr val="11688B"/>
                </a:solidFill>
                <a:latin typeface="Arial"/>
                <a:cs typeface="Arial"/>
              </a:rPr>
              <a:t> </a:t>
            </a:r>
            <a:r>
              <a:rPr sz="1300" dirty="0">
                <a:solidFill>
                  <a:srgbClr val="11688B"/>
                </a:solidFill>
                <a:latin typeface="Arial"/>
                <a:cs typeface="Arial"/>
              </a:rPr>
              <a:t>human</a:t>
            </a:r>
            <a:r>
              <a:rPr sz="1300" spc="70" dirty="0">
                <a:solidFill>
                  <a:srgbClr val="11688B"/>
                </a:solidFill>
                <a:latin typeface="Arial"/>
                <a:cs typeface="Arial"/>
              </a:rPr>
              <a:t> </a:t>
            </a:r>
            <a:r>
              <a:rPr sz="1300" dirty="0">
                <a:solidFill>
                  <a:srgbClr val="11688B"/>
                </a:solidFill>
                <a:latin typeface="Arial"/>
                <a:cs typeface="Arial"/>
              </a:rPr>
              <a:t>herpesvirus-</a:t>
            </a:r>
            <a:r>
              <a:rPr sz="1300" spc="-25" dirty="0">
                <a:solidFill>
                  <a:srgbClr val="11688B"/>
                </a:solidFill>
                <a:latin typeface="Arial"/>
                <a:cs typeface="Arial"/>
              </a:rPr>
              <a:t>8;</a:t>
            </a:r>
            <a:endParaRPr sz="1300">
              <a:latin typeface="Arial"/>
              <a:cs typeface="Arial"/>
            </a:endParaRPr>
          </a:p>
          <a:p>
            <a:pPr marL="12700">
              <a:lnSpc>
                <a:spcPct val="100000"/>
              </a:lnSpc>
            </a:pPr>
            <a:r>
              <a:rPr sz="1300" b="1" dirty="0">
                <a:solidFill>
                  <a:srgbClr val="11688B"/>
                </a:solidFill>
                <a:latin typeface="Arial"/>
                <a:cs typeface="Arial"/>
              </a:rPr>
              <a:t>HIV</a:t>
            </a:r>
            <a:r>
              <a:rPr sz="1300" dirty="0">
                <a:solidFill>
                  <a:srgbClr val="11688B"/>
                </a:solidFill>
                <a:latin typeface="Arial"/>
                <a:cs typeface="Arial"/>
              </a:rPr>
              <a:t>,</a:t>
            </a:r>
            <a:r>
              <a:rPr sz="1300" spc="210" dirty="0">
                <a:solidFill>
                  <a:srgbClr val="11688B"/>
                </a:solidFill>
                <a:latin typeface="Arial"/>
                <a:cs typeface="Arial"/>
              </a:rPr>
              <a:t> </a:t>
            </a:r>
            <a:r>
              <a:rPr sz="1300" dirty="0">
                <a:solidFill>
                  <a:srgbClr val="11688B"/>
                </a:solidFill>
                <a:latin typeface="Arial"/>
                <a:cs typeface="Arial"/>
              </a:rPr>
              <a:t>human</a:t>
            </a:r>
            <a:r>
              <a:rPr sz="1300" spc="200" dirty="0">
                <a:solidFill>
                  <a:srgbClr val="11688B"/>
                </a:solidFill>
                <a:latin typeface="Arial"/>
                <a:cs typeface="Arial"/>
              </a:rPr>
              <a:t> </a:t>
            </a:r>
            <a:r>
              <a:rPr sz="1300" dirty="0">
                <a:solidFill>
                  <a:srgbClr val="11688B"/>
                </a:solidFill>
                <a:latin typeface="Arial"/>
                <a:cs typeface="Arial"/>
              </a:rPr>
              <a:t>immunodeficiency</a:t>
            </a:r>
            <a:r>
              <a:rPr sz="1300" spc="204" dirty="0">
                <a:solidFill>
                  <a:srgbClr val="11688B"/>
                </a:solidFill>
                <a:latin typeface="Arial"/>
                <a:cs typeface="Arial"/>
              </a:rPr>
              <a:t> </a:t>
            </a:r>
            <a:r>
              <a:rPr sz="1300" dirty="0">
                <a:solidFill>
                  <a:srgbClr val="11688B"/>
                </a:solidFill>
                <a:latin typeface="Arial"/>
                <a:cs typeface="Arial"/>
              </a:rPr>
              <a:t>virus;</a:t>
            </a:r>
            <a:r>
              <a:rPr sz="1300" spc="210" dirty="0">
                <a:solidFill>
                  <a:srgbClr val="11688B"/>
                </a:solidFill>
                <a:latin typeface="Arial"/>
                <a:cs typeface="Arial"/>
              </a:rPr>
              <a:t> </a:t>
            </a:r>
            <a:r>
              <a:rPr sz="1300" b="1" dirty="0">
                <a:solidFill>
                  <a:srgbClr val="11688B"/>
                </a:solidFill>
                <a:latin typeface="Arial"/>
                <a:cs typeface="Arial"/>
              </a:rPr>
              <a:t>HLH-MAS</a:t>
            </a:r>
            <a:r>
              <a:rPr sz="1300" dirty="0">
                <a:solidFill>
                  <a:srgbClr val="11688B"/>
                </a:solidFill>
                <a:latin typeface="Arial"/>
                <a:cs typeface="Arial"/>
              </a:rPr>
              <a:t>,</a:t>
            </a:r>
            <a:r>
              <a:rPr sz="1300" spc="210" dirty="0">
                <a:solidFill>
                  <a:srgbClr val="11688B"/>
                </a:solidFill>
                <a:latin typeface="Arial"/>
                <a:cs typeface="Arial"/>
              </a:rPr>
              <a:t> </a:t>
            </a:r>
            <a:r>
              <a:rPr sz="1300" dirty="0">
                <a:solidFill>
                  <a:srgbClr val="11688B"/>
                </a:solidFill>
                <a:latin typeface="Arial"/>
                <a:cs typeface="Arial"/>
              </a:rPr>
              <a:t>haemophagocytic</a:t>
            </a:r>
            <a:r>
              <a:rPr sz="1300" spc="210" dirty="0">
                <a:solidFill>
                  <a:srgbClr val="11688B"/>
                </a:solidFill>
                <a:latin typeface="Arial"/>
                <a:cs typeface="Arial"/>
              </a:rPr>
              <a:t> </a:t>
            </a:r>
            <a:r>
              <a:rPr sz="1300" dirty="0">
                <a:solidFill>
                  <a:srgbClr val="11688B"/>
                </a:solidFill>
                <a:latin typeface="Arial"/>
                <a:cs typeface="Arial"/>
              </a:rPr>
              <a:t>lymphohistiocytosis-macrophage</a:t>
            </a:r>
            <a:r>
              <a:rPr sz="1300" spc="210" dirty="0">
                <a:solidFill>
                  <a:srgbClr val="11688B"/>
                </a:solidFill>
                <a:latin typeface="Arial"/>
                <a:cs typeface="Arial"/>
              </a:rPr>
              <a:t> </a:t>
            </a:r>
            <a:r>
              <a:rPr sz="1300" dirty="0">
                <a:solidFill>
                  <a:srgbClr val="11688B"/>
                </a:solidFill>
                <a:latin typeface="Arial"/>
                <a:cs typeface="Arial"/>
              </a:rPr>
              <a:t>activation</a:t>
            </a:r>
            <a:r>
              <a:rPr sz="1300" spc="204" dirty="0">
                <a:solidFill>
                  <a:srgbClr val="11688B"/>
                </a:solidFill>
                <a:latin typeface="Arial"/>
                <a:cs typeface="Arial"/>
              </a:rPr>
              <a:t> </a:t>
            </a:r>
            <a:r>
              <a:rPr sz="1300" dirty="0">
                <a:solidFill>
                  <a:srgbClr val="11688B"/>
                </a:solidFill>
                <a:latin typeface="Arial"/>
                <a:cs typeface="Arial"/>
              </a:rPr>
              <a:t>syndrome;</a:t>
            </a:r>
            <a:r>
              <a:rPr sz="1300" spc="210" dirty="0">
                <a:solidFill>
                  <a:srgbClr val="11688B"/>
                </a:solidFill>
                <a:latin typeface="Arial"/>
                <a:cs typeface="Arial"/>
              </a:rPr>
              <a:t> </a:t>
            </a:r>
            <a:r>
              <a:rPr sz="1300" b="1" dirty="0">
                <a:solidFill>
                  <a:srgbClr val="11688B"/>
                </a:solidFill>
                <a:latin typeface="Arial"/>
                <a:cs typeface="Arial"/>
              </a:rPr>
              <a:t>HL/NHL</a:t>
            </a:r>
            <a:r>
              <a:rPr sz="1300" dirty="0">
                <a:solidFill>
                  <a:srgbClr val="11688B"/>
                </a:solidFill>
                <a:latin typeface="Arial"/>
                <a:cs typeface="Arial"/>
              </a:rPr>
              <a:t>,</a:t>
            </a:r>
            <a:r>
              <a:rPr sz="1300" spc="210" dirty="0">
                <a:solidFill>
                  <a:srgbClr val="11688B"/>
                </a:solidFill>
                <a:latin typeface="Arial"/>
                <a:cs typeface="Arial"/>
              </a:rPr>
              <a:t> </a:t>
            </a:r>
            <a:r>
              <a:rPr sz="1300" dirty="0">
                <a:solidFill>
                  <a:srgbClr val="11688B"/>
                </a:solidFill>
                <a:latin typeface="Arial"/>
                <a:cs typeface="Arial"/>
              </a:rPr>
              <a:t>Hodgkin’s</a:t>
            </a:r>
            <a:r>
              <a:rPr sz="1300" spc="200" dirty="0">
                <a:solidFill>
                  <a:srgbClr val="11688B"/>
                </a:solidFill>
                <a:latin typeface="Arial"/>
                <a:cs typeface="Arial"/>
              </a:rPr>
              <a:t> </a:t>
            </a:r>
            <a:r>
              <a:rPr sz="1300" dirty="0">
                <a:solidFill>
                  <a:srgbClr val="11688B"/>
                </a:solidFill>
                <a:latin typeface="Arial"/>
                <a:cs typeface="Arial"/>
              </a:rPr>
              <a:t>lymphoma/non-Hodgkin’s</a:t>
            </a:r>
            <a:r>
              <a:rPr sz="1300" spc="204" dirty="0">
                <a:solidFill>
                  <a:srgbClr val="11688B"/>
                </a:solidFill>
                <a:latin typeface="Arial"/>
                <a:cs typeface="Arial"/>
              </a:rPr>
              <a:t> </a:t>
            </a:r>
            <a:r>
              <a:rPr sz="1300" spc="-10" dirty="0">
                <a:solidFill>
                  <a:srgbClr val="11688B"/>
                </a:solidFill>
                <a:latin typeface="Arial"/>
                <a:cs typeface="Arial"/>
              </a:rPr>
              <a:t>lymphoma;</a:t>
            </a:r>
            <a:endParaRPr sz="1300">
              <a:latin typeface="Arial"/>
              <a:cs typeface="Arial"/>
            </a:endParaRPr>
          </a:p>
          <a:p>
            <a:pPr marL="12700">
              <a:lnSpc>
                <a:spcPct val="100000"/>
              </a:lnSpc>
              <a:spcBef>
                <a:spcPts val="5"/>
              </a:spcBef>
            </a:pPr>
            <a:r>
              <a:rPr sz="1300" b="1" dirty="0">
                <a:solidFill>
                  <a:srgbClr val="11688B"/>
                </a:solidFill>
                <a:latin typeface="Arial"/>
                <a:cs typeface="Arial"/>
              </a:rPr>
              <a:t>IgG4</a:t>
            </a:r>
            <a:r>
              <a:rPr sz="1300" dirty="0">
                <a:solidFill>
                  <a:srgbClr val="11688B"/>
                </a:solidFill>
                <a:latin typeface="Arial"/>
                <a:cs typeface="Arial"/>
              </a:rPr>
              <a:t>;</a:t>
            </a:r>
            <a:r>
              <a:rPr sz="1300" spc="120" dirty="0">
                <a:solidFill>
                  <a:srgbClr val="11688B"/>
                </a:solidFill>
                <a:latin typeface="Arial"/>
                <a:cs typeface="Arial"/>
              </a:rPr>
              <a:t> </a:t>
            </a:r>
            <a:r>
              <a:rPr sz="1300" dirty="0">
                <a:solidFill>
                  <a:srgbClr val="11688B"/>
                </a:solidFill>
                <a:latin typeface="Arial"/>
                <a:cs typeface="Arial"/>
              </a:rPr>
              <a:t>immunoglobulin</a:t>
            </a:r>
            <a:r>
              <a:rPr sz="1300" spc="114" dirty="0">
                <a:solidFill>
                  <a:srgbClr val="11688B"/>
                </a:solidFill>
                <a:latin typeface="Arial"/>
                <a:cs typeface="Arial"/>
              </a:rPr>
              <a:t> </a:t>
            </a:r>
            <a:r>
              <a:rPr sz="1300" dirty="0">
                <a:solidFill>
                  <a:srgbClr val="11688B"/>
                </a:solidFill>
                <a:latin typeface="Arial"/>
                <a:cs typeface="Arial"/>
              </a:rPr>
              <a:t>G4;</a:t>
            </a:r>
            <a:r>
              <a:rPr sz="1300" spc="135" dirty="0">
                <a:solidFill>
                  <a:srgbClr val="11688B"/>
                </a:solidFill>
                <a:latin typeface="Arial"/>
                <a:cs typeface="Arial"/>
              </a:rPr>
              <a:t> </a:t>
            </a:r>
            <a:r>
              <a:rPr sz="1300" b="1" dirty="0">
                <a:solidFill>
                  <a:srgbClr val="11688B"/>
                </a:solidFill>
                <a:latin typeface="Arial"/>
                <a:cs typeface="Arial"/>
              </a:rPr>
              <a:t>iMCD</a:t>
            </a:r>
            <a:r>
              <a:rPr sz="1300" dirty="0">
                <a:solidFill>
                  <a:srgbClr val="11688B"/>
                </a:solidFill>
                <a:latin typeface="Arial"/>
                <a:cs typeface="Arial"/>
              </a:rPr>
              <a:t>,</a:t>
            </a:r>
            <a:r>
              <a:rPr sz="1300" spc="125" dirty="0">
                <a:solidFill>
                  <a:srgbClr val="11688B"/>
                </a:solidFill>
                <a:latin typeface="Arial"/>
                <a:cs typeface="Arial"/>
              </a:rPr>
              <a:t> </a:t>
            </a:r>
            <a:r>
              <a:rPr sz="1300" dirty="0">
                <a:solidFill>
                  <a:srgbClr val="11688B"/>
                </a:solidFill>
                <a:latin typeface="Arial"/>
                <a:cs typeface="Arial"/>
              </a:rPr>
              <a:t>idiopathic</a:t>
            </a:r>
            <a:r>
              <a:rPr sz="1300" spc="120" dirty="0">
                <a:solidFill>
                  <a:srgbClr val="11688B"/>
                </a:solidFill>
                <a:latin typeface="Arial"/>
                <a:cs typeface="Arial"/>
              </a:rPr>
              <a:t> </a:t>
            </a:r>
            <a:r>
              <a:rPr sz="1300" dirty="0">
                <a:solidFill>
                  <a:srgbClr val="11688B"/>
                </a:solidFill>
                <a:latin typeface="Arial"/>
                <a:cs typeface="Arial"/>
              </a:rPr>
              <a:t>Multicentric</a:t>
            </a:r>
            <a:r>
              <a:rPr sz="1300" spc="125" dirty="0">
                <a:solidFill>
                  <a:srgbClr val="11688B"/>
                </a:solidFill>
                <a:latin typeface="Arial"/>
                <a:cs typeface="Arial"/>
              </a:rPr>
              <a:t> </a:t>
            </a:r>
            <a:r>
              <a:rPr sz="1300" dirty="0">
                <a:solidFill>
                  <a:srgbClr val="11688B"/>
                </a:solidFill>
                <a:latin typeface="Arial"/>
                <a:cs typeface="Arial"/>
              </a:rPr>
              <a:t>Castleman</a:t>
            </a:r>
            <a:r>
              <a:rPr sz="1300" spc="114" dirty="0">
                <a:solidFill>
                  <a:srgbClr val="11688B"/>
                </a:solidFill>
                <a:latin typeface="Arial"/>
                <a:cs typeface="Arial"/>
              </a:rPr>
              <a:t> </a:t>
            </a:r>
            <a:r>
              <a:rPr sz="1300" dirty="0">
                <a:solidFill>
                  <a:srgbClr val="11688B"/>
                </a:solidFill>
                <a:latin typeface="Arial"/>
                <a:cs typeface="Arial"/>
              </a:rPr>
              <a:t>Disease;</a:t>
            </a:r>
            <a:r>
              <a:rPr sz="1300" spc="125" dirty="0">
                <a:solidFill>
                  <a:srgbClr val="11688B"/>
                </a:solidFill>
                <a:latin typeface="Arial"/>
                <a:cs typeface="Arial"/>
              </a:rPr>
              <a:t> </a:t>
            </a:r>
            <a:r>
              <a:rPr sz="1300" b="1" dirty="0">
                <a:solidFill>
                  <a:srgbClr val="11688B"/>
                </a:solidFill>
                <a:latin typeface="Arial"/>
                <a:cs typeface="Arial"/>
              </a:rPr>
              <a:t>MCD</a:t>
            </a:r>
            <a:r>
              <a:rPr sz="1300" dirty="0">
                <a:solidFill>
                  <a:srgbClr val="11688B"/>
                </a:solidFill>
                <a:latin typeface="Arial"/>
                <a:cs typeface="Arial"/>
              </a:rPr>
              <a:t>,</a:t>
            </a:r>
            <a:r>
              <a:rPr sz="1300" spc="120" dirty="0">
                <a:solidFill>
                  <a:srgbClr val="11688B"/>
                </a:solidFill>
                <a:latin typeface="Arial"/>
                <a:cs typeface="Arial"/>
              </a:rPr>
              <a:t> </a:t>
            </a:r>
            <a:r>
              <a:rPr sz="1300" dirty="0">
                <a:solidFill>
                  <a:srgbClr val="11688B"/>
                </a:solidFill>
                <a:latin typeface="Arial"/>
                <a:cs typeface="Arial"/>
              </a:rPr>
              <a:t>Multicentric</a:t>
            </a:r>
            <a:r>
              <a:rPr sz="1300" spc="125" dirty="0">
                <a:solidFill>
                  <a:srgbClr val="11688B"/>
                </a:solidFill>
                <a:latin typeface="Arial"/>
                <a:cs typeface="Arial"/>
              </a:rPr>
              <a:t> </a:t>
            </a:r>
            <a:r>
              <a:rPr sz="1300" dirty="0">
                <a:solidFill>
                  <a:srgbClr val="11688B"/>
                </a:solidFill>
                <a:latin typeface="Arial"/>
                <a:cs typeface="Arial"/>
              </a:rPr>
              <a:t>Castleman</a:t>
            </a:r>
            <a:r>
              <a:rPr sz="1300" spc="114" dirty="0">
                <a:solidFill>
                  <a:srgbClr val="11688B"/>
                </a:solidFill>
                <a:latin typeface="Arial"/>
                <a:cs typeface="Arial"/>
              </a:rPr>
              <a:t> </a:t>
            </a:r>
            <a:r>
              <a:rPr sz="1300" dirty="0">
                <a:solidFill>
                  <a:srgbClr val="11688B"/>
                </a:solidFill>
                <a:latin typeface="Arial"/>
                <a:cs typeface="Arial"/>
              </a:rPr>
              <a:t>Disease;</a:t>
            </a:r>
            <a:r>
              <a:rPr sz="1300" spc="120" dirty="0">
                <a:solidFill>
                  <a:srgbClr val="11688B"/>
                </a:solidFill>
                <a:latin typeface="Arial"/>
                <a:cs typeface="Arial"/>
              </a:rPr>
              <a:t> </a:t>
            </a:r>
            <a:r>
              <a:rPr sz="1300" b="1" spc="95" dirty="0">
                <a:solidFill>
                  <a:srgbClr val="11688B"/>
                </a:solidFill>
                <a:latin typeface="Arial"/>
                <a:cs typeface="Arial"/>
              </a:rPr>
              <a:t>M-</a:t>
            </a:r>
            <a:r>
              <a:rPr sz="1300" b="1" dirty="0">
                <a:solidFill>
                  <a:srgbClr val="11688B"/>
                </a:solidFill>
                <a:latin typeface="Arial"/>
                <a:cs typeface="Arial"/>
              </a:rPr>
              <a:t>HLH</a:t>
            </a:r>
            <a:r>
              <a:rPr sz="1300" dirty="0">
                <a:solidFill>
                  <a:srgbClr val="11688B"/>
                </a:solidFill>
                <a:latin typeface="Arial"/>
                <a:cs typeface="Arial"/>
              </a:rPr>
              <a:t>,</a:t>
            </a:r>
            <a:r>
              <a:rPr sz="1300" spc="125" dirty="0">
                <a:solidFill>
                  <a:srgbClr val="11688B"/>
                </a:solidFill>
                <a:latin typeface="Arial"/>
                <a:cs typeface="Arial"/>
              </a:rPr>
              <a:t> </a:t>
            </a:r>
            <a:r>
              <a:rPr sz="1300" dirty="0">
                <a:solidFill>
                  <a:srgbClr val="11688B"/>
                </a:solidFill>
                <a:latin typeface="Arial"/>
                <a:cs typeface="Arial"/>
              </a:rPr>
              <a:t>malignancy-associated</a:t>
            </a:r>
            <a:r>
              <a:rPr sz="1300" spc="125" dirty="0">
                <a:solidFill>
                  <a:srgbClr val="11688B"/>
                </a:solidFill>
                <a:latin typeface="Arial"/>
                <a:cs typeface="Arial"/>
              </a:rPr>
              <a:t> </a:t>
            </a:r>
            <a:r>
              <a:rPr sz="1300" dirty="0">
                <a:solidFill>
                  <a:srgbClr val="11688B"/>
                </a:solidFill>
                <a:latin typeface="Arial"/>
                <a:cs typeface="Arial"/>
              </a:rPr>
              <a:t>haemophagocytic</a:t>
            </a:r>
            <a:r>
              <a:rPr sz="1300" spc="120" dirty="0">
                <a:solidFill>
                  <a:srgbClr val="11688B"/>
                </a:solidFill>
                <a:latin typeface="Arial"/>
                <a:cs typeface="Arial"/>
              </a:rPr>
              <a:t> </a:t>
            </a:r>
            <a:r>
              <a:rPr sz="1300" spc="-10" dirty="0">
                <a:solidFill>
                  <a:srgbClr val="11688B"/>
                </a:solidFill>
                <a:latin typeface="Arial"/>
                <a:cs typeface="Arial"/>
              </a:rPr>
              <a:t>lymphohistiocytosis;</a:t>
            </a:r>
            <a:endParaRPr sz="1300">
              <a:latin typeface="Arial"/>
              <a:cs typeface="Arial"/>
            </a:endParaRPr>
          </a:p>
          <a:p>
            <a:pPr marL="12700">
              <a:lnSpc>
                <a:spcPct val="100000"/>
              </a:lnSpc>
            </a:pPr>
            <a:r>
              <a:rPr sz="1300" b="1" dirty="0">
                <a:solidFill>
                  <a:srgbClr val="11688B"/>
                </a:solidFill>
                <a:latin typeface="Arial"/>
                <a:cs typeface="Arial"/>
              </a:rPr>
              <a:t>POEMS</a:t>
            </a:r>
            <a:r>
              <a:rPr sz="1300" dirty="0">
                <a:solidFill>
                  <a:srgbClr val="11688B"/>
                </a:solidFill>
                <a:latin typeface="Arial"/>
                <a:cs typeface="Arial"/>
              </a:rPr>
              <a:t>,</a:t>
            </a:r>
            <a:r>
              <a:rPr sz="1300" spc="110" dirty="0">
                <a:solidFill>
                  <a:srgbClr val="11688B"/>
                </a:solidFill>
                <a:latin typeface="Arial"/>
                <a:cs typeface="Arial"/>
              </a:rPr>
              <a:t> </a:t>
            </a:r>
            <a:r>
              <a:rPr sz="1300" dirty="0">
                <a:solidFill>
                  <a:srgbClr val="11688B"/>
                </a:solidFill>
                <a:latin typeface="Arial"/>
                <a:cs typeface="Arial"/>
              </a:rPr>
              <a:t>polyneuropathy,</a:t>
            </a:r>
            <a:r>
              <a:rPr sz="1300" spc="114" dirty="0">
                <a:solidFill>
                  <a:srgbClr val="11688B"/>
                </a:solidFill>
                <a:latin typeface="Arial"/>
                <a:cs typeface="Arial"/>
              </a:rPr>
              <a:t> </a:t>
            </a:r>
            <a:r>
              <a:rPr sz="1300" dirty="0">
                <a:solidFill>
                  <a:srgbClr val="11688B"/>
                </a:solidFill>
                <a:latin typeface="Arial"/>
                <a:cs typeface="Arial"/>
              </a:rPr>
              <a:t>organomegaly,</a:t>
            </a:r>
            <a:r>
              <a:rPr sz="1300" spc="114" dirty="0">
                <a:solidFill>
                  <a:srgbClr val="11688B"/>
                </a:solidFill>
                <a:latin typeface="Arial"/>
                <a:cs typeface="Arial"/>
              </a:rPr>
              <a:t> </a:t>
            </a:r>
            <a:r>
              <a:rPr sz="1300" dirty="0">
                <a:solidFill>
                  <a:srgbClr val="11688B"/>
                </a:solidFill>
                <a:latin typeface="Arial"/>
                <a:cs typeface="Arial"/>
              </a:rPr>
              <a:t>endocrinopathy,</a:t>
            </a:r>
            <a:r>
              <a:rPr sz="1300" spc="110" dirty="0">
                <a:solidFill>
                  <a:srgbClr val="11688B"/>
                </a:solidFill>
                <a:latin typeface="Arial"/>
                <a:cs typeface="Arial"/>
              </a:rPr>
              <a:t> </a:t>
            </a:r>
            <a:r>
              <a:rPr sz="1300" dirty="0">
                <a:solidFill>
                  <a:srgbClr val="11688B"/>
                </a:solidFill>
                <a:latin typeface="Arial"/>
                <a:cs typeface="Arial"/>
              </a:rPr>
              <a:t>monoclonal</a:t>
            </a:r>
            <a:r>
              <a:rPr sz="1300" spc="110" dirty="0">
                <a:solidFill>
                  <a:srgbClr val="11688B"/>
                </a:solidFill>
                <a:latin typeface="Arial"/>
                <a:cs typeface="Arial"/>
              </a:rPr>
              <a:t> </a:t>
            </a:r>
            <a:r>
              <a:rPr sz="1300" dirty="0">
                <a:solidFill>
                  <a:srgbClr val="11688B"/>
                </a:solidFill>
                <a:latin typeface="Arial"/>
                <a:cs typeface="Arial"/>
              </a:rPr>
              <a:t>gammopathy,</a:t>
            </a:r>
            <a:r>
              <a:rPr sz="1300" spc="110" dirty="0">
                <a:solidFill>
                  <a:srgbClr val="11688B"/>
                </a:solidFill>
                <a:latin typeface="Arial"/>
                <a:cs typeface="Arial"/>
              </a:rPr>
              <a:t> </a:t>
            </a:r>
            <a:r>
              <a:rPr sz="1300" dirty="0">
                <a:solidFill>
                  <a:srgbClr val="11688B"/>
                </a:solidFill>
                <a:latin typeface="Arial"/>
                <a:cs typeface="Arial"/>
              </a:rPr>
              <a:t>skin</a:t>
            </a:r>
            <a:r>
              <a:rPr sz="1300" spc="110" dirty="0">
                <a:solidFill>
                  <a:srgbClr val="11688B"/>
                </a:solidFill>
                <a:latin typeface="Arial"/>
                <a:cs typeface="Arial"/>
              </a:rPr>
              <a:t> </a:t>
            </a:r>
            <a:r>
              <a:rPr sz="1300" dirty="0">
                <a:solidFill>
                  <a:srgbClr val="11688B"/>
                </a:solidFill>
                <a:latin typeface="Arial"/>
                <a:cs typeface="Arial"/>
              </a:rPr>
              <a:t>changes;</a:t>
            </a:r>
            <a:r>
              <a:rPr sz="1300" spc="114" dirty="0">
                <a:solidFill>
                  <a:srgbClr val="11688B"/>
                </a:solidFill>
                <a:latin typeface="Arial"/>
                <a:cs typeface="Arial"/>
              </a:rPr>
              <a:t> </a:t>
            </a:r>
            <a:r>
              <a:rPr sz="1300" b="1" dirty="0">
                <a:solidFill>
                  <a:srgbClr val="11688B"/>
                </a:solidFill>
                <a:latin typeface="Arial"/>
                <a:cs typeface="Arial"/>
              </a:rPr>
              <a:t>RA/JIA,</a:t>
            </a:r>
            <a:r>
              <a:rPr sz="1300" b="1" spc="110" dirty="0">
                <a:solidFill>
                  <a:srgbClr val="11688B"/>
                </a:solidFill>
                <a:latin typeface="Arial"/>
                <a:cs typeface="Arial"/>
              </a:rPr>
              <a:t> </a:t>
            </a:r>
            <a:r>
              <a:rPr sz="1300" dirty="0">
                <a:solidFill>
                  <a:srgbClr val="11688B"/>
                </a:solidFill>
                <a:latin typeface="Arial"/>
                <a:cs typeface="Arial"/>
              </a:rPr>
              <a:t>rheumatoid</a:t>
            </a:r>
            <a:r>
              <a:rPr sz="1300" spc="114" dirty="0">
                <a:solidFill>
                  <a:srgbClr val="11688B"/>
                </a:solidFill>
                <a:latin typeface="Arial"/>
                <a:cs typeface="Arial"/>
              </a:rPr>
              <a:t> </a:t>
            </a:r>
            <a:r>
              <a:rPr sz="1300" dirty="0">
                <a:solidFill>
                  <a:srgbClr val="11688B"/>
                </a:solidFill>
                <a:latin typeface="Arial"/>
                <a:cs typeface="Arial"/>
              </a:rPr>
              <a:t>arthritis/juvenile</a:t>
            </a:r>
            <a:r>
              <a:rPr sz="1300" spc="114" dirty="0">
                <a:solidFill>
                  <a:srgbClr val="11688B"/>
                </a:solidFill>
                <a:latin typeface="Arial"/>
                <a:cs typeface="Arial"/>
              </a:rPr>
              <a:t> </a:t>
            </a:r>
            <a:r>
              <a:rPr sz="1300" dirty="0">
                <a:solidFill>
                  <a:srgbClr val="11688B"/>
                </a:solidFill>
                <a:latin typeface="Arial"/>
                <a:cs typeface="Arial"/>
              </a:rPr>
              <a:t>idiopathic</a:t>
            </a:r>
            <a:r>
              <a:rPr sz="1300" spc="110" dirty="0">
                <a:solidFill>
                  <a:srgbClr val="11688B"/>
                </a:solidFill>
                <a:latin typeface="Arial"/>
                <a:cs typeface="Arial"/>
              </a:rPr>
              <a:t> </a:t>
            </a:r>
            <a:r>
              <a:rPr sz="1300" dirty="0">
                <a:solidFill>
                  <a:srgbClr val="11688B"/>
                </a:solidFill>
                <a:latin typeface="Arial"/>
                <a:cs typeface="Arial"/>
              </a:rPr>
              <a:t>arthritis;</a:t>
            </a:r>
            <a:r>
              <a:rPr sz="1300" spc="114" dirty="0">
                <a:solidFill>
                  <a:srgbClr val="11688B"/>
                </a:solidFill>
                <a:latin typeface="Arial"/>
                <a:cs typeface="Arial"/>
              </a:rPr>
              <a:t> </a:t>
            </a:r>
            <a:r>
              <a:rPr sz="1300" b="1" dirty="0">
                <a:solidFill>
                  <a:srgbClr val="11688B"/>
                </a:solidFill>
                <a:latin typeface="Arial"/>
                <a:cs typeface="Arial"/>
              </a:rPr>
              <a:t>SLE</a:t>
            </a:r>
            <a:r>
              <a:rPr sz="1300" dirty="0">
                <a:solidFill>
                  <a:srgbClr val="11688B"/>
                </a:solidFill>
                <a:latin typeface="Arial"/>
                <a:cs typeface="Arial"/>
              </a:rPr>
              <a:t>,</a:t>
            </a:r>
            <a:r>
              <a:rPr sz="1300" spc="114" dirty="0">
                <a:solidFill>
                  <a:srgbClr val="11688B"/>
                </a:solidFill>
                <a:latin typeface="Arial"/>
                <a:cs typeface="Arial"/>
              </a:rPr>
              <a:t> </a:t>
            </a:r>
            <a:r>
              <a:rPr sz="1300" dirty="0">
                <a:solidFill>
                  <a:srgbClr val="11688B"/>
                </a:solidFill>
                <a:latin typeface="Arial"/>
                <a:cs typeface="Arial"/>
              </a:rPr>
              <a:t>systemic</a:t>
            </a:r>
            <a:r>
              <a:rPr sz="1300" spc="114" dirty="0">
                <a:solidFill>
                  <a:srgbClr val="11688B"/>
                </a:solidFill>
                <a:latin typeface="Arial"/>
                <a:cs typeface="Arial"/>
              </a:rPr>
              <a:t> </a:t>
            </a:r>
            <a:r>
              <a:rPr sz="1300" dirty="0">
                <a:solidFill>
                  <a:srgbClr val="11688B"/>
                </a:solidFill>
                <a:latin typeface="Arial"/>
                <a:cs typeface="Arial"/>
              </a:rPr>
              <a:t>lupus</a:t>
            </a:r>
            <a:r>
              <a:rPr sz="1300" spc="105" dirty="0">
                <a:solidFill>
                  <a:srgbClr val="11688B"/>
                </a:solidFill>
                <a:latin typeface="Arial"/>
                <a:cs typeface="Arial"/>
              </a:rPr>
              <a:t> </a:t>
            </a:r>
            <a:r>
              <a:rPr sz="1300" spc="-10" dirty="0">
                <a:solidFill>
                  <a:srgbClr val="11688B"/>
                </a:solidFill>
                <a:latin typeface="Arial"/>
                <a:cs typeface="Arial"/>
              </a:rPr>
              <a:t>erythematosus;</a:t>
            </a:r>
            <a:endParaRPr sz="1300">
              <a:latin typeface="Arial"/>
              <a:cs typeface="Arial"/>
            </a:endParaRPr>
          </a:p>
          <a:p>
            <a:pPr marL="12700">
              <a:lnSpc>
                <a:spcPct val="100000"/>
              </a:lnSpc>
              <a:spcBef>
                <a:spcPts val="25"/>
              </a:spcBef>
            </a:pPr>
            <a:r>
              <a:rPr sz="1300" b="1" dirty="0">
                <a:solidFill>
                  <a:srgbClr val="11688B"/>
                </a:solidFill>
                <a:latin typeface="Arial"/>
                <a:cs typeface="Arial"/>
              </a:rPr>
              <a:t>V-HLH</a:t>
            </a:r>
            <a:r>
              <a:rPr sz="1300" dirty="0">
                <a:solidFill>
                  <a:srgbClr val="11688B"/>
                </a:solidFill>
                <a:latin typeface="Arial"/>
                <a:cs typeface="Arial"/>
              </a:rPr>
              <a:t>,</a:t>
            </a:r>
            <a:r>
              <a:rPr sz="1300" spc="125" dirty="0">
                <a:solidFill>
                  <a:srgbClr val="11688B"/>
                </a:solidFill>
                <a:latin typeface="Arial"/>
                <a:cs typeface="Arial"/>
              </a:rPr>
              <a:t> </a:t>
            </a:r>
            <a:r>
              <a:rPr sz="1300" dirty="0">
                <a:solidFill>
                  <a:srgbClr val="11688B"/>
                </a:solidFill>
                <a:latin typeface="Arial"/>
                <a:cs typeface="Arial"/>
              </a:rPr>
              <a:t>viral</a:t>
            </a:r>
            <a:r>
              <a:rPr sz="1300" spc="120" dirty="0">
                <a:solidFill>
                  <a:srgbClr val="11688B"/>
                </a:solidFill>
                <a:latin typeface="Arial"/>
                <a:cs typeface="Arial"/>
              </a:rPr>
              <a:t> </a:t>
            </a:r>
            <a:r>
              <a:rPr sz="1300" dirty="0">
                <a:solidFill>
                  <a:srgbClr val="11688B"/>
                </a:solidFill>
                <a:latin typeface="Arial"/>
                <a:cs typeface="Arial"/>
              </a:rPr>
              <a:t>haemophagocytic</a:t>
            </a:r>
            <a:r>
              <a:rPr sz="1300" spc="125" dirty="0">
                <a:solidFill>
                  <a:srgbClr val="11688B"/>
                </a:solidFill>
                <a:latin typeface="Arial"/>
                <a:cs typeface="Arial"/>
              </a:rPr>
              <a:t> </a:t>
            </a:r>
            <a:r>
              <a:rPr sz="1300" spc="-10" dirty="0">
                <a:solidFill>
                  <a:srgbClr val="11688B"/>
                </a:solidFill>
                <a:latin typeface="Arial"/>
                <a:cs typeface="Arial"/>
              </a:rPr>
              <a:t>lymphohistiocytosis.</a:t>
            </a:r>
            <a:endParaRPr sz="1300">
              <a:latin typeface="Arial"/>
              <a:cs typeface="Arial"/>
            </a:endParaRPr>
          </a:p>
          <a:p>
            <a:pPr marL="12700">
              <a:lnSpc>
                <a:spcPct val="100000"/>
              </a:lnSpc>
              <a:spcBef>
                <a:spcPts val="575"/>
              </a:spcBef>
            </a:pPr>
            <a:r>
              <a:rPr sz="1300" b="1" dirty="0">
                <a:solidFill>
                  <a:srgbClr val="11688B"/>
                </a:solidFill>
                <a:latin typeface="Arial"/>
                <a:cs typeface="Arial"/>
              </a:rPr>
              <a:t>References:</a:t>
            </a:r>
            <a:r>
              <a:rPr sz="1300" b="1" spc="15" dirty="0">
                <a:solidFill>
                  <a:srgbClr val="11688B"/>
                </a:solidFill>
                <a:latin typeface="Arial"/>
                <a:cs typeface="Arial"/>
              </a:rPr>
              <a:t> </a:t>
            </a:r>
            <a:r>
              <a:rPr sz="1300" b="1" dirty="0">
                <a:solidFill>
                  <a:srgbClr val="11688B"/>
                </a:solidFill>
                <a:latin typeface="Arial"/>
                <a:cs typeface="Arial"/>
              </a:rPr>
              <a:t>1</a:t>
            </a:r>
            <a:r>
              <a:rPr sz="1300" dirty="0">
                <a:solidFill>
                  <a:srgbClr val="11688B"/>
                </a:solidFill>
                <a:latin typeface="Arial"/>
                <a:cs typeface="Arial"/>
              </a:rPr>
              <a:t>.</a:t>
            </a:r>
            <a:r>
              <a:rPr sz="1300" spc="20" dirty="0">
                <a:solidFill>
                  <a:srgbClr val="11688B"/>
                </a:solidFill>
                <a:latin typeface="Arial"/>
                <a:cs typeface="Arial"/>
              </a:rPr>
              <a:t> </a:t>
            </a:r>
            <a:r>
              <a:rPr sz="1300" dirty="0">
                <a:solidFill>
                  <a:srgbClr val="11688B"/>
                </a:solidFill>
                <a:latin typeface="Arial"/>
                <a:cs typeface="Arial"/>
              </a:rPr>
              <a:t>Sitenga</a:t>
            </a:r>
            <a:r>
              <a:rPr sz="1300" spc="15" dirty="0">
                <a:solidFill>
                  <a:srgbClr val="11688B"/>
                </a:solidFill>
                <a:latin typeface="Arial"/>
                <a:cs typeface="Arial"/>
              </a:rPr>
              <a:t> </a:t>
            </a:r>
            <a:r>
              <a:rPr sz="1300" dirty="0">
                <a:solidFill>
                  <a:srgbClr val="11688B"/>
                </a:solidFill>
                <a:latin typeface="Arial"/>
                <a:cs typeface="Arial"/>
              </a:rPr>
              <a:t>J,</a:t>
            </a:r>
            <a:r>
              <a:rPr sz="1300" spc="20" dirty="0">
                <a:solidFill>
                  <a:srgbClr val="11688B"/>
                </a:solidFill>
                <a:latin typeface="Arial"/>
                <a:cs typeface="Arial"/>
              </a:rPr>
              <a:t> </a:t>
            </a:r>
            <a:r>
              <a:rPr sz="1300" i="1" dirty="0">
                <a:solidFill>
                  <a:srgbClr val="11688B"/>
                </a:solidFill>
                <a:latin typeface="Arial"/>
                <a:cs typeface="Arial"/>
              </a:rPr>
              <a:t>et</a:t>
            </a:r>
            <a:r>
              <a:rPr sz="1300" i="1" spc="10" dirty="0">
                <a:solidFill>
                  <a:srgbClr val="11688B"/>
                </a:solidFill>
                <a:latin typeface="Arial"/>
                <a:cs typeface="Arial"/>
              </a:rPr>
              <a:t> </a:t>
            </a:r>
            <a:r>
              <a:rPr sz="1300" i="1" dirty="0">
                <a:solidFill>
                  <a:srgbClr val="11688B"/>
                </a:solidFill>
                <a:latin typeface="Arial"/>
                <a:cs typeface="Arial"/>
              </a:rPr>
              <a:t>al.</a:t>
            </a:r>
            <a:r>
              <a:rPr sz="1300" i="1" spc="20" dirty="0">
                <a:solidFill>
                  <a:srgbClr val="11688B"/>
                </a:solidFill>
                <a:latin typeface="Arial"/>
                <a:cs typeface="Arial"/>
              </a:rPr>
              <a:t> </a:t>
            </a:r>
            <a:r>
              <a:rPr sz="1300" i="1" dirty="0">
                <a:solidFill>
                  <a:srgbClr val="11688B"/>
                </a:solidFill>
                <a:latin typeface="Arial"/>
                <a:cs typeface="Arial"/>
              </a:rPr>
              <a:t>Patient</a:t>
            </a:r>
            <a:r>
              <a:rPr sz="1300" i="1" spc="15" dirty="0">
                <a:solidFill>
                  <a:srgbClr val="11688B"/>
                </a:solidFill>
                <a:latin typeface="Arial"/>
                <a:cs typeface="Arial"/>
              </a:rPr>
              <a:t> </a:t>
            </a:r>
            <a:r>
              <a:rPr sz="1300" i="1" dirty="0">
                <a:solidFill>
                  <a:srgbClr val="11688B"/>
                </a:solidFill>
                <a:latin typeface="Arial"/>
                <a:cs typeface="Arial"/>
              </a:rPr>
              <a:t>Relat</a:t>
            </a:r>
            <a:r>
              <a:rPr sz="1300" i="1" spc="10" dirty="0">
                <a:solidFill>
                  <a:srgbClr val="11688B"/>
                </a:solidFill>
                <a:latin typeface="Arial"/>
                <a:cs typeface="Arial"/>
              </a:rPr>
              <a:t> </a:t>
            </a:r>
            <a:r>
              <a:rPr sz="1300" i="1" dirty="0">
                <a:solidFill>
                  <a:srgbClr val="11688B"/>
                </a:solidFill>
                <a:latin typeface="Arial"/>
                <a:cs typeface="Arial"/>
              </a:rPr>
              <a:t>Outcome</a:t>
            </a:r>
            <a:r>
              <a:rPr sz="1300" i="1" spc="20" dirty="0">
                <a:solidFill>
                  <a:srgbClr val="11688B"/>
                </a:solidFill>
                <a:latin typeface="Arial"/>
                <a:cs typeface="Arial"/>
              </a:rPr>
              <a:t> </a:t>
            </a:r>
            <a:r>
              <a:rPr sz="1300" i="1" dirty="0">
                <a:solidFill>
                  <a:srgbClr val="11688B"/>
                </a:solidFill>
                <a:latin typeface="Arial"/>
                <a:cs typeface="Arial"/>
              </a:rPr>
              <a:t>Meas.</a:t>
            </a:r>
            <a:r>
              <a:rPr sz="1300" i="1" spc="15" dirty="0">
                <a:solidFill>
                  <a:srgbClr val="11688B"/>
                </a:solidFill>
                <a:latin typeface="Arial"/>
                <a:cs typeface="Arial"/>
              </a:rPr>
              <a:t> </a:t>
            </a:r>
            <a:r>
              <a:rPr sz="1300" dirty="0">
                <a:solidFill>
                  <a:srgbClr val="11688B"/>
                </a:solidFill>
                <a:latin typeface="Arial"/>
                <a:cs typeface="Arial"/>
              </a:rPr>
              <a:t>2018;</a:t>
            </a:r>
            <a:r>
              <a:rPr sz="1300" spc="25" dirty="0">
                <a:solidFill>
                  <a:srgbClr val="11688B"/>
                </a:solidFill>
                <a:latin typeface="Arial"/>
                <a:cs typeface="Arial"/>
              </a:rPr>
              <a:t> </a:t>
            </a:r>
            <a:r>
              <a:rPr sz="1300" dirty="0">
                <a:solidFill>
                  <a:srgbClr val="11688B"/>
                </a:solidFill>
                <a:latin typeface="Arial"/>
                <a:cs typeface="Arial"/>
              </a:rPr>
              <a:t>9:</a:t>
            </a:r>
            <a:r>
              <a:rPr sz="1300" spc="25" dirty="0">
                <a:solidFill>
                  <a:srgbClr val="11688B"/>
                </a:solidFill>
                <a:latin typeface="Arial"/>
                <a:cs typeface="Arial"/>
              </a:rPr>
              <a:t> </a:t>
            </a:r>
            <a:r>
              <a:rPr sz="1300" dirty="0">
                <a:solidFill>
                  <a:srgbClr val="11688B"/>
                </a:solidFill>
                <a:latin typeface="Arial"/>
                <a:cs typeface="Arial"/>
              </a:rPr>
              <a:t>35–41.</a:t>
            </a:r>
            <a:r>
              <a:rPr sz="1300" spc="15" dirty="0">
                <a:solidFill>
                  <a:srgbClr val="11688B"/>
                </a:solidFill>
                <a:latin typeface="Arial"/>
                <a:cs typeface="Arial"/>
              </a:rPr>
              <a:t> </a:t>
            </a:r>
            <a:r>
              <a:rPr sz="1300" b="1" dirty="0">
                <a:solidFill>
                  <a:srgbClr val="11688B"/>
                </a:solidFill>
                <a:latin typeface="Arial"/>
                <a:cs typeface="Arial"/>
              </a:rPr>
              <a:t>2.</a:t>
            </a:r>
            <a:r>
              <a:rPr sz="1300" b="1" spc="20" dirty="0">
                <a:solidFill>
                  <a:srgbClr val="11688B"/>
                </a:solidFill>
                <a:latin typeface="Arial"/>
                <a:cs typeface="Arial"/>
              </a:rPr>
              <a:t> </a:t>
            </a:r>
            <a:r>
              <a:rPr sz="1300" dirty="0">
                <a:solidFill>
                  <a:srgbClr val="11688B"/>
                </a:solidFill>
                <a:latin typeface="Arial"/>
                <a:cs typeface="Arial"/>
              </a:rPr>
              <a:t>Fajgenbaum</a:t>
            </a:r>
            <a:r>
              <a:rPr sz="1300" spc="10" dirty="0">
                <a:solidFill>
                  <a:srgbClr val="11688B"/>
                </a:solidFill>
                <a:latin typeface="Arial"/>
                <a:cs typeface="Arial"/>
              </a:rPr>
              <a:t> </a:t>
            </a:r>
            <a:r>
              <a:rPr sz="1300" dirty="0">
                <a:solidFill>
                  <a:srgbClr val="11688B"/>
                </a:solidFill>
                <a:latin typeface="Arial"/>
                <a:cs typeface="Arial"/>
              </a:rPr>
              <a:t>DC,</a:t>
            </a:r>
            <a:r>
              <a:rPr sz="1300" spc="20" dirty="0">
                <a:solidFill>
                  <a:srgbClr val="11688B"/>
                </a:solidFill>
                <a:latin typeface="Arial"/>
                <a:cs typeface="Arial"/>
              </a:rPr>
              <a:t> </a:t>
            </a:r>
            <a:r>
              <a:rPr sz="1300" i="1" dirty="0">
                <a:solidFill>
                  <a:srgbClr val="11688B"/>
                </a:solidFill>
                <a:latin typeface="Arial"/>
                <a:cs typeface="Arial"/>
              </a:rPr>
              <a:t>et</a:t>
            </a:r>
            <a:r>
              <a:rPr sz="1300" i="1" spc="15" dirty="0">
                <a:solidFill>
                  <a:srgbClr val="11688B"/>
                </a:solidFill>
                <a:latin typeface="Arial"/>
                <a:cs typeface="Arial"/>
              </a:rPr>
              <a:t> </a:t>
            </a:r>
            <a:r>
              <a:rPr sz="1300" i="1" dirty="0">
                <a:solidFill>
                  <a:srgbClr val="11688B"/>
                </a:solidFill>
                <a:latin typeface="Arial"/>
                <a:cs typeface="Arial"/>
              </a:rPr>
              <a:t>al.</a:t>
            </a:r>
            <a:r>
              <a:rPr sz="1300" i="1" spc="15" dirty="0">
                <a:solidFill>
                  <a:srgbClr val="11688B"/>
                </a:solidFill>
                <a:latin typeface="Arial"/>
                <a:cs typeface="Arial"/>
              </a:rPr>
              <a:t> </a:t>
            </a:r>
            <a:r>
              <a:rPr sz="1300" i="1" dirty="0">
                <a:solidFill>
                  <a:srgbClr val="11688B"/>
                </a:solidFill>
                <a:latin typeface="Arial"/>
                <a:cs typeface="Arial"/>
              </a:rPr>
              <a:t>Blood.</a:t>
            </a:r>
            <a:r>
              <a:rPr sz="1300" i="1" spc="25" dirty="0">
                <a:solidFill>
                  <a:srgbClr val="11688B"/>
                </a:solidFill>
                <a:latin typeface="Arial"/>
                <a:cs typeface="Arial"/>
              </a:rPr>
              <a:t> </a:t>
            </a:r>
            <a:r>
              <a:rPr sz="1300" dirty="0">
                <a:solidFill>
                  <a:srgbClr val="11688B"/>
                </a:solidFill>
                <a:latin typeface="Arial"/>
                <a:cs typeface="Arial"/>
              </a:rPr>
              <a:t>2017;</a:t>
            </a:r>
            <a:r>
              <a:rPr sz="1300" spc="20" dirty="0">
                <a:solidFill>
                  <a:srgbClr val="11688B"/>
                </a:solidFill>
                <a:latin typeface="Arial"/>
                <a:cs typeface="Arial"/>
              </a:rPr>
              <a:t> </a:t>
            </a:r>
            <a:r>
              <a:rPr sz="1300" dirty="0">
                <a:solidFill>
                  <a:srgbClr val="11688B"/>
                </a:solidFill>
                <a:latin typeface="Arial"/>
                <a:cs typeface="Arial"/>
              </a:rPr>
              <a:t>129:</a:t>
            </a:r>
            <a:r>
              <a:rPr sz="1300" spc="25" dirty="0">
                <a:solidFill>
                  <a:srgbClr val="11688B"/>
                </a:solidFill>
                <a:latin typeface="Arial"/>
                <a:cs typeface="Arial"/>
              </a:rPr>
              <a:t> </a:t>
            </a:r>
            <a:r>
              <a:rPr sz="1300" spc="-10" dirty="0">
                <a:solidFill>
                  <a:srgbClr val="11688B"/>
                </a:solidFill>
                <a:latin typeface="Arial"/>
                <a:cs typeface="Arial"/>
              </a:rPr>
              <a:t>1646–57.</a:t>
            </a:r>
            <a:endParaRPr sz="1300">
              <a:latin typeface="Arial"/>
              <a:cs typeface="Arial"/>
            </a:endParaRPr>
          </a:p>
        </p:txBody>
      </p:sp>
      <p:sp>
        <p:nvSpPr>
          <p:cNvPr id="5" name="object 5"/>
          <p:cNvSpPr txBox="1"/>
          <p:nvPr/>
        </p:nvSpPr>
        <p:spPr>
          <a:xfrm>
            <a:off x="1408680" y="4120368"/>
            <a:ext cx="9702165" cy="1234440"/>
          </a:xfrm>
          <a:prstGeom prst="rect">
            <a:avLst/>
          </a:prstGeom>
        </p:spPr>
        <p:txBody>
          <a:bodyPr vert="horz" wrap="square" lIns="0" tIns="10160" rIns="0" bIns="0" rtlCol="0">
            <a:spAutoFit/>
          </a:bodyPr>
          <a:lstStyle/>
          <a:p>
            <a:pPr marL="414655" marR="30480" indent="-377190" algn="just">
              <a:lnSpc>
                <a:spcPct val="101800"/>
              </a:lnSpc>
              <a:spcBef>
                <a:spcPts val="80"/>
              </a:spcBef>
              <a:buChar char="•"/>
              <a:tabLst>
                <a:tab pos="414655" algn="l"/>
              </a:tabLst>
            </a:pPr>
            <a:r>
              <a:rPr sz="2600" dirty="0">
                <a:solidFill>
                  <a:srgbClr val="11688B"/>
                </a:solidFill>
                <a:latin typeface="Arial"/>
                <a:cs typeface="Arial"/>
              </a:rPr>
              <a:t>Diagnosis</a:t>
            </a:r>
            <a:r>
              <a:rPr sz="2600" spc="90" dirty="0">
                <a:solidFill>
                  <a:srgbClr val="11688B"/>
                </a:solidFill>
                <a:latin typeface="Arial"/>
                <a:cs typeface="Arial"/>
              </a:rPr>
              <a:t> </a:t>
            </a:r>
            <a:r>
              <a:rPr sz="2600" dirty="0">
                <a:solidFill>
                  <a:srgbClr val="11688B"/>
                </a:solidFill>
                <a:latin typeface="Arial"/>
                <a:cs typeface="Arial"/>
              </a:rPr>
              <a:t>is</a:t>
            </a:r>
            <a:r>
              <a:rPr sz="2600" spc="90" dirty="0">
                <a:solidFill>
                  <a:srgbClr val="11688B"/>
                </a:solidFill>
                <a:latin typeface="Arial"/>
                <a:cs typeface="Arial"/>
              </a:rPr>
              <a:t> </a:t>
            </a:r>
            <a:r>
              <a:rPr sz="2600" dirty="0">
                <a:solidFill>
                  <a:srgbClr val="11688B"/>
                </a:solidFill>
                <a:latin typeface="Arial"/>
                <a:cs typeface="Arial"/>
              </a:rPr>
              <a:t>essential</a:t>
            </a:r>
            <a:r>
              <a:rPr sz="2600" spc="95" dirty="0">
                <a:solidFill>
                  <a:srgbClr val="11688B"/>
                </a:solidFill>
                <a:latin typeface="Arial"/>
                <a:cs typeface="Arial"/>
              </a:rPr>
              <a:t> </a:t>
            </a:r>
            <a:r>
              <a:rPr sz="2600" spc="75" dirty="0">
                <a:solidFill>
                  <a:srgbClr val="11688B"/>
                </a:solidFill>
                <a:latin typeface="Arial"/>
                <a:cs typeface="Arial"/>
              </a:rPr>
              <a:t>to</a:t>
            </a:r>
            <a:r>
              <a:rPr sz="2600" spc="90" dirty="0">
                <a:solidFill>
                  <a:srgbClr val="11688B"/>
                </a:solidFill>
                <a:latin typeface="Arial"/>
                <a:cs typeface="Arial"/>
              </a:rPr>
              <a:t> </a:t>
            </a:r>
            <a:r>
              <a:rPr sz="2600" dirty="0">
                <a:solidFill>
                  <a:srgbClr val="11688B"/>
                </a:solidFill>
                <a:latin typeface="Arial"/>
                <a:cs typeface="Arial"/>
              </a:rPr>
              <a:t>access</a:t>
            </a:r>
            <a:r>
              <a:rPr sz="2600" spc="90" dirty="0">
                <a:solidFill>
                  <a:srgbClr val="11688B"/>
                </a:solidFill>
                <a:latin typeface="Arial"/>
                <a:cs typeface="Arial"/>
              </a:rPr>
              <a:t> </a:t>
            </a:r>
            <a:r>
              <a:rPr sz="2600" dirty="0">
                <a:solidFill>
                  <a:srgbClr val="11688B"/>
                </a:solidFill>
                <a:latin typeface="Arial"/>
                <a:cs typeface="Arial"/>
              </a:rPr>
              <a:t>treatment</a:t>
            </a:r>
            <a:r>
              <a:rPr sz="2600" spc="100" dirty="0">
                <a:solidFill>
                  <a:srgbClr val="11688B"/>
                </a:solidFill>
                <a:latin typeface="Arial"/>
                <a:cs typeface="Arial"/>
              </a:rPr>
              <a:t> </a:t>
            </a:r>
            <a:r>
              <a:rPr sz="2600" dirty="0">
                <a:solidFill>
                  <a:srgbClr val="11688B"/>
                </a:solidFill>
                <a:latin typeface="Arial"/>
                <a:cs typeface="Arial"/>
              </a:rPr>
              <a:t>and</a:t>
            </a:r>
            <a:r>
              <a:rPr sz="2600" spc="95" dirty="0">
                <a:solidFill>
                  <a:srgbClr val="11688B"/>
                </a:solidFill>
                <a:latin typeface="Arial"/>
                <a:cs typeface="Arial"/>
              </a:rPr>
              <a:t> </a:t>
            </a:r>
            <a:r>
              <a:rPr sz="2600" dirty="0">
                <a:solidFill>
                  <a:srgbClr val="11688B"/>
                </a:solidFill>
                <a:latin typeface="Arial"/>
                <a:cs typeface="Arial"/>
              </a:rPr>
              <a:t>reduce</a:t>
            </a:r>
            <a:r>
              <a:rPr sz="2600" spc="85" dirty="0">
                <a:solidFill>
                  <a:srgbClr val="11688B"/>
                </a:solidFill>
                <a:latin typeface="Arial"/>
                <a:cs typeface="Arial"/>
              </a:rPr>
              <a:t> </a:t>
            </a:r>
            <a:r>
              <a:rPr sz="2600" dirty="0">
                <a:solidFill>
                  <a:srgbClr val="11688B"/>
                </a:solidFill>
                <a:latin typeface="Arial"/>
                <a:cs typeface="Arial"/>
              </a:rPr>
              <a:t>the</a:t>
            </a:r>
            <a:r>
              <a:rPr sz="2600" spc="85" dirty="0">
                <a:solidFill>
                  <a:srgbClr val="11688B"/>
                </a:solidFill>
                <a:latin typeface="Arial"/>
                <a:cs typeface="Arial"/>
              </a:rPr>
              <a:t> </a:t>
            </a:r>
            <a:r>
              <a:rPr sz="2600" spc="-20" dirty="0">
                <a:solidFill>
                  <a:srgbClr val="11688B"/>
                </a:solidFill>
                <a:latin typeface="Arial"/>
                <a:cs typeface="Arial"/>
              </a:rPr>
              <a:t>risk </a:t>
            </a:r>
            <a:r>
              <a:rPr sz="2600" spc="50" dirty="0">
                <a:solidFill>
                  <a:srgbClr val="11688B"/>
                </a:solidFill>
                <a:latin typeface="Arial"/>
                <a:cs typeface="Arial"/>
              </a:rPr>
              <a:t>of</a:t>
            </a:r>
            <a:r>
              <a:rPr sz="2600" spc="135" dirty="0">
                <a:solidFill>
                  <a:srgbClr val="11688B"/>
                </a:solidFill>
                <a:latin typeface="Arial"/>
                <a:cs typeface="Arial"/>
              </a:rPr>
              <a:t> </a:t>
            </a:r>
            <a:r>
              <a:rPr sz="2600" dirty="0">
                <a:solidFill>
                  <a:srgbClr val="11688B"/>
                </a:solidFill>
                <a:latin typeface="Arial"/>
                <a:cs typeface="Arial"/>
              </a:rPr>
              <a:t>patient</a:t>
            </a:r>
            <a:r>
              <a:rPr sz="2600" spc="135" dirty="0">
                <a:solidFill>
                  <a:srgbClr val="11688B"/>
                </a:solidFill>
                <a:latin typeface="Arial"/>
                <a:cs typeface="Arial"/>
              </a:rPr>
              <a:t> </a:t>
            </a:r>
            <a:r>
              <a:rPr sz="2600" dirty="0">
                <a:solidFill>
                  <a:srgbClr val="11688B"/>
                </a:solidFill>
                <a:latin typeface="Arial"/>
                <a:cs typeface="Arial"/>
              </a:rPr>
              <a:t>mortality,</a:t>
            </a:r>
            <a:r>
              <a:rPr sz="2600" spc="135" dirty="0">
                <a:solidFill>
                  <a:srgbClr val="11688B"/>
                </a:solidFill>
                <a:latin typeface="Arial"/>
                <a:cs typeface="Arial"/>
              </a:rPr>
              <a:t> </a:t>
            </a:r>
            <a:r>
              <a:rPr sz="2600" spc="70" dirty="0">
                <a:solidFill>
                  <a:srgbClr val="11688B"/>
                </a:solidFill>
                <a:latin typeface="Arial"/>
                <a:cs typeface="Arial"/>
              </a:rPr>
              <a:t>but</a:t>
            </a:r>
            <a:r>
              <a:rPr sz="2600" spc="135" dirty="0">
                <a:solidFill>
                  <a:srgbClr val="11688B"/>
                </a:solidFill>
                <a:latin typeface="Arial"/>
                <a:cs typeface="Arial"/>
              </a:rPr>
              <a:t> </a:t>
            </a:r>
            <a:r>
              <a:rPr sz="2600" dirty="0">
                <a:solidFill>
                  <a:srgbClr val="11688B"/>
                </a:solidFill>
                <a:latin typeface="Arial"/>
                <a:cs typeface="Arial"/>
              </a:rPr>
              <a:t>diagnosis</a:t>
            </a:r>
            <a:r>
              <a:rPr sz="2600" spc="130" dirty="0">
                <a:solidFill>
                  <a:srgbClr val="11688B"/>
                </a:solidFill>
                <a:latin typeface="Arial"/>
                <a:cs typeface="Arial"/>
              </a:rPr>
              <a:t> </a:t>
            </a:r>
            <a:r>
              <a:rPr sz="2600" dirty="0">
                <a:solidFill>
                  <a:srgbClr val="11688B"/>
                </a:solidFill>
                <a:latin typeface="Arial"/>
                <a:cs typeface="Arial"/>
              </a:rPr>
              <a:t>is</a:t>
            </a:r>
            <a:r>
              <a:rPr sz="2600" spc="135" dirty="0">
                <a:solidFill>
                  <a:srgbClr val="11688B"/>
                </a:solidFill>
                <a:latin typeface="Arial"/>
                <a:cs typeface="Arial"/>
              </a:rPr>
              <a:t> </a:t>
            </a:r>
            <a:r>
              <a:rPr sz="2600" dirty="0">
                <a:solidFill>
                  <a:srgbClr val="11688B"/>
                </a:solidFill>
                <a:latin typeface="Arial"/>
                <a:cs typeface="Arial"/>
              </a:rPr>
              <a:t>often</a:t>
            </a:r>
            <a:r>
              <a:rPr sz="2600" spc="130" dirty="0">
                <a:solidFill>
                  <a:srgbClr val="11688B"/>
                </a:solidFill>
                <a:latin typeface="Arial"/>
                <a:cs typeface="Arial"/>
              </a:rPr>
              <a:t> </a:t>
            </a:r>
            <a:r>
              <a:rPr sz="2600" dirty="0">
                <a:solidFill>
                  <a:srgbClr val="11688B"/>
                </a:solidFill>
                <a:latin typeface="Arial"/>
                <a:cs typeface="Arial"/>
              </a:rPr>
              <a:t>delayed</a:t>
            </a:r>
            <a:r>
              <a:rPr sz="2600" spc="135" dirty="0">
                <a:solidFill>
                  <a:srgbClr val="11688B"/>
                </a:solidFill>
                <a:latin typeface="Arial"/>
                <a:cs typeface="Arial"/>
              </a:rPr>
              <a:t> </a:t>
            </a:r>
            <a:r>
              <a:rPr sz="2600" dirty="0">
                <a:solidFill>
                  <a:srgbClr val="11688B"/>
                </a:solidFill>
                <a:latin typeface="Arial"/>
                <a:cs typeface="Arial"/>
              </a:rPr>
              <a:t>because</a:t>
            </a:r>
            <a:r>
              <a:rPr sz="2600" spc="125" dirty="0">
                <a:solidFill>
                  <a:srgbClr val="11688B"/>
                </a:solidFill>
                <a:latin typeface="Arial"/>
                <a:cs typeface="Arial"/>
              </a:rPr>
              <a:t> </a:t>
            </a:r>
            <a:r>
              <a:rPr sz="2600" spc="25" dirty="0">
                <a:solidFill>
                  <a:srgbClr val="11688B"/>
                </a:solidFill>
                <a:latin typeface="Arial"/>
                <a:cs typeface="Arial"/>
              </a:rPr>
              <a:t>of </a:t>
            </a:r>
            <a:r>
              <a:rPr sz="2600" dirty="0">
                <a:solidFill>
                  <a:srgbClr val="11688B"/>
                </a:solidFill>
                <a:latin typeface="Arial"/>
                <a:cs typeface="Arial"/>
              </a:rPr>
              <a:t>the</a:t>
            </a:r>
            <a:r>
              <a:rPr sz="2600" spc="90" dirty="0">
                <a:solidFill>
                  <a:srgbClr val="11688B"/>
                </a:solidFill>
                <a:latin typeface="Arial"/>
                <a:cs typeface="Arial"/>
              </a:rPr>
              <a:t> </a:t>
            </a:r>
            <a:r>
              <a:rPr sz="2600" dirty="0">
                <a:solidFill>
                  <a:srgbClr val="11688B"/>
                </a:solidFill>
                <a:latin typeface="Arial"/>
                <a:cs typeface="Arial"/>
              </a:rPr>
              <a:t>rarity</a:t>
            </a:r>
            <a:r>
              <a:rPr sz="2600" spc="105" dirty="0">
                <a:solidFill>
                  <a:srgbClr val="11688B"/>
                </a:solidFill>
                <a:latin typeface="Arial"/>
                <a:cs typeface="Arial"/>
              </a:rPr>
              <a:t> </a:t>
            </a:r>
            <a:r>
              <a:rPr sz="2600" spc="50" dirty="0">
                <a:solidFill>
                  <a:srgbClr val="11688B"/>
                </a:solidFill>
                <a:latin typeface="Arial"/>
                <a:cs typeface="Arial"/>
              </a:rPr>
              <a:t>of</a:t>
            </a:r>
            <a:r>
              <a:rPr sz="2600" spc="110" dirty="0">
                <a:solidFill>
                  <a:srgbClr val="11688B"/>
                </a:solidFill>
                <a:latin typeface="Arial"/>
                <a:cs typeface="Arial"/>
              </a:rPr>
              <a:t> </a:t>
            </a:r>
            <a:r>
              <a:rPr sz="2600" dirty="0">
                <a:solidFill>
                  <a:srgbClr val="11688B"/>
                </a:solidFill>
                <a:latin typeface="Arial"/>
                <a:cs typeface="Arial"/>
              </a:rPr>
              <a:t>the</a:t>
            </a:r>
            <a:r>
              <a:rPr sz="2600" spc="100" dirty="0">
                <a:solidFill>
                  <a:srgbClr val="11688B"/>
                </a:solidFill>
                <a:latin typeface="Arial"/>
                <a:cs typeface="Arial"/>
              </a:rPr>
              <a:t> </a:t>
            </a:r>
            <a:r>
              <a:rPr sz="2600" dirty="0">
                <a:solidFill>
                  <a:srgbClr val="11688B"/>
                </a:solidFill>
                <a:latin typeface="Arial"/>
                <a:cs typeface="Arial"/>
              </a:rPr>
              <a:t>disease</a:t>
            </a:r>
            <a:r>
              <a:rPr sz="2600" spc="100" dirty="0">
                <a:solidFill>
                  <a:srgbClr val="11688B"/>
                </a:solidFill>
                <a:latin typeface="Arial"/>
                <a:cs typeface="Arial"/>
              </a:rPr>
              <a:t> </a:t>
            </a:r>
            <a:r>
              <a:rPr sz="2600" dirty="0">
                <a:solidFill>
                  <a:srgbClr val="11688B"/>
                </a:solidFill>
                <a:latin typeface="Arial"/>
                <a:cs typeface="Arial"/>
              </a:rPr>
              <a:t>and</a:t>
            </a:r>
            <a:r>
              <a:rPr sz="2600" spc="110" dirty="0">
                <a:solidFill>
                  <a:srgbClr val="11688B"/>
                </a:solidFill>
                <a:latin typeface="Arial"/>
                <a:cs typeface="Arial"/>
              </a:rPr>
              <a:t> </a:t>
            </a:r>
            <a:r>
              <a:rPr sz="2600" spc="55" dirty="0">
                <a:solidFill>
                  <a:srgbClr val="11688B"/>
                </a:solidFill>
                <a:latin typeface="Arial"/>
                <a:cs typeface="Arial"/>
              </a:rPr>
              <a:t>non-</a:t>
            </a:r>
            <a:r>
              <a:rPr sz="2600" dirty="0">
                <a:solidFill>
                  <a:srgbClr val="11688B"/>
                </a:solidFill>
                <a:latin typeface="Arial"/>
                <a:cs typeface="Arial"/>
              </a:rPr>
              <a:t>specific</a:t>
            </a:r>
            <a:r>
              <a:rPr sz="2600" spc="100" dirty="0">
                <a:solidFill>
                  <a:srgbClr val="11688B"/>
                </a:solidFill>
                <a:latin typeface="Arial"/>
                <a:cs typeface="Arial"/>
              </a:rPr>
              <a:t> </a:t>
            </a:r>
            <a:r>
              <a:rPr sz="2600" dirty="0">
                <a:solidFill>
                  <a:srgbClr val="11688B"/>
                </a:solidFill>
                <a:latin typeface="Arial"/>
                <a:cs typeface="Arial"/>
              </a:rPr>
              <a:t>clinical</a:t>
            </a:r>
            <a:r>
              <a:rPr sz="2600" spc="114" dirty="0">
                <a:solidFill>
                  <a:srgbClr val="11688B"/>
                </a:solidFill>
                <a:latin typeface="Arial"/>
                <a:cs typeface="Arial"/>
              </a:rPr>
              <a:t> </a:t>
            </a:r>
            <a:r>
              <a:rPr sz="2600" spc="40" dirty="0">
                <a:solidFill>
                  <a:srgbClr val="11688B"/>
                </a:solidFill>
                <a:latin typeface="Arial"/>
                <a:cs typeface="Arial"/>
              </a:rPr>
              <a:t>symptoms</a:t>
            </a:r>
            <a:r>
              <a:rPr sz="2550" spc="60" baseline="27777" dirty="0">
                <a:solidFill>
                  <a:srgbClr val="11688B"/>
                </a:solidFill>
                <a:latin typeface="Arial"/>
                <a:cs typeface="Arial"/>
              </a:rPr>
              <a:t>1</a:t>
            </a:r>
            <a:endParaRPr sz="2550" baseline="27777">
              <a:latin typeface="Arial"/>
              <a:cs typeface="Arial"/>
            </a:endParaRPr>
          </a:p>
        </p:txBody>
      </p:sp>
      <p:sp>
        <p:nvSpPr>
          <p:cNvPr id="6" name="object 6"/>
          <p:cNvSpPr txBox="1"/>
          <p:nvPr/>
        </p:nvSpPr>
        <p:spPr>
          <a:xfrm>
            <a:off x="1408680" y="5985023"/>
            <a:ext cx="9770745" cy="2038350"/>
          </a:xfrm>
          <a:prstGeom prst="rect">
            <a:avLst/>
          </a:prstGeom>
        </p:spPr>
        <p:txBody>
          <a:bodyPr vert="horz" wrap="square" lIns="0" tIns="10795" rIns="0" bIns="0" rtlCol="0">
            <a:spAutoFit/>
          </a:bodyPr>
          <a:lstStyle/>
          <a:p>
            <a:pPr marL="414655" marR="30480" indent="-377190">
              <a:lnSpc>
                <a:spcPct val="101600"/>
              </a:lnSpc>
              <a:spcBef>
                <a:spcPts val="85"/>
              </a:spcBef>
              <a:buChar char="•"/>
              <a:tabLst>
                <a:tab pos="414655" algn="l"/>
              </a:tabLst>
            </a:pPr>
            <a:r>
              <a:rPr sz="2600" dirty="0">
                <a:solidFill>
                  <a:srgbClr val="11688B"/>
                </a:solidFill>
                <a:latin typeface="Arial"/>
                <a:cs typeface="Arial"/>
              </a:rPr>
              <a:t>There</a:t>
            </a:r>
            <a:r>
              <a:rPr sz="2600" spc="140" dirty="0">
                <a:solidFill>
                  <a:srgbClr val="11688B"/>
                </a:solidFill>
                <a:latin typeface="Arial"/>
                <a:cs typeface="Arial"/>
              </a:rPr>
              <a:t> </a:t>
            </a:r>
            <a:r>
              <a:rPr sz="2600" dirty="0">
                <a:solidFill>
                  <a:srgbClr val="11688B"/>
                </a:solidFill>
                <a:latin typeface="Arial"/>
                <a:cs typeface="Arial"/>
              </a:rPr>
              <a:t>is</a:t>
            </a:r>
            <a:r>
              <a:rPr sz="2600" spc="145" dirty="0">
                <a:solidFill>
                  <a:srgbClr val="11688B"/>
                </a:solidFill>
                <a:latin typeface="Arial"/>
                <a:cs typeface="Arial"/>
              </a:rPr>
              <a:t> </a:t>
            </a:r>
            <a:r>
              <a:rPr sz="2600" dirty="0">
                <a:solidFill>
                  <a:srgbClr val="11688B"/>
                </a:solidFill>
                <a:latin typeface="Arial"/>
                <a:cs typeface="Arial"/>
              </a:rPr>
              <a:t>significant</a:t>
            </a:r>
            <a:r>
              <a:rPr sz="2600" spc="150" dirty="0">
                <a:solidFill>
                  <a:srgbClr val="11688B"/>
                </a:solidFill>
                <a:latin typeface="Arial"/>
                <a:cs typeface="Arial"/>
              </a:rPr>
              <a:t> </a:t>
            </a:r>
            <a:r>
              <a:rPr sz="2600" dirty="0">
                <a:solidFill>
                  <a:srgbClr val="11688B"/>
                </a:solidFill>
                <a:latin typeface="Arial"/>
                <a:cs typeface="Arial"/>
              </a:rPr>
              <a:t>clinical,</a:t>
            </a:r>
            <a:r>
              <a:rPr sz="2600" spc="150" dirty="0">
                <a:solidFill>
                  <a:srgbClr val="11688B"/>
                </a:solidFill>
                <a:latin typeface="Arial"/>
                <a:cs typeface="Arial"/>
              </a:rPr>
              <a:t> </a:t>
            </a:r>
            <a:r>
              <a:rPr sz="2600" dirty="0">
                <a:solidFill>
                  <a:srgbClr val="11688B"/>
                </a:solidFill>
                <a:latin typeface="Arial"/>
                <a:cs typeface="Arial"/>
              </a:rPr>
              <a:t>histologic,</a:t>
            </a:r>
            <a:r>
              <a:rPr sz="2600" spc="145" dirty="0">
                <a:solidFill>
                  <a:srgbClr val="11688B"/>
                </a:solidFill>
                <a:latin typeface="Arial"/>
                <a:cs typeface="Arial"/>
              </a:rPr>
              <a:t> </a:t>
            </a:r>
            <a:r>
              <a:rPr sz="2600" dirty="0">
                <a:solidFill>
                  <a:srgbClr val="11688B"/>
                </a:solidFill>
                <a:latin typeface="Arial"/>
                <a:cs typeface="Arial"/>
              </a:rPr>
              <a:t>and</a:t>
            </a:r>
            <a:r>
              <a:rPr sz="2600" spc="155" dirty="0">
                <a:solidFill>
                  <a:srgbClr val="11688B"/>
                </a:solidFill>
                <a:latin typeface="Arial"/>
                <a:cs typeface="Arial"/>
              </a:rPr>
              <a:t> </a:t>
            </a:r>
            <a:r>
              <a:rPr sz="2600" spc="-10" dirty="0">
                <a:solidFill>
                  <a:srgbClr val="11688B"/>
                </a:solidFill>
                <a:latin typeface="Arial"/>
                <a:cs typeface="Arial"/>
              </a:rPr>
              <a:t>immunologic </a:t>
            </a:r>
            <a:r>
              <a:rPr sz="2600" dirty="0">
                <a:solidFill>
                  <a:srgbClr val="11688B"/>
                </a:solidFill>
                <a:latin typeface="Arial"/>
                <a:cs typeface="Arial"/>
              </a:rPr>
              <a:t>overlap</a:t>
            </a:r>
            <a:r>
              <a:rPr sz="2600" spc="275" dirty="0">
                <a:solidFill>
                  <a:srgbClr val="11688B"/>
                </a:solidFill>
                <a:latin typeface="Arial"/>
                <a:cs typeface="Arial"/>
              </a:rPr>
              <a:t> </a:t>
            </a:r>
            <a:r>
              <a:rPr sz="2600" dirty="0">
                <a:solidFill>
                  <a:srgbClr val="11688B"/>
                </a:solidFill>
                <a:latin typeface="Arial"/>
                <a:cs typeface="Arial"/>
              </a:rPr>
              <a:t>between</a:t>
            </a:r>
            <a:r>
              <a:rPr sz="2600" spc="275" dirty="0">
                <a:solidFill>
                  <a:srgbClr val="11688B"/>
                </a:solidFill>
                <a:latin typeface="Arial"/>
                <a:cs typeface="Arial"/>
              </a:rPr>
              <a:t> </a:t>
            </a:r>
            <a:r>
              <a:rPr sz="2600" dirty="0">
                <a:solidFill>
                  <a:srgbClr val="11688B"/>
                </a:solidFill>
                <a:latin typeface="Arial"/>
                <a:cs typeface="Arial"/>
              </a:rPr>
              <a:t>idiopathic</a:t>
            </a:r>
            <a:r>
              <a:rPr sz="2600" spc="265" dirty="0">
                <a:solidFill>
                  <a:srgbClr val="11688B"/>
                </a:solidFill>
                <a:latin typeface="Arial"/>
                <a:cs typeface="Arial"/>
              </a:rPr>
              <a:t> </a:t>
            </a:r>
            <a:r>
              <a:rPr sz="2600" dirty="0">
                <a:solidFill>
                  <a:srgbClr val="11688B"/>
                </a:solidFill>
                <a:latin typeface="Arial"/>
                <a:cs typeface="Arial"/>
              </a:rPr>
              <a:t>Multicentric</a:t>
            </a:r>
            <a:r>
              <a:rPr sz="2600" spc="265" dirty="0">
                <a:solidFill>
                  <a:srgbClr val="11688B"/>
                </a:solidFill>
                <a:latin typeface="Arial"/>
                <a:cs typeface="Arial"/>
              </a:rPr>
              <a:t> </a:t>
            </a:r>
            <a:r>
              <a:rPr sz="2600" dirty="0">
                <a:solidFill>
                  <a:srgbClr val="11688B"/>
                </a:solidFill>
                <a:latin typeface="Arial"/>
                <a:cs typeface="Arial"/>
              </a:rPr>
              <a:t>Castleman</a:t>
            </a:r>
            <a:r>
              <a:rPr sz="2600" spc="275" dirty="0">
                <a:solidFill>
                  <a:srgbClr val="11688B"/>
                </a:solidFill>
                <a:latin typeface="Arial"/>
                <a:cs typeface="Arial"/>
              </a:rPr>
              <a:t> </a:t>
            </a:r>
            <a:r>
              <a:rPr sz="2600" spc="-10" dirty="0">
                <a:solidFill>
                  <a:srgbClr val="11688B"/>
                </a:solidFill>
                <a:latin typeface="Arial"/>
                <a:cs typeface="Arial"/>
              </a:rPr>
              <a:t>Disease (iMCD),</a:t>
            </a:r>
            <a:r>
              <a:rPr sz="2600" spc="135" dirty="0">
                <a:solidFill>
                  <a:srgbClr val="11688B"/>
                </a:solidFill>
                <a:latin typeface="Arial"/>
                <a:cs typeface="Arial"/>
              </a:rPr>
              <a:t> </a:t>
            </a:r>
            <a:r>
              <a:rPr sz="2600" dirty="0">
                <a:solidFill>
                  <a:srgbClr val="11688B"/>
                </a:solidFill>
                <a:latin typeface="Arial"/>
                <a:cs typeface="Arial"/>
              </a:rPr>
              <a:t>malignancy,</a:t>
            </a:r>
            <a:r>
              <a:rPr sz="2600" spc="135" dirty="0">
                <a:solidFill>
                  <a:srgbClr val="11688B"/>
                </a:solidFill>
                <a:latin typeface="Arial"/>
                <a:cs typeface="Arial"/>
              </a:rPr>
              <a:t> </a:t>
            </a:r>
            <a:r>
              <a:rPr sz="2600" dirty="0">
                <a:solidFill>
                  <a:srgbClr val="11688B"/>
                </a:solidFill>
                <a:latin typeface="Arial"/>
                <a:cs typeface="Arial"/>
              </a:rPr>
              <a:t>autoimmune,</a:t>
            </a:r>
            <a:r>
              <a:rPr sz="2600" spc="140" dirty="0">
                <a:solidFill>
                  <a:srgbClr val="11688B"/>
                </a:solidFill>
                <a:latin typeface="Arial"/>
                <a:cs typeface="Arial"/>
              </a:rPr>
              <a:t> </a:t>
            </a:r>
            <a:r>
              <a:rPr sz="2600" dirty="0">
                <a:solidFill>
                  <a:srgbClr val="11688B"/>
                </a:solidFill>
                <a:latin typeface="Arial"/>
                <a:cs typeface="Arial"/>
              </a:rPr>
              <a:t>and</a:t>
            </a:r>
            <a:r>
              <a:rPr sz="2600" spc="140" dirty="0">
                <a:solidFill>
                  <a:srgbClr val="11688B"/>
                </a:solidFill>
                <a:latin typeface="Arial"/>
                <a:cs typeface="Arial"/>
              </a:rPr>
              <a:t> </a:t>
            </a:r>
            <a:r>
              <a:rPr sz="2600" dirty="0">
                <a:solidFill>
                  <a:srgbClr val="11688B"/>
                </a:solidFill>
                <a:latin typeface="Arial"/>
                <a:cs typeface="Arial"/>
              </a:rPr>
              <a:t>infectious</a:t>
            </a:r>
            <a:r>
              <a:rPr sz="2600" spc="140" dirty="0">
                <a:solidFill>
                  <a:srgbClr val="11688B"/>
                </a:solidFill>
                <a:latin typeface="Arial"/>
                <a:cs typeface="Arial"/>
              </a:rPr>
              <a:t> </a:t>
            </a:r>
            <a:r>
              <a:rPr sz="2600" spc="-10" dirty="0">
                <a:solidFill>
                  <a:srgbClr val="11688B"/>
                </a:solidFill>
                <a:latin typeface="Arial"/>
                <a:cs typeface="Arial"/>
              </a:rPr>
              <a:t>disorders, </a:t>
            </a:r>
            <a:r>
              <a:rPr sz="2600" dirty="0">
                <a:solidFill>
                  <a:srgbClr val="11688B"/>
                </a:solidFill>
                <a:latin typeface="Arial"/>
                <a:cs typeface="Arial"/>
              </a:rPr>
              <a:t>and</a:t>
            </a:r>
            <a:r>
              <a:rPr sz="2600" spc="160" dirty="0">
                <a:solidFill>
                  <a:srgbClr val="11688B"/>
                </a:solidFill>
                <a:latin typeface="Arial"/>
                <a:cs typeface="Arial"/>
              </a:rPr>
              <a:t> </a:t>
            </a:r>
            <a:r>
              <a:rPr sz="2600" dirty="0">
                <a:solidFill>
                  <a:srgbClr val="11688B"/>
                </a:solidFill>
                <a:latin typeface="Arial"/>
                <a:cs typeface="Arial"/>
              </a:rPr>
              <a:t>patients</a:t>
            </a:r>
            <a:r>
              <a:rPr sz="2600" spc="155" dirty="0">
                <a:solidFill>
                  <a:srgbClr val="11688B"/>
                </a:solidFill>
                <a:latin typeface="Arial"/>
                <a:cs typeface="Arial"/>
              </a:rPr>
              <a:t> </a:t>
            </a:r>
            <a:r>
              <a:rPr sz="2600" dirty="0">
                <a:solidFill>
                  <a:srgbClr val="11688B"/>
                </a:solidFill>
                <a:latin typeface="Arial"/>
                <a:cs typeface="Arial"/>
              </a:rPr>
              <a:t>are</a:t>
            </a:r>
            <a:r>
              <a:rPr sz="2600" spc="150" dirty="0">
                <a:solidFill>
                  <a:srgbClr val="11688B"/>
                </a:solidFill>
                <a:latin typeface="Arial"/>
                <a:cs typeface="Arial"/>
              </a:rPr>
              <a:t> </a:t>
            </a:r>
            <a:r>
              <a:rPr sz="2600" dirty="0">
                <a:solidFill>
                  <a:srgbClr val="11688B"/>
                </a:solidFill>
                <a:latin typeface="Arial"/>
                <a:cs typeface="Arial"/>
              </a:rPr>
              <a:t>often</a:t>
            </a:r>
            <a:r>
              <a:rPr sz="2600" spc="155" dirty="0">
                <a:solidFill>
                  <a:srgbClr val="11688B"/>
                </a:solidFill>
                <a:latin typeface="Arial"/>
                <a:cs typeface="Arial"/>
              </a:rPr>
              <a:t> </a:t>
            </a:r>
            <a:r>
              <a:rPr sz="2600" dirty="0">
                <a:solidFill>
                  <a:srgbClr val="11688B"/>
                </a:solidFill>
                <a:latin typeface="Arial"/>
                <a:cs typeface="Arial"/>
              </a:rPr>
              <a:t>misdiagnosed</a:t>
            </a:r>
            <a:r>
              <a:rPr sz="2600" spc="165" dirty="0">
                <a:solidFill>
                  <a:srgbClr val="11688B"/>
                </a:solidFill>
                <a:latin typeface="Arial"/>
                <a:cs typeface="Arial"/>
              </a:rPr>
              <a:t> </a:t>
            </a:r>
            <a:r>
              <a:rPr sz="2600" dirty="0">
                <a:solidFill>
                  <a:srgbClr val="11688B"/>
                </a:solidFill>
                <a:latin typeface="Arial"/>
                <a:cs typeface="Arial"/>
              </a:rPr>
              <a:t>and/or</a:t>
            </a:r>
            <a:r>
              <a:rPr sz="2600" spc="155" dirty="0">
                <a:solidFill>
                  <a:srgbClr val="11688B"/>
                </a:solidFill>
                <a:latin typeface="Arial"/>
                <a:cs typeface="Arial"/>
              </a:rPr>
              <a:t> </a:t>
            </a:r>
            <a:r>
              <a:rPr sz="2600" dirty="0">
                <a:solidFill>
                  <a:srgbClr val="11688B"/>
                </a:solidFill>
                <a:latin typeface="Arial"/>
                <a:cs typeface="Arial"/>
              </a:rPr>
              <a:t>may</a:t>
            </a:r>
            <a:r>
              <a:rPr sz="2600" spc="155" dirty="0">
                <a:solidFill>
                  <a:srgbClr val="11688B"/>
                </a:solidFill>
                <a:latin typeface="Arial"/>
                <a:cs typeface="Arial"/>
              </a:rPr>
              <a:t> </a:t>
            </a:r>
            <a:r>
              <a:rPr sz="2600" spc="-10" dirty="0">
                <a:solidFill>
                  <a:srgbClr val="11688B"/>
                </a:solidFill>
                <a:latin typeface="Arial"/>
                <a:cs typeface="Arial"/>
              </a:rPr>
              <a:t>endure </a:t>
            </a:r>
            <a:r>
              <a:rPr sz="2600" dirty="0">
                <a:solidFill>
                  <a:srgbClr val="11688B"/>
                </a:solidFill>
                <a:latin typeface="Arial"/>
                <a:cs typeface="Arial"/>
              </a:rPr>
              <a:t>months</a:t>
            </a:r>
            <a:r>
              <a:rPr sz="2600" spc="114" dirty="0">
                <a:solidFill>
                  <a:srgbClr val="11688B"/>
                </a:solidFill>
                <a:latin typeface="Arial"/>
                <a:cs typeface="Arial"/>
              </a:rPr>
              <a:t> </a:t>
            </a:r>
            <a:r>
              <a:rPr sz="2600" spc="55" dirty="0">
                <a:solidFill>
                  <a:srgbClr val="11688B"/>
                </a:solidFill>
                <a:latin typeface="Arial"/>
                <a:cs typeface="Arial"/>
              </a:rPr>
              <a:t>without</a:t>
            </a:r>
            <a:r>
              <a:rPr sz="2600" spc="130" dirty="0">
                <a:solidFill>
                  <a:srgbClr val="11688B"/>
                </a:solidFill>
                <a:latin typeface="Arial"/>
                <a:cs typeface="Arial"/>
              </a:rPr>
              <a:t> </a:t>
            </a:r>
            <a:r>
              <a:rPr sz="2600" dirty="0">
                <a:solidFill>
                  <a:srgbClr val="11688B"/>
                </a:solidFill>
                <a:latin typeface="Arial"/>
                <a:cs typeface="Arial"/>
              </a:rPr>
              <a:t>an</a:t>
            </a:r>
            <a:r>
              <a:rPr sz="2600" spc="130" dirty="0">
                <a:solidFill>
                  <a:srgbClr val="11688B"/>
                </a:solidFill>
                <a:latin typeface="Arial"/>
                <a:cs typeface="Arial"/>
              </a:rPr>
              <a:t> </a:t>
            </a:r>
            <a:r>
              <a:rPr sz="2600" dirty="0">
                <a:solidFill>
                  <a:srgbClr val="11688B"/>
                </a:solidFill>
                <a:latin typeface="Arial"/>
                <a:cs typeface="Arial"/>
              </a:rPr>
              <a:t>appropriate</a:t>
            </a:r>
            <a:r>
              <a:rPr sz="2600" spc="120" dirty="0">
                <a:solidFill>
                  <a:srgbClr val="11688B"/>
                </a:solidFill>
                <a:latin typeface="Arial"/>
                <a:cs typeface="Arial"/>
              </a:rPr>
              <a:t> </a:t>
            </a:r>
            <a:r>
              <a:rPr sz="2600" dirty="0">
                <a:solidFill>
                  <a:srgbClr val="11688B"/>
                </a:solidFill>
                <a:latin typeface="Arial"/>
                <a:cs typeface="Arial"/>
              </a:rPr>
              <a:t>disease</a:t>
            </a:r>
            <a:r>
              <a:rPr sz="2600" spc="120" dirty="0">
                <a:solidFill>
                  <a:srgbClr val="11688B"/>
                </a:solidFill>
                <a:latin typeface="Arial"/>
                <a:cs typeface="Arial"/>
              </a:rPr>
              <a:t> </a:t>
            </a:r>
            <a:r>
              <a:rPr sz="2600" dirty="0">
                <a:solidFill>
                  <a:srgbClr val="11688B"/>
                </a:solidFill>
                <a:latin typeface="Arial"/>
                <a:cs typeface="Arial"/>
              </a:rPr>
              <a:t>management</a:t>
            </a:r>
            <a:r>
              <a:rPr sz="2600" spc="135" dirty="0">
                <a:solidFill>
                  <a:srgbClr val="11688B"/>
                </a:solidFill>
                <a:latin typeface="Arial"/>
                <a:cs typeface="Arial"/>
              </a:rPr>
              <a:t> </a:t>
            </a:r>
            <a:r>
              <a:rPr sz="2600" spc="-10" dirty="0">
                <a:solidFill>
                  <a:srgbClr val="11688B"/>
                </a:solidFill>
                <a:latin typeface="Arial"/>
                <a:cs typeface="Arial"/>
              </a:rPr>
              <a:t>strategy</a:t>
            </a:r>
            <a:r>
              <a:rPr sz="2550" spc="-15" baseline="26143" dirty="0">
                <a:solidFill>
                  <a:srgbClr val="11688B"/>
                </a:solidFill>
                <a:latin typeface="Arial"/>
                <a:cs typeface="Arial"/>
              </a:rPr>
              <a:t>2</a:t>
            </a:r>
            <a:endParaRPr sz="2550" baseline="26143">
              <a:latin typeface="Arial"/>
              <a:cs typeface="Arial"/>
            </a:endParaRPr>
          </a:p>
        </p:txBody>
      </p:sp>
      <p:sp>
        <p:nvSpPr>
          <p:cNvPr id="7" name="object 7"/>
          <p:cNvSpPr txBox="1">
            <a:spLocks noGrp="1"/>
          </p:cNvSpPr>
          <p:nvPr>
            <p:ph type="title"/>
          </p:nvPr>
        </p:nvSpPr>
        <p:spPr>
          <a:xfrm>
            <a:off x="1378890" y="1455317"/>
            <a:ext cx="10721340" cy="1576070"/>
          </a:xfrm>
          <a:prstGeom prst="rect">
            <a:avLst/>
          </a:prstGeom>
        </p:spPr>
        <p:txBody>
          <a:bodyPr vert="horz" wrap="square" lIns="0" tIns="106045" rIns="0" bIns="0" rtlCol="0">
            <a:spAutoFit/>
          </a:bodyPr>
          <a:lstStyle/>
          <a:p>
            <a:pPr marL="12700" marR="8255">
              <a:lnSpc>
                <a:spcPts val="5780"/>
              </a:lnSpc>
              <a:spcBef>
                <a:spcPts val="835"/>
              </a:spcBef>
            </a:pPr>
            <a:r>
              <a:rPr sz="5350" spc="-60" dirty="0">
                <a:solidFill>
                  <a:srgbClr val="11688B"/>
                </a:solidFill>
              </a:rPr>
              <a:t>Immediate</a:t>
            </a:r>
            <a:r>
              <a:rPr sz="5350" spc="-315" dirty="0">
                <a:solidFill>
                  <a:srgbClr val="11688B"/>
                </a:solidFill>
              </a:rPr>
              <a:t> </a:t>
            </a:r>
            <a:r>
              <a:rPr sz="5350" spc="-65" dirty="0">
                <a:solidFill>
                  <a:srgbClr val="11688B"/>
                </a:solidFill>
              </a:rPr>
              <a:t>and</a:t>
            </a:r>
            <a:r>
              <a:rPr sz="5350" spc="-305" dirty="0">
                <a:solidFill>
                  <a:srgbClr val="11688B"/>
                </a:solidFill>
              </a:rPr>
              <a:t> </a:t>
            </a:r>
            <a:r>
              <a:rPr sz="5350" spc="-45" dirty="0">
                <a:solidFill>
                  <a:srgbClr val="11688B"/>
                </a:solidFill>
              </a:rPr>
              <a:t>accurate</a:t>
            </a:r>
            <a:r>
              <a:rPr sz="5350" spc="-320" dirty="0">
                <a:solidFill>
                  <a:srgbClr val="11688B"/>
                </a:solidFill>
              </a:rPr>
              <a:t> </a:t>
            </a:r>
            <a:r>
              <a:rPr sz="5350" spc="-140" dirty="0">
                <a:solidFill>
                  <a:srgbClr val="11688B"/>
                </a:solidFill>
              </a:rPr>
              <a:t>diagnosis </a:t>
            </a:r>
            <a:r>
              <a:rPr sz="5350" spc="-185" dirty="0">
                <a:solidFill>
                  <a:srgbClr val="11688B"/>
                </a:solidFill>
              </a:rPr>
              <a:t>is</a:t>
            </a:r>
            <a:r>
              <a:rPr sz="5350" spc="-245" dirty="0">
                <a:solidFill>
                  <a:srgbClr val="11688B"/>
                </a:solidFill>
              </a:rPr>
              <a:t> </a:t>
            </a:r>
            <a:r>
              <a:rPr sz="5350" spc="-140" dirty="0">
                <a:solidFill>
                  <a:srgbClr val="11688B"/>
                </a:solidFill>
              </a:rPr>
              <a:t>essential</a:t>
            </a:r>
            <a:r>
              <a:rPr sz="5350" spc="-245" dirty="0">
                <a:solidFill>
                  <a:srgbClr val="11688B"/>
                </a:solidFill>
              </a:rPr>
              <a:t> </a:t>
            </a:r>
            <a:r>
              <a:rPr sz="5350" spc="-75" dirty="0">
                <a:solidFill>
                  <a:srgbClr val="11688B"/>
                </a:solidFill>
              </a:rPr>
              <a:t>but</a:t>
            </a:r>
            <a:r>
              <a:rPr sz="5350" spc="-250" dirty="0">
                <a:solidFill>
                  <a:srgbClr val="11688B"/>
                </a:solidFill>
              </a:rPr>
              <a:t> </a:t>
            </a:r>
            <a:r>
              <a:rPr sz="5350" spc="-80" dirty="0">
                <a:solidFill>
                  <a:srgbClr val="11688B"/>
                </a:solidFill>
              </a:rPr>
              <a:t>often</a:t>
            </a:r>
            <a:r>
              <a:rPr sz="5350" spc="-245" dirty="0">
                <a:solidFill>
                  <a:srgbClr val="11688B"/>
                </a:solidFill>
              </a:rPr>
              <a:t> </a:t>
            </a:r>
            <a:r>
              <a:rPr sz="5350" spc="-10" dirty="0">
                <a:solidFill>
                  <a:srgbClr val="11688B"/>
                </a:solidFill>
              </a:rPr>
              <a:t>delayed</a:t>
            </a:r>
            <a:endParaRPr sz="5350"/>
          </a:p>
        </p:txBody>
      </p:sp>
      <p:grpSp>
        <p:nvGrpSpPr>
          <p:cNvPr id="8" name="object 8"/>
          <p:cNvGrpSpPr/>
          <p:nvPr/>
        </p:nvGrpSpPr>
        <p:grpSpPr>
          <a:xfrm>
            <a:off x="13023026" y="2847694"/>
            <a:ext cx="5344160" cy="5344160"/>
            <a:chOff x="13023026" y="2847694"/>
            <a:chExt cx="5344160" cy="5344160"/>
          </a:xfrm>
        </p:grpSpPr>
        <p:sp>
          <p:nvSpPr>
            <p:cNvPr id="9" name="object 9"/>
            <p:cNvSpPr/>
            <p:nvPr/>
          </p:nvSpPr>
          <p:spPr>
            <a:xfrm>
              <a:off x="13023026" y="4628886"/>
              <a:ext cx="3562985" cy="3562985"/>
            </a:xfrm>
            <a:custGeom>
              <a:avLst/>
              <a:gdLst/>
              <a:ahLst/>
              <a:cxnLst/>
              <a:rect l="l" t="t" r="r" b="b"/>
              <a:pathLst>
                <a:path w="3562984" h="3562984">
                  <a:moveTo>
                    <a:pt x="1781191" y="0"/>
                  </a:moveTo>
                  <a:lnTo>
                    <a:pt x="1732965" y="640"/>
                  </a:lnTo>
                  <a:lnTo>
                    <a:pt x="1685054" y="2550"/>
                  </a:lnTo>
                  <a:lnTo>
                    <a:pt x="1637477" y="5713"/>
                  </a:lnTo>
                  <a:lnTo>
                    <a:pt x="1590248" y="10114"/>
                  </a:lnTo>
                  <a:lnTo>
                    <a:pt x="1543384" y="15737"/>
                  </a:lnTo>
                  <a:lnTo>
                    <a:pt x="1496901" y="22564"/>
                  </a:lnTo>
                  <a:lnTo>
                    <a:pt x="1450815" y="30580"/>
                  </a:lnTo>
                  <a:lnTo>
                    <a:pt x="1405143" y="39769"/>
                  </a:lnTo>
                  <a:lnTo>
                    <a:pt x="1359901" y="50115"/>
                  </a:lnTo>
                  <a:lnTo>
                    <a:pt x="1315104" y="61601"/>
                  </a:lnTo>
                  <a:lnTo>
                    <a:pt x="1270769" y="74212"/>
                  </a:lnTo>
                  <a:lnTo>
                    <a:pt x="1226912" y="87931"/>
                  </a:lnTo>
                  <a:lnTo>
                    <a:pt x="1183549" y="102741"/>
                  </a:lnTo>
                  <a:lnTo>
                    <a:pt x="1140697" y="118628"/>
                  </a:lnTo>
                  <a:lnTo>
                    <a:pt x="1098371" y="135574"/>
                  </a:lnTo>
                  <a:lnTo>
                    <a:pt x="1056588" y="153564"/>
                  </a:lnTo>
                  <a:lnTo>
                    <a:pt x="1015364" y="172581"/>
                  </a:lnTo>
                  <a:lnTo>
                    <a:pt x="974714" y="192610"/>
                  </a:lnTo>
                  <a:lnTo>
                    <a:pt x="934656" y="213633"/>
                  </a:lnTo>
                  <a:lnTo>
                    <a:pt x="895205" y="235636"/>
                  </a:lnTo>
                  <a:lnTo>
                    <a:pt x="856378" y="258601"/>
                  </a:lnTo>
                  <a:lnTo>
                    <a:pt x="818190" y="282513"/>
                  </a:lnTo>
                  <a:lnTo>
                    <a:pt x="780658" y="307355"/>
                  </a:lnTo>
                  <a:lnTo>
                    <a:pt x="743798" y="333112"/>
                  </a:lnTo>
                  <a:lnTo>
                    <a:pt x="707626" y="359766"/>
                  </a:lnTo>
                  <a:lnTo>
                    <a:pt x="672158" y="387303"/>
                  </a:lnTo>
                  <a:lnTo>
                    <a:pt x="637410" y="415706"/>
                  </a:lnTo>
                  <a:lnTo>
                    <a:pt x="603400" y="444958"/>
                  </a:lnTo>
                  <a:lnTo>
                    <a:pt x="570141" y="475043"/>
                  </a:lnTo>
                  <a:lnTo>
                    <a:pt x="537652" y="505946"/>
                  </a:lnTo>
                  <a:lnTo>
                    <a:pt x="505948" y="537651"/>
                  </a:lnTo>
                  <a:lnTo>
                    <a:pt x="475045" y="570140"/>
                  </a:lnTo>
                  <a:lnTo>
                    <a:pt x="444959" y="603398"/>
                  </a:lnTo>
                  <a:lnTo>
                    <a:pt x="415707" y="637409"/>
                  </a:lnTo>
                  <a:lnTo>
                    <a:pt x="387304" y="672156"/>
                  </a:lnTo>
                  <a:lnTo>
                    <a:pt x="359768" y="707624"/>
                  </a:lnTo>
                  <a:lnTo>
                    <a:pt x="333113" y="743796"/>
                  </a:lnTo>
                  <a:lnTo>
                    <a:pt x="307356" y="780656"/>
                  </a:lnTo>
                  <a:lnTo>
                    <a:pt x="282514" y="818188"/>
                  </a:lnTo>
                  <a:lnTo>
                    <a:pt x="258602" y="856376"/>
                  </a:lnTo>
                  <a:lnTo>
                    <a:pt x="235637" y="895204"/>
                  </a:lnTo>
                  <a:lnTo>
                    <a:pt x="213634" y="934655"/>
                  </a:lnTo>
                  <a:lnTo>
                    <a:pt x="192611" y="974713"/>
                  </a:lnTo>
                  <a:lnTo>
                    <a:pt x="172582" y="1015362"/>
                  </a:lnTo>
                  <a:lnTo>
                    <a:pt x="153565" y="1056587"/>
                  </a:lnTo>
                  <a:lnTo>
                    <a:pt x="135575" y="1098370"/>
                  </a:lnTo>
                  <a:lnTo>
                    <a:pt x="118629" y="1140696"/>
                  </a:lnTo>
                  <a:lnTo>
                    <a:pt x="102742" y="1183549"/>
                  </a:lnTo>
                  <a:lnTo>
                    <a:pt x="87931" y="1226912"/>
                  </a:lnTo>
                  <a:lnTo>
                    <a:pt x="74212" y="1270769"/>
                  </a:lnTo>
                  <a:lnTo>
                    <a:pt x="61602" y="1315104"/>
                  </a:lnTo>
                  <a:lnTo>
                    <a:pt x="50115" y="1359901"/>
                  </a:lnTo>
                  <a:lnTo>
                    <a:pt x="39770" y="1405144"/>
                  </a:lnTo>
                  <a:lnTo>
                    <a:pt x="30580" y="1450816"/>
                  </a:lnTo>
                  <a:lnTo>
                    <a:pt x="22564" y="1496902"/>
                  </a:lnTo>
                  <a:lnTo>
                    <a:pt x="15737" y="1543385"/>
                  </a:lnTo>
                  <a:lnTo>
                    <a:pt x="10114" y="1590249"/>
                  </a:lnTo>
                  <a:lnTo>
                    <a:pt x="5713" y="1637479"/>
                  </a:lnTo>
                  <a:lnTo>
                    <a:pt x="2550" y="1685057"/>
                  </a:lnTo>
                  <a:lnTo>
                    <a:pt x="640" y="1732967"/>
                  </a:lnTo>
                  <a:lnTo>
                    <a:pt x="0" y="1781194"/>
                  </a:lnTo>
                  <a:lnTo>
                    <a:pt x="640" y="1829422"/>
                  </a:lnTo>
                  <a:lnTo>
                    <a:pt x="2550" y="1877332"/>
                  </a:lnTo>
                  <a:lnTo>
                    <a:pt x="5713" y="1924910"/>
                  </a:lnTo>
                  <a:lnTo>
                    <a:pt x="10114" y="1972139"/>
                  </a:lnTo>
                  <a:lnTo>
                    <a:pt x="15737" y="2019004"/>
                  </a:lnTo>
                  <a:lnTo>
                    <a:pt x="22564" y="2065487"/>
                  </a:lnTo>
                  <a:lnTo>
                    <a:pt x="30580" y="2111572"/>
                  </a:lnTo>
                  <a:lnTo>
                    <a:pt x="39770" y="2157245"/>
                  </a:lnTo>
                  <a:lnTo>
                    <a:pt x="50115" y="2202488"/>
                  </a:lnTo>
                  <a:lnTo>
                    <a:pt x="61602" y="2247285"/>
                  </a:lnTo>
                  <a:lnTo>
                    <a:pt x="74212" y="2291620"/>
                  </a:lnTo>
                  <a:lnTo>
                    <a:pt x="87931" y="2335477"/>
                  </a:lnTo>
                  <a:lnTo>
                    <a:pt x="102742" y="2378840"/>
                  </a:lnTo>
                  <a:lnTo>
                    <a:pt x="118629" y="2421692"/>
                  </a:lnTo>
                  <a:lnTo>
                    <a:pt x="135575" y="2464018"/>
                  </a:lnTo>
                  <a:lnTo>
                    <a:pt x="153565" y="2505802"/>
                  </a:lnTo>
                  <a:lnTo>
                    <a:pt x="172582" y="2547026"/>
                  </a:lnTo>
                  <a:lnTo>
                    <a:pt x="192611" y="2587675"/>
                  </a:lnTo>
                  <a:lnTo>
                    <a:pt x="213634" y="2627734"/>
                  </a:lnTo>
                  <a:lnTo>
                    <a:pt x="235637" y="2667185"/>
                  </a:lnTo>
                  <a:lnTo>
                    <a:pt x="258602" y="2706012"/>
                  </a:lnTo>
                  <a:lnTo>
                    <a:pt x="282514" y="2744200"/>
                  </a:lnTo>
                  <a:lnTo>
                    <a:pt x="307356" y="2781732"/>
                  </a:lnTo>
                  <a:lnTo>
                    <a:pt x="333113" y="2818592"/>
                  </a:lnTo>
                  <a:lnTo>
                    <a:pt x="359768" y="2854765"/>
                  </a:lnTo>
                  <a:lnTo>
                    <a:pt x="387304" y="2890232"/>
                  </a:lnTo>
                  <a:lnTo>
                    <a:pt x="415707" y="2924980"/>
                  </a:lnTo>
                  <a:lnTo>
                    <a:pt x="444959" y="2958991"/>
                  </a:lnTo>
                  <a:lnTo>
                    <a:pt x="475045" y="2992249"/>
                  </a:lnTo>
                  <a:lnTo>
                    <a:pt x="505948" y="3024738"/>
                  </a:lnTo>
                  <a:lnTo>
                    <a:pt x="537652" y="3056442"/>
                  </a:lnTo>
                  <a:lnTo>
                    <a:pt x="570141" y="3087345"/>
                  </a:lnTo>
                  <a:lnTo>
                    <a:pt x="603400" y="3117431"/>
                  </a:lnTo>
                  <a:lnTo>
                    <a:pt x="637410" y="3146683"/>
                  </a:lnTo>
                  <a:lnTo>
                    <a:pt x="672158" y="3175086"/>
                  </a:lnTo>
                  <a:lnTo>
                    <a:pt x="707626" y="3202622"/>
                  </a:lnTo>
                  <a:lnTo>
                    <a:pt x="743798" y="3229277"/>
                  </a:lnTo>
                  <a:lnTo>
                    <a:pt x="780658" y="3255034"/>
                  </a:lnTo>
                  <a:lnTo>
                    <a:pt x="818190" y="3279876"/>
                  </a:lnTo>
                  <a:lnTo>
                    <a:pt x="856378" y="3303788"/>
                  </a:lnTo>
                  <a:lnTo>
                    <a:pt x="895205" y="3326753"/>
                  </a:lnTo>
                  <a:lnTo>
                    <a:pt x="934656" y="3348755"/>
                  </a:lnTo>
                  <a:lnTo>
                    <a:pt x="974714" y="3369779"/>
                  </a:lnTo>
                  <a:lnTo>
                    <a:pt x="1015364" y="3389807"/>
                  </a:lnTo>
                  <a:lnTo>
                    <a:pt x="1056588" y="3408825"/>
                  </a:lnTo>
                  <a:lnTo>
                    <a:pt x="1098371" y="3426814"/>
                  </a:lnTo>
                  <a:lnTo>
                    <a:pt x="1140697" y="3443761"/>
                  </a:lnTo>
                  <a:lnTo>
                    <a:pt x="1183549" y="3459647"/>
                  </a:lnTo>
                  <a:lnTo>
                    <a:pt x="1226912" y="3474458"/>
                  </a:lnTo>
                  <a:lnTo>
                    <a:pt x="1270769" y="3488177"/>
                  </a:lnTo>
                  <a:lnTo>
                    <a:pt x="1315104" y="3500788"/>
                  </a:lnTo>
                  <a:lnTo>
                    <a:pt x="1359901" y="3512274"/>
                  </a:lnTo>
                  <a:lnTo>
                    <a:pt x="1405143" y="3522620"/>
                  </a:lnTo>
                  <a:lnTo>
                    <a:pt x="1450815" y="3531809"/>
                  </a:lnTo>
                  <a:lnTo>
                    <a:pt x="1496901" y="3539825"/>
                  </a:lnTo>
                  <a:lnTo>
                    <a:pt x="1543384" y="3546652"/>
                  </a:lnTo>
                  <a:lnTo>
                    <a:pt x="1590248" y="3552275"/>
                  </a:lnTo>
                  <a:lnTo>
                    <a:pt x="1637477" y="3556676"/>
                  </a:lnTo>
                  <a:lnTo>
                    <a:pt x="1685054" y="3559839"/>
                  </a:lnTo>
                  <a:lnTo>
                    <a:pt x="1732965" y="3561749"/>
                  </a:lnTo>
                  <a:lnTo>
                    <a:pt x="1781191" y="3562389"/>
                  </a:lnTo>
                  <a:lnTo>
                    <a:pt x="1829419" y="3561749"/>
                  </a:lnTo>
                  <a:lnTo>
                    <a:pt x="1877329" y="3559839"/>
                  </a:lnTo>
                  <a:lnTo>
                    <a:pt x="1924908" y="3556676"/>
                  </a:lnTo>
                  <a:lnTo>
                    <a:pt x="1972137" y="3552275"/>
                  </a:lnTo>
                  <a:lnTo>
                    <a:pt x="2019001" y="3546652"/>
                  </a:lnTo>
                  <a:lnTo>
                    <a:pt x="2065484" y="3539825"/>
                  </a:lnTo>
                  <a:lnTo>
                    <a:pt x="2111570" y="3531809"/>
                  </a:lnTo>
                  <a:lnTo>
                    <a:pt x="2157243" y="3522620"/>
                  </a:lnTo>
                  <a:lnTo>
                    <a:pt x="2202486" y="3512274"/>
                  </a:lnTo>
                  <a:lnTo>
                    <a:pt x="2247283" y="3500788"/>
                  </a:lnTo>
                  <a:lnTo>
                    <a:pt x="2291618" y="3488177"/>
                  </a:lnTo>
                  <a:lnTo>
                    <a:pt x="2335476" y="3474458"/>
                  </a:lnTo>
                  <a:lnTo>
                    <a:pt x="2378839" y="3459647"/>
                  </a:lnTo>
                  <a:lnTo>
                    <a:pt x="2421691" y="3443761"/>
                  </a:lnTo>
                  <a:lnTo>
                    <a:pt x="2464018" y="3426814"/>
                  </a:lnTo>
                  <a:lnTo>
                    <a:pt x="2505801" y="3408825"/>
                  </a:lnTo>
                  <a:lnTo>
                    <a:pt x="2547026" y="3389807"/>
                  </a:lnTo>
                  <a:lnTo>
                    <a:pt x="2587675" y="3369779"/>
                  </a:lnTo>
                  <a:lnTo>
                    <a:pt x="2627734" y="3348755"/>
                  </a:lnTo>
                  <a:lnTo>
                    <a:pt x="2667185" y="3326753"/>
                  </a:lnTo>
                  <a:lnTo>
                    <a:pt x="2706013" y="3303788"/>
                  </a:lnTo>
                  <a:lnTo>
                    <a:pt x="2744201" y="3279876"/>
                  </a:lnTo>
                  <a:lnTo>
                    <a:pt x="2781733" y="3255034"/>
                  </a:lnTo>
                  <a:lnTo>
                    <a:pt x="2818593" y="3229277"/>
                  </a:lnTo>
                  <a:lnTo>
                    <a:pt x="2854765" y="3202622"/>
                  </a:lnTo>
                  <a:lnTo>
                    <a:pt x="2890233" y="3175086"/>
                  </a:lnTo>
                  <a:lnTo>
                    <a:pt x="2924981" y="3146683"/>
                  </a:lnTo>
                  <a:lnTo>
                    <a:pt x="2958992" y="3117431"/>
                  </a:lnTo>
                  <a:lnTo>
                    <a:pt x="2992250" y="3087345"/>
                  </a:lnTo>
                  <a:lnTo>
                    <a:pt x="3024740" y="3056442"/>
                  </a:lnTo>
                  <a:lnTo>
                    <a:pt x="3056444" y="3024738"/>
                  </a:lnTo>
                  <a:lnTo>
                    <a:pt x="3087347" y="2992249"/>
                  </a:lnTo>
                  <a:lnTo>
                    <a:pt x="3117433" y="2958991"/>
                  </a:lnTo>
                  <a:lnTo>
                    <a:pt x="3146685" y="2924980"/>
                  </a:lnTo>
                  <a:lnTo>
                    <a:pt x="3175088" y="2890232"/>
                  </a:lnTo>
                  <a:lnTo>
                    <a:pt x="3202625" y="2854765"/>
                  </a:lnTo>
                  <a:lnTo>
                    <a:pt x="3229280" y="2818592"/>
                  </a:lnTo>
                  <a:lnTo>
                    <a:pt x="3255036" y="2781732"/>
                  </a:lnTo>
                  <a:lnTo>
                    <a:pt x="3279879" y="2744200"/>
                  </a:lnTo>
                  <a:lnTo>
                    <a:pt x="3303791" y="2706012"/>
                  </a:lnTo>
                  <a:lnTo>
                    <a:pt x="3326756" y="2667185"/>
                  </a:lnTo>
                  <a:lnTo>
                    <a:pt x="3348758" y="2627734"/>
                  </a:lnTo>
                  <a:lnTo>
                    <a:pt x="3369782" y="2587675"/>
                  </a:lnTo>
                  <a:lnTo>
                    <a:pt x="3389811" y="2547026"/>
                  </a:lnTo>
                  <a:lnTo>
                    <a:pt x="3408828" y="2505802"/>
                  </a:lnTo>
                  <a:lnTo>
                    <a:pt x="3426818" y="2464018"/>
                  </a:lnTo>
                  <a:lnTo>
                    <a:pt x="3443764" y="2421692"/>
                  </a:lnTo>
                  <a:lnTo>
                    <a:pt x="3459651" y="2378840"/>
                  </a:lnTo>
                  <a:lnTo>
                    <a:pt x="3474462" y="2335477"/>
                  </a:lnTo>
                  <a:lnTo>
                    <a:pt x="3488181" y="2291620"/>
                  </a:lnTo>
                  <a:lnTo>
                    <a:pt x="3500791" y="2247285"/>
                  </a:lnTo>
                  <a:lnTo>
                    <a:pt x="3512278" y="2202488"/>
                  </a:lnTo>
                  <a:lnTo>
                    <a:pt x="3522624" y="2157245"/>
                  </a:lnTo>
                  <a:lnTo>
                    <a:pt x="3531813" y="2111572"/>
                  </a:lnTo>
                  <a:lnTo>
                    <a:pt x="3539829" y="2065487"/>
                  </a:lnTo>
                  <a:lnTo>
                    <a:pt x="3546656" y="2019004"/>
                  </a:lnTo>
                  <a:lnTo>
                    <a:pt x="3552279" y="1972139"/>
                  </a:lnTo>
                  <a:lnTo>
                    <a:pt x="3556680" y="1924910"/>
                  </a:lnTo>
                  <a:lnTo>
                    <a:pt x="3559843" y="1877332"/>
                  </a:lnTo>
                  <a:lnTo>
                    <a:pt x="3561753" y="1829422"/>
                  </a:lnTo>
                  <a:lnTo>
                    <a:pt x="3562394" y="1781194"/>
                  </a:lnTo>
                  <a:lnTo>
                    <a:pt x="3561753" y="1732967"/>
                  </a:lnTo>
                  <a:lnTo>
                    <a:pt x="3559843" y="1685057"/>
                  </a:lnTo>
                  <a:lnTo>
                    <a:pt x="3556680" y="1637479"/>
                  </a:lnTo>
                  <a:lnTo>
                    <a:pt x="3552279" y="1590249"/>
                  </a:lnTo>
                  <a:lnTo>
                    <a:pt x="3546656" y="1543385"/>
                  </a:lnTo>
                  <a:lnTo>
                    <a:pt x="3539829" y="1496902"/>
                  </a:lnTo>
                  <a:lnTo>
                    <a:pt x="3531813" y="1450816"/>
                  </a:lnTo>
                  <a:lnTo>
                    <a:pt x="3522624" y="1405144"/>
                  </a:lnTo>
                  <a:lnTo>
                    <a:pt x="3512278" y="1359901"/>
                  </a:lnTo>
                  <a:lnTo>
                    <a:pt x="3500791" y="1315104"/>
                  </a:lnTo>
                  <a:lnTo>
                    <a:pt x="3488181" y="1270769"/>
                  </a:lnTo>
                  <a:lnTo>
                    <a:pt x="3474462" y="1226912"/>
                  </a:lnTo>
                  <a:lnTo>
                    <a:pt x="3459651" y="1183549"/>
                  </a:lnTo>
                  <a:lnTo>
                    <a:pt x="3443764" y="1140696"/>
                  </a:lnTo>
                  <a:lnTo>
                    <a:pt x="3426818" y="1098370"/>
                  </a:lnTo>
                  <a:lnTo>
                    <a:pt x="3408828" y="1056587"/>
                  </a:lnTo>
                  <a:lnTo>
                    <a:pt x="3389811" y="1015362"/>
                  </a:lnTo>
                  <a:lnTo>
                    <a:pt x="3369782" y="974713"/>
                  </a:lnTo>
                  <a:lnTo>
                    <a:pt x="3348758" y="934655"/>
                  </a:lnTo>
                  <a:lnTo>
                    <a:pt x="3326756" y="895204"/>
                  </a:lnTo>
                  <a:lnTo>
                    <a:pt x="3303791" y="856376"/>
                  </a:lnTo>
                  <a:lnTo>
                    <a:pt x="3279879" y="818188"/>
                  </a:lnTo>
                  <a:lnTo>
                    <a:pt x="3255036" y="780656"/>
                  </a:lnTo>
                  <a:lnTo>
                    <a:pt x="3229280" y="743796"/>
                  </a:lnTo>
                  <a:lnTo>
                    <a:pt x="3202625" y="707624"/>
                  </a:lnTo>
                  <a:lnTo>
                    <a:pt x="3175088" y="672156"/>
                  </a:lnTo>
                  <a:lnTo>
                    <a:pt x="3146685" y="637409"/>
                  </a:lnTo>
                  <a:lnTo>
                    <a:pt x="3117433" y="603398"/>
                  </a:lnTo>
                  <a:lnTo>
                    <a:pt x="3087347" y="570140"/>
                  </a:lnTo>
                  <a:lnTo>
                    <a:pt x="3056444" y="537651"/>
                  </a:lnTo>
                  <a:lnTo>
                    <a:pt x="3024740" y="505946"/>
                  </a:lnTo>
                  <a:lnTo>
                    <a:pt x="2992250" y="475043"/>
                  </a:lnTo>
                  <a:lnTo>
                    <a:pt x="2958992" y="444958"/>
                  </a:lnTo>
                  <a:lnTo>
                    <a:pt x="2924981" y="415706"/>
                  </a:lnTo>
                  <a:lnTo>
                    <a:pt x="2890233" y="387303"/>
                  </a:lnTo>
                  <a:lnTo>
                    <a:pt x="2854765" y="359766"/>
                  </a:lnTo>
                  <a:lnTo>
                    <a:pt x="2818593" y="333112"/>
                  </a:lnTo>
                  <a:lnTo>
                    <a:pt x="2781733" y="307355"/>
                  </a:lnTo>
                  <a:lnTo>
                    <a:pt x="2744201" y="282513"/>
                  </a:lnTo>
                  <a:lnTo>
                    <a:pt x="2706013" y="258601"/>
                  </a:lnTo>
                  <a:lnTo>
                    <a:pt x="2667185" y="235636"/>
                  </a:lnTo>
                  <a:lnTo>
                    <a:pt x="2627734" y="213633"/>
                  </a:lnTo>
                  <a:lnTo>
                    <a:pt x="2587675" y="192610"/>
                  </a:lnTo>
                  <a:lnTo>
                    <a:pt x="2547026" y="172581"/>
                  </a:lnTo>
                  <a:lnTo>
                    <a:pt x="2505801" y="153564"/>
                  </a:lnTo>
                  <a:lnTo>
                    <a:pt x="2464018" y="135574"/>
                  </a:lnTo>
                  <a:lnTo>
                    <a:pt x="2421691" y="118628"/>
                  </a:lnTo>
                  <a:lnTo>
                    <a:pt x="2378839" y="102741"/>
                  </a:lnTo>
                  <a:lnTo>
                    <a:pt x="2335476" y="87931"/>
                  </a:lnTo>
                  <a:lnTo>
                    <a:pt x="2291618" y="74212"/>
                  </a:lnTo>
                  <a:lnTo>
                    <a:pt x="2247283" y="61601"/>
                  </a:lnTo>
                  <a:lnTo>
                    <a:pt x="2202486" y="50115"/>
                  </a:lnTo>
                  <a:lnTo>
                    <a:pt x="2157243" y="39769"/>
                  </a:lnTo>
                  <a:lnTo>
                    <a:pt x="2111570" y="30580"/>
                  </a:lnTo>
                  <a:lnTo>
                    <a:pt x="2065484" y="22564"/>
                  </a:lnTo>
                  <a:lnTo>
                    <a:pt x="2019001" y="15737"/>
                  </a:lnTo>
                  <a:lnTo>
                    <a:pt x="1972137" y="10114"/>
                  </a:lnTo>
                  <a:lnTo>
                    <a:pt x="1924908" y="5713"/>
                  </a:lnTo>
                  <a:lnTo>
                    <a:pt x="1877329" y="2550"/>
                  </a:lnTo>
                  <a:lnTo>
                    <a:pt x="1829419" y="640"/>
                  </a:lnTo>
                  <a:lnTo>
                    <a:pt x="1781191" y="0"/>
                  </a:lnTo>
                  <a:close/>
                </a:path>
              </a:pathLst>
            </a:custGeom>
            <a:solidFill>
              <a:srgbClr val="11688B">
                <a:alpha val="79998"/>
              </a:srgbClr>
            </a:solidFill>
          </p:spPr>
          <p:txBody>
            <a:bodyPr wrap="square" lIns="0" tIns="0" rIns="0" bIns="0" rtlCol="0"/>
            <a:lstStyle/>
            <a:p>
              <a:endParaRPr/>
            </a:p>
          </p:txBody>
        </p:sp>
        <p:sp>
          <p:nvSpPr>
            <p:cNvPr id="10" name="object 10"/>
            <p:cNvSpPr/>
            <p:nvPr/>
          </p:nvSpPr>
          <p:spPr>
            <a:xfrm>
              <a:off x="13933051" y="2847694"/>
              <a:ext cx="3562985" cy="3562985"/>
            </a:xfrm>
            <a:custGeom>
              <a:avLst/>
              <a:gdLst/>
              <a:ahLst/>
              <a:cxnLst/>
              <a:rect l="l" t="t" r="r" b="b"/>
              <a:pathLst>
                <a:path w="3562984" h="3562985">
                  <a:moveTo>
                    <a:pt x="1781191" y="0"/>
                  </a:moveTo>
                  <a:lnTo>
                    <a:pt x="1732965" y="640"/>
                  </a:lnTo>
                  <a:lnTo>
                    <a:pt x="1685054" y="2550"/>
                  </a:lnTo>
                  <a:lnTo>
                    <a:pt x="1637477" y="5713"/>
                  </a:lnTo>
                  <a:lnTo>
                    <a:pt x="1590248" y="10114"/>
                  </a:lnTo>
                  <a:lnTo>
                    <a:pt x="1543384" y="15737"/>
                  </a:lnTo>
                  <a:lnTo>
                    <a:pt x="1496901" y="22564"/>
                  </a:lnTo>
                  <a:lnTo>
                    <a:pt x="1450815" y="30580"/>
                  </a:lnTo>
                  <a:lnTo>
                    <a:pt x="1405143" y="39769"/>
                  </a:lnTo>
                  <a:lnTo>
                    <a:pt x="1359901" y="50115"/>
                  </a:lnTo>
                  <a:lnTo>
                    <a:pt x="1315104" y="61601"/>
                  </a:lnTo>
                  <a:lnTo>
                    <a:pt x="1270769" y="74212"/>
                  </a:lnTo>
                  <a:lnTo>
                    <a:pt x="1226912" y="87931"/>
                  </a:lnTo>
                  <a:lnTo>
                    <a:pt x="1183549" y="102741"/>
                  </a:lnTo>
                  <a:lnTo>
                    <a:pt x="1140697" y="118628"/>
                  </a:lnTo>
                  <a:lnTo>
                    <a:pt x="1098371" y="135574"/>
                  </a:lnTo>
                  <a:lnTo>
                    <a:pt x="1056588" y="153564"/>
                  </a:lnTo>
                  <a:lnTo>
                    <a:pt x="1015364" y="172581"/>
                  </a:lnTo>
                  <a:lnTo>
                    <a:pt x="974714" y="192610"/>
                  </a:lnTo>
                  <a:lnTo>
                    <a:pt x="934656" y="213633"/>
                  </a:lnTo>
                  <a:lnTo>
                    <a:pt x="895205" y="235636"/>
                  </a:lnTo>
                  <a:lnTo>
                    <a:pt x="856378" y="258601"/>
                  </a:lnTo>
                  <a:lnTo>
                    <a:pt x="818190" y="282513"/>
                  </a:lnTo>
                  <a:lnTo>
                    <a:pt x="780658" y="307355"/>
                  </a:lnTo>
                  <a:lnTo>
                    <a:pt x="743798" y="333111"/>
                  </a:lnTo>
                  <a:lnTo>
                    <a:pt x="707626" y="359766"/>
                  </a:lnTo>
                  <a:lnTo>
                    <a:pt x="672158" y="387303"/>
                  </a:lnTo>
                  <a:lnTo>
                    <a:pt x="637410" y="415705"/>
                  </a:lnTo>
                  <a:lnTo>
                    <a:pt x="603400" y="444957"/>
                  </a:lnTo>
                  <a:lnTo>
                    <a:pt x="570141" y="475043"/>
                  </a:lnTo>
                  <a:lnTo>
                    <a:pt x="537652" y="505946"/>
                  </a:lnTo>
                  <a:lnTo>
                    <a:pt x="505948" y="537650"/>
                  </a:lnTo>
                  <a:lnTo>
                    <a:pt x="475045" y="570139"/>
                  </a:lnTo>
                  <a:lnTo>
                    <a:pt x="444959" y="603397"/>
                  </a:lnTo>
                  <a:lnTo>
                    <a:pt x="415707" y="637408"/>
                  </a:lnTo>
                  <a:lnTo>
                    <a:pt x="387304" y="672155"/>
                  </a:lnTo>
                  <a:lnTo>
                    <a:pt x="359768" y="707623"/>
                  </a:lnTo>
                  <a:lnTo>
                    <a:pt x="333113" y="743795"/>
                  </a:lnTo>
                  <a:lnTo>
                    <a:pt x="307356" y="780655"/>
                  </a:lnTo>
                  <a:lnTo>
                    <a:pt x="282514" y="818187"/>
                  </a:lnTo>
                  <a:lnTo>
                    <a:pt x="258602" y="856375"/>
                  </a:lnTo>
                  <a:lnTo>
                    <a:pt x="235637" y="895203"/>
                  </a:lnTo>
                  <a:lnTo>
                    <a:pt x="213634" y="934654"/>
                  </a:lnTo>
                  <a:lnTo>
                    <a:pt x="192611" y="974712"/>
                  </a:lnTo>
                  <a:lnTo>
                    <a:pt x="172582" y="1015361"/>
                  </a:lnTo>
                  <a:lnTo>
                    <a:pt x="153565" y="1056586"/>
                  </a:lnTo>
                  <a:lnTo>
                    <a:pt x="135575" y="1098369"/>
                  </a:lnTo>
                  <a:lnTo>
                    <a:pt x="118629" y="1140695"/>
                  </a:lnTo>
                  <a:lnTo>
                    <a:pt x="102742" y="1183547"/>
                  </a:lnTo>
                  <a:lnTo>
                    <a:pt x="87931" y="1226910"/>
                  </a:lnTo>
                  <a:lnTo>
                    <a:pt x="74212" y="1270767"/>
                  </a:lnTo>
                  <a:lnTo>
                    <a:pt x="61602" y="1315102"/>
                  </a:lnTo>
                  <a:lnTo>
                    <a:pt x="50115" y="1359899"/>
                  </a:lnTo>
                  <a:lnTo>
                    <a:pt x="39770" y="1405142"/>
                  </a:lnTo>
                  <a:lnTo>
                    <a:pt x="30580" y="1450814"/>
                  </a:lnTo>
                  <a:lnTo>
                    <a:pt x="22564" y="1496900"/>
                  </a:lnTo>
                  <a:lnTo>
                    <a:pt x="15737" y="1543383"/>
                  </a:lnTo>
                  <a:lnTo>
                    <a:pt x="10114" y="1590248"/>
                  </a:lnTo>
                  <a:lnTo>
                    <a:pt x="5713" y="1637477"/>
                  </a:lnTo>
                  <a:lnTo>
                    <a:pt x="2550" y="1685055"/>
                  </a:lnTo>
                  <a:lnTo>
                    <a:pt x="640" y="1732965"/>
                  </a:lnTo>
                  <a:lnTo>
                    <a:pt x="0" y="1781192"/>
                  </a:lnTo>
                  <a:lnTo>
                    <a:pt x="640" y="1829419"/>
                  </a:lnTo>
                  <a:lnTo>
                    <a:pt x="2550" y="1877330"/>
                  </a:lnTo>
                  <a:lnTo>
                    <a:pt x="5713" y="1924908"/>
                  </a:lnTo>
                  <a:lnTo>
                    <a:pt x="10114" y="1972137"/>
                  </a:lnTo>
                  <a:lnTo>
                    <a:pt x="15737" y="2019001"/>
                  </a:lnTo>
                  <a:lnTo>
                    <a:pt x="22564" y="2065485"/>
                  </a:lnTo>
                  <a:lnTo>
                    <a:pt x="30580" y="2111570"/>
                  </a:lnTo>
                  <a:lnTo>
                    <a:pt x="39770" y="2157243"/>
                  </a:lnTo>
                  <a:lnTo>
                    <a:pt x="50115" y="2202485"/>
                  </a:lnTo>
                  <a:lnTo>
                    <a:pt x="61602" y="2247283"/>
                  </a:lnTo>
                  <a:lnTo>
                    <a:pt x="74212" y="2291618"/>
                  </a:lnTo>
                  <a:lnTo>
                    <a:pt x="87931" y="2335475"/>
                  </a:lnTo>
                  <a:lnTo>
                    <a:pt x="102742" y="2378838"/>
                  </a:lnTo>
                  <a:lnTo>
                    <a:pt x="118629" y="2421690"/>
                  </a:lnTo>
                  <a:lnTo>
                    <a:pt x="135575" y="2464016"/>
                  </a:lnTo>
                  <a:lnTo>
                    <a:pt x="153565" y="2505799"/>
                  </a:lnTo>
                  <a:lnTo>
                    <a:pt x="172582" y="2547024"/>
                  </a:lnTo>
                  <a:lnTo>
                    <a:pt x="192611" y="2587673"/>
                  </a:lnTo>
                  <a:lnTo>
                    <a:pt x="213634" y="2627731"/>
                  </a:lnTo>
                  <a:lnTo>
                    <a:pt x="235637" y="2667182"/>
                  </a:lnTo>
                  <a:lnTo>
                    <a:pt x="258602" y="2706010"/>
                  </a:lnTo>
                  <a:lnTo>
                    <a:pt x="282514" y="2744198"/>
                  </a:lnTo>
                  <a:lnTo>
                    <a:pt x="307356" y="2781730"/>
                  </a:lnTo>
                  <a:lnTo>
                    <a:pt x="333113" y="2818590"/>
                  </a:lnTo>
                  <a:lnTo>
                    <a:pt x="359768" y="2854762"/>
                  </a:lnTo>
                  <a:lnTo>
                    <a:pt x="387304" y="2890230"/>
                  </a:lnTo>
                  <a:lnTo>
                    <a:pt x="415707" y="2924977"/>
                  </a:lnTo>
                  <a:lnTo>
                    <a:pt x="444959" y="2958988"/>
                  </a:lnTo>
                  <a:lnTo>
                    <a:pt x="475045" y="2992246"/>
                  </a:lnTo>
                  <a:lnTo>
                    <a:pt x="505948" y="3024735"/>
                  </a:lnTo>
                  <a:lnTo>
                    <a:pt x="537652" y="3056440"/>
                  </a:lnTo>
                  <a:lnTo>
                    <a:pt x="570141" y="3087343"/>
                  </a:lnTo>
                  <a:lnTo>
                    <a:pt x="603400" y="3117428"/>
                  </a:lnTo>
                  <a:lnTo>
                    <a:pt x="637410" y="3146680"/>
                  </a:lnTo>
                  <a:lnTo>
                    <a:pt x="672158" y="3175083"/>
                  </a:lnTo>
                  <a:lnTo>
                    <a:pt x="707626" y="3202619"/>
                  </a:lnTo>
                  <a:lnTo>
                    <a:pt x="743798" y="3229274"/>
                  </a:lnTo>
                  <a:lnTo>
                    <a:pt x="780658" y="3255031"/>
                  </a:lnTo>
                  <a:lnTo>
                    <a:pt x="818190" y="3279873"/>
                  </a:lnTo>
                  <a:lnTo>
                    <a:pt x="856378" y="3303785"/>
                  </a:lnTo>
                  <a:lnTo>
                    <a:pt x="895205" y="3326750"/>
                  </a:lnTo>
                  <a:lnTo>
                    <a:pt x="934656" y="3348752"/>
                  </a:lnTo>
                  <a:lnTo>
                    <a:pt x="974714" y="3369776"/>
                  </a:lnTo>
                  <a:lnTo>
                    <a:pt x="1015364" y="3389804"/>
                  </a:lnTo>
                  <a:lnTo>
                    <a:pt x="1056588" y="3408822"/>
                  </a:lnTo>
                  <a:lnTo>
                    <a:pt x="1098371" y="3426812"/>
                  </a:lnTo>
                  <a:lnTo>
                    <a:pt x="1140697" y="3443758"/>
                  </a:lnTo>
                  <a:lnTo>
                    <a:pt x="1183549" y="3459644"/>
                  </a:lnTo>
                  <a:lnTo>
                    <a:pt x="1226912" y="3474455"/>
                  </a:lnTo>
                  <a:lnTo>
                    <a:pt x="1270769" y="3488174"/>
                  </a:lnTo>
                  <a:lnTo>
                    <a:pt x="1315104" y="3500784"/>
                  </a:lnTo>
                  <a:lnTo>
                    <a:pt x="1359901" y="3512271"/>
                  </a:lnTo>
                  <a:lnTo>
                    <a:pt x="1405143" y="3522616"/>
                  </a:lnTo>
                  <a:lnTo>
                    <a:pt x="1450815" y="3531806"/>
                  </a:lnTo>
                  <a:lnTo>
                    <a:pt x="1496901" y="3539822"/>
                  </a:lnTo>
                  <a:lnTo>
                    <a:pt x="1543384" y="3546649"/>
                  </a:lnTo>
                  <a:lnTo>
                    <a:pt x="1590248" y="3552272"/>
                  </a:lnTo>
                  <a:lnTo>
                    <a:pt x="1637477" y="3556673"/>
                  </a:lnTo>
                  <a:lnTo>
                    <a:pt x="1685054" y="3559836"/>
                  </a:lnTo>
                  <a:lnTo>
                    <a:pt x="1732965" y="3561746"/>
                  </a:lnTo>
                  <a:lnTo>
                    <a:pt x="1781191" y="3562386"/>
                  </a:lnTo>
                  <a:lnTo>
                    <a:pt x="1829419" y="3561746"/>
                  </a:lnTo>
                  <a:lnTo>
                    <a:pt x="1877329" y="3559836"/>
                  </a:lnTo>
                  <a:lnTo>
                    <a:pt x="1924908" y="3556673"/>
                  </a:lnTo>
                  <a:lnTo>
                    <a:pt x="1972137" y="3552272"/>
                  </a:lnTo>
                  <a:lnTo>
                    <a:pt x="2019001" y="3546649"/>
                  </a:lnTo>
                  <a:lnTo>
                    <a:pt x="2065484" y="3539822"/>
                  </a:lnTo>
                  <a:lnTo>
                    <a:pt x="2111570" y="3531806"/>
                  </a:lnTo>
                  <a:lnTo>
                    <a:pt x="2157243" y="3522616"/>
                  </a:lnTo>
                  <a:lnTo>
                    <a:pt x="2202486" y="3512271"/>
                  </a:lnTo>
                  <a:lnTo>
                    <a:pt x="2247283" y="3500784"/>
                  </a:lnTo>
                  <a:lnTo>
                    <a:pt x="2291618" y="3488174"/>
                  </a:lnTo>
                  <a:lnTo>
                    <a:pt x="2335476" y="3474455"/>
                  </a:lnTo>
                  <a:lnTo>
                    <a:pt x="2378839" y="3459644"/>
                  </a:lnTo>
                  <a:lnTo>
                    <a:pt x="2421691" y="3443758"/>
                  </a:lnTo>
                  <a:lnTo>
                    <a:pt x="2464018" y="3426812"/>
                  </a:lnTo>
                  <a:lnTo>
                    <a:pt x="2505801" y="3408822"/>
                  </a:lnTo>
                  <a:lnTo>
                    <a:pt x="2547026" y="3389804"/>
                  </a:lnTo>
                  <a:lnTo>
                    <a:pt x="2587675" y="3369776"/>
                  </a:lnTo>
                  <a:lnTo>
                    <a:pt x="2627734" y="3348752"/>
                  </a:lnTo>
                  <a:lnTo>
                    <a:pt x="2667185" y="3326750"/>
                  </a:lnTo>
                  <a:lnTo>
                    <a:pt x="2706013" y="3303785"/>
                  </a:lnTo>
                  <a:lnTo>
                    <a:pt x="2744201" y="3279873"/>
                  </a:lnTo>
                  <a:lnTo>
                    <a:pt x="2781733" y="3255031"/>
                  </a:lnTo>
                  <a:lnTo>
                    <a:pt x="2818593" y="3229274"/>
                  </a:lnTo>
                  <a:lnTo>
                    <a:pt x="2854765" y="3202619"/>
                  </a:lnTo>
                  <a:lnTo>
                    <a:pt x="2890233" y="3175083"/>
                  </a:lnTo>
                  <a:lnTo>
                    <a:pt x="2924981" y="3146680"/>
                  </a:lnTo>
                  <a:lnTo>
                    <a:pt x="2958992" y="3117428"/>
                  </a:lnTo>
                  <a:lnTo>
                    <a:pt x="2992250" y="3087343"/>
                  </a:lnTo>
                  <a:lnTo>
                    <a:pt x="3024740" y="3056440"/>
                  </a:lnTo>
                  <a:lnTo>
                    <a:pt x="3056444" y="3024735"/>
                  </a:lnTo>
                  <a:lnTo>
                    <a:pt x="3087347" y="2992246"/>
                  </a:lnTo>
                  <a:lnTo>
                    <a:pt x="3117433" y="2958988"/>
                  </a:lnTo>
                  <a:lnTo>
                    <a:pt x="3146685" y="2924977"/>
                  </a:lnTo>
                  <a:lnTo>
                    <a:pt x="3175088" y="2890230"/>
                  </a:lnTo>
                  <a:lnTo>
                    <a:pt x="3202625" y="2854762"/>
                  </a:lnTo>
                  <a:lnTo>
                    <a:pt x="3229280" y="2818590"/>
                  </a:lnTo>
                  <a:lnTo>
                    <a:pt x="3255036" y="2781730"/>
                  </a:lnTo>
                  <a:lnTo>
                    <a:pt x="3279879" y="2744198"/>
                  </a:lnTo>
                  <a:lnTo>
                    <a:pt x="3303791" y="2706010"/>
                  </a:lnTo>
                  <a:lnTo>
                    <a:pt x="3326756" y="2667182"/>
                  </a:lnTo>
                  <a:lnTo>
                    <a:pt x="3348758" y="2627731"/>
                  </a:lnTo>
                  <a:lnTo>
                    <a:pt x="3369782" y="2587673"/>
                  </a:lnTo>
                  <a:lnTo>
                    <a:pt x="3389811" y="2547024"/>
                  </a:lnTo>
                  <a:lnTo>
                    <a:pt x="3408828" y="2505799"/>
                  </a:lnTo>
                  <a:lnTo>
                    <a:pt x="3426818" y="2464016"/>
                  </a:lnTo>
                  <a:lnTo>
                    <a:pt x="3443764" y="2421690"/>
                  </a:lnTo>
                  <a:lnTo>
                    <a:pt x="3459651" y="2378838"/>
                  </a:lnTo>
                  <a:lnTo>
                    <a:pt x="3474462" y="2335475"/>
                  </a:lnTo>
                  <a:lnTo>
                    <a:pt x="3488181" y="2291618"/>
                  </a:lnTo>
                  <a:lnTo>
                    <a:pt x="3500791" y="2247283"/>
                  </a:lnTo>
                  <a:lnTo>
                    <a:pt x="3512278" y="2202485"/>
                  </a:lnTo>
                  <a:lnTo>
                    <a:pt x="3522624" y="2157243"/>
                  </a:lnTo>
                  <a:lnTo>
                    <a:pt x="3531813" y="2111570"/>
                  </a:lnTo>
                  <a:lnTo>
                    <a:pt x="3539829" y="2065485"/>
                  </a:lnTo>
                  <a:lnTo>
                    <a:pt x="3546656" y="2019001"/>
                  </a:lnTo>
                  <a:lnTo>
                    <a:pt x="3552279" y="1972137"/>
                  </a:lnTo>
                  <a:lnTo>
                    <a:pt x="3556680" y="1924908"/>
                  </a:lnTo>
                  <a:lnTo>
                    <a:pt x="3559843" y="1877330"/>
                  </a:lnTo>
                  <a:lnTo>
                    <a:pt x="3561753" y="1829419"/>
                  </a:lnTo>
                  <a:lnTo>
                    <a:pt x="3562394" y="1781192"/>
                  </a:lnTo>
                  <a:lnTo>
                    <a:pt x="3561753" y="1732965"/>
                  </a:lnTo>
                  <a:lnTo>
                    <a:pt x="3559843" y="1685055"/>
                  </a:lnTo>
                  <a:lnTo>
                    <a:pt x="3556680" y="1637477"/>
                  </a:lnTo>
                  <a:lnTo>
                    <a:pt x="3552279" y="1590248"/>
                  </a:lnTo>
                  <a:lnTo>
                    <a:pt x="3546656" y="1543383"/>
                  </a:lnTo>
                  <a:lnTo>
                    <a:pt x="3539829" y="1496900"/>
                  </a:lnTo>
                  <a:lnTo>
                    <a:pt x="3531813" y="1450814"/>
                  </a:lnTo>
                  <a:lnTo>
                    <a:pt x="3522624" y="1405142"/>
                  </a:lnTo>
                  <a:lnTo>
                    <a:pt x="3512278" y="1359899"/>
                  </a:lnTo>
                  <a:lnTo>
                    <a:pt x="3500791" y="1315102"/>
                  </a:lnTo>
                  <a:lnTo>
                    <a:pt x="3488181" y="1270767"/>
                  </a:lnTo>
                  <a:lnTo>
                    <a:pt x="3474462" y="1226910"/>
                  </a:lnTo>
                  <a:lnTo>
                    <a:pt x="3459651" y="1183547"/>
                  </a:lnTo>
                  <a:lnTo>
                    <a:pt x="3443764" y="1140695"/>
                  </a:lnTo>
                  <a:lnTo>
                    <a:pt x="3426818" y="1098369"/>
                  </a:lnTo>
                  <a:lnTo>
                    <a:pt x="3408828" y="1056586"/>
                  </a:lnTo>
                  <a:lnTo>
                    <a:pt x="3389811" y="1015361"/>
                  </a:lnTo>
                  <a:lnTo>
                    <a:pt x="3369782" y="974712"/>
                  </a:lnTo>
                  <a:lnTo>
                    <a:pt x="3348758" y="934654"/>
                  </a:lnTo>
                  <a:lnTo>
                    <a:pt x="3326756" y="895203"/>
                  </a:lnTo>
                  <a:lnTo>
                    <a:pt x="3303791" y="856375"/>
                  </a:lnTo>
                  <a:lnTo>
                    <a:pt x="3279879" y="818187"/>
                  </a:lnTo>
                  <a:lnTo>
                    <a:pt x="3255036" y="780655"/>
                  </a:lnTo>
                  <a:lnTo>
                    <a:pt x="3229280" y="743795"/>
                  </a:lnTo>
                  <a:lnTo>
                    <a:pt x="3202625" y="707623"/>
                  </a:lnTo>
                  <a:lnTo>
                    <a:pt x="3175088" y="672155"/>
                  </a:lnTo>
                  <a:lnTo>
                    <a:pt x="3146685" y="637408"/>
                  </a:lnTo>
                  <a:lnTo>
                    <a:pt x="3117433" y="603397"/>
                  </a:lnTo>
                  <a:lnTo>
                    <a:pt x="3087347" y="570139"/>
                  </a:lnTo>
                  <a:lnTo>
                    <a:pt x="3056444" y="537650"/>
                  </a:lnTo>
                  <a:lnTo>
                    <a:pt x="3024740" y="505946"/>
                  </a:lnTo>
                  <a:lnTo>
                    <a:pt x="2992250" y="475043"/>
                  </a:lnTo>
                  <a:lnTo>
                    <a:pt x="2958992" y="444957"/>
                  </a:lnTo>
                  <a:lnTo>
                    <a:pt x="2924981" y="415705"/>
                  </a:lnTo>
                  <a:lnTo>
                    <a:pt x="2890233" y="387303"/>
                  </a:lnTo>
                  <a:lnTo>
                    <a:pt x="2854765" y="359766"/>
                  </a:lnTo>
                  <a:lnTo>
                    <a:pt x="2818593" y="333111"/>
                  </a:lnTo>
                  <a:lnTo>
                    <a:pt x="2781733" y="307355"/>
                  </a:lnTo>
                  <a:lnTo>
                    <a:pt x="2744201" y="282513"/>
                  </a:lnTo>
                  <a:lnTo>
                    <a:pt x="2706013" y="258601"/>
                  </a:lnTo>
                  <a:lnTo>
                    <a:pt x="2667185" y="235636"/>
                  </a:lnTo>
                  <a:lnTo>
                    <a:pt x="2627734" y="213633"/>
                  </a:lnTo>
                  <a:lnTo>
                    <a:pt x="2587675" y="192610"/>
                  </a:lnTo>
                  <a:lnTo>
                    <a:pt x="2547026" y="172581"/>
                  </a:lnTo>
                  <a:lnTo>
                    <a:pt x="2505801" y="153564"/>
                  </a:lnTo>
                  <a:lnTo>
                    <a:pt x="2464018" y="135574"/>
                  </a:lnTo>
                  <a:lnTo>
                    <a:pt x="2421691" y="118628"/>
                  </a:lnTo>
                  <a:lnTo>
                    <a:pt x="2378839" y="102741"/>
                  </a:lnTo>
                  <a:lnTo>
                    <a:pt x="2335476" y="87931"/>
                  </a:lnTo>
                  <a:lnTo>
                    <a:pt x="2291618" y="74212"/>
                  </a:lnTo>
                  <a:lnTo>
                    <a:pt x="2247283" y="61601"/>
                  </a:lnTo>
                  <a:lnTo>
                    <a:pt x="2202486" y="50115"/>
                  </a:lnTo>
                  <a:lnTo>
                    <a:pt x="2157243" y="39769"/>
                  </a:lnTo>
                  <a:lnTo>
                    <a:pt x="2111570" y="30580"/>
                  </a:lnTo>
                  <a:lnTo>
                    <a:pt x="2065484" y="22564"/>
                  </a:lnTo>
                  <a:lnTo>
                    <a:pt x="2019001" y="15737"/>
                  </a:lnTo>
                  <a:lnTo>
                    <a:pt x="1972137" y="10114"/>
                  </a:lnTo>
                  <a:lnTo>
                    <a:pt x="1924908" y="5713"/>
                  </a:lnTo>
                  <a:lnTo>
                    <a:pt x="1877329" y="2550"/>
                  </a:lnTo>
                  <a:lnTo>
                    <a:pt x="1829419" y="640"/>
                  </a:lnTo>
                  <a:lnTo>
                    <a:pt x="1781191" y="0"/>
                  </a:lnTo>
                  <a:close/>
                </a:path>
              </a:pathLst>
            </a:custGeom>
            <a:solidFill>
              <a:srgbClr val="F28A04">
                <a:alpha val="79998"/>
              </a:srgbClr>
            </a:solidFill>
          </p:spPr>
          <p:txBody>
            <a:bodyPr wrap="square" lIns="0" tIns="0" rIns="0" bIns="0" rtlCol="0"/>
            <a:lstStyle/>
            <a:p>
              <a:endParaRPr/>
            </a:p>
          </p:txBody>
        </p:sp>
        <p:sp>
          <p:nvSpPr>
            <p:cNvPr id="11" name="object 11"/>
            <p:cNvSpPr/>
            <p:nvPr/>
          </p:nvSpPr>
          <p:spPr>
            <a:xfrm>
              <a:off x="14804218" y="4628886"/>
              <a:ext cx="3562985" cy="3562985"/>
            </a:xfrm>
            <a:custGeom>
              <a:avLst/>
              <a:gdLst/>
              <a:ahLst/>
              <a:cxnLst/>
              <a:rect l="l" t="t" r="r" b="b"/>
              <a:pathLst>
                <a:path w="3562984" h="3562984">
                  <a:moveTo>
                    <a:pt x="1781202" y="0"/>
                  </a:moveTo>
                  <a:lnTo>
                    <a:pt x="1732975" y="640"/>
                  </a:lnTo>
                  <a:lnTo>
                    <a:pt x="1685064" y="2550"/>
                  </a:lnTo>
                  <a:lnTo>
                    <a:pt x="1637486" y="5713"/>
                  </a:lnTo>
                  <a:lnTo>
                    <a:pt x="1590256" y="10114"/>
                  </a:lnTo>
                  <a:lnTo>
                    <a:pt x="1543392" y="15737"/>
                  </a:lnTo>
                  <a:lnTo>
                    <a:pt x="1496909" y="22564"/>
                  </a:lnTo>
                  <a:lnTo>
                    <a:pt x="1450823" y="30580"/>
                  </a:lnTo>
                  <a:lnTo>
                    <a:pt x="1405150" y="39769"/>
                  </a:lnTo>
                  <a:lnTo>
                    <a:pt x="1359907" y="50115"/>
                  </a:lnTo>
                  <a:lnTo>
                    <a:pt x="1315110" y="61601"/>
                  </a:lnTo>
                  <a:lnTo>
                    <a:pt x="1270775" y="74212"/>
                  </a:lnTo>
                  <a:lnTo>
                    <a:pt x="1226917" y="87931"/>
                  </a:lnTo>
                  <a:lnTo>
                    <a:pt x="1183554" y="102742"/>
                  </a:lnTo>
                  <a:lnTo>
                    <a:pt x="1140702" y="118628"/>
                  </a:lnTo>
                  <a:lnTo>
                    <a:pt x="1098376" y="135574"/>
                  </a:lnTo>
                  <a:lnTo>
                    <a:pt x="1056592" y="153564"/>
                  </a:lnTo>
                  <a:lnTo>
                    <a:pt x="1015367" y="172582"/>
                  </a:lnTo>
                  <a:lnTo>
                    <a:pt x="974718" y="192610"/>
                  </a:lnTo>
                  <a:lnTo>
                    <a:pt x="934659" y="213634"/>
                  </a:lnTo>
                  <a:lnTo>
                    <a:pt x="895208" y="235636"/>
                  </a:lnTo>
                  <a:lnTo>
                    <a:pt x="856381" y="258601"/>
                  </a:lnTo>
                  <a:lnTo>
                    <a:pt x="818193" y="282513"/>
                  </a:lnTo>
                  <a:lnTo>
                    <a:pt x="780660" y="307356"/>
                  </a:lnTo>
                  <a:lnTo>
                    <a:pt x="743800" y="333112"/>
                  </a:lnTo>
                  <a:lnTo>
                    <a:pt x="707628" y="359767"/>
                  </a:lnTo>
                  <a:lnTo>
                    <a:pt x="672160" y="387303"/>
                  </a:lnTo>
                  <a:lnTo>
                    <a:pt x="637412" y="415706"/>
                  </a:lnTo>
                  <a:lnTo>
                    <a:pt x="603401" y="444958"/>
                  </a:lnTo>
                  <a:lnTo>
                    <a:pt x="570143" y="475044"/>
                  </a:lnTo>
                  <a:lnTo>
                    <a:pt x="537654" y="505947"/>
                  </a:lnTo>
                  <a:lnTo>
                    <a:pt x="505949" y="537651"/>
                  </a:lnTo>
                  <a:lnTo>
                    <a:pt x="475046" y="570140"/>
                  </a:lnTo>
                  <a:lnTo>
                    <a:pt x="444960" y="603398"/>
                  </a:lnTo>
                  <a:lnTo>
                    <a:pt x="415708" y="637409"/>
                  </a:lnTo>
                  <a:lnTo>
                    <a:pt x="387305" y="672157"/>
                  </a:lnTo>
                  <a:lnTo>
                    <a:pt x="359768" y="707625"/>
                  </a:lnTo>
                  <a:lnTo>
                    <a:pt x="333114" y="743797"/>
                  </a:lnTo>
                  <a:lnTo>
                    <a:pt x="307357" y="780657"/>
                  </a:lnTo>
                  <a:lnTo>
                    <a:pt x="282515" y="818189"/>
                  </a:lnTo>
                  <a:lnTo>
                    <a:pt x="258603" y="856377"/>
                  </a:lnTo>
                  <a:lnTo>
                    <a:pt x="235637" y="895204"/>
                  </a:lnTo>
                  <a:lnTo>
                    <a:pt x="213635" y="934656"/>
                  </a:lnTo>
                  <a:lnTo>
                    <a:pt x="192611" y="974714"/>
                  </a:lnTo>
                  <a:lnTo>
                    <a:pt x="172582" y="1015363"/>
                  </a:lnTo>
                  <a:lnTo>
                    <a:pt x="153565" y="1056588"/>
                  </a:lnTo>
                  <a:lnTo>
                    <a:pt x="135575" y="1098371"/>
                  </a:lnTo>
                  <a:lnTo>
                    <a:pt x="118629" y="1140697"/>
                  </a:lnTo>
                  <a:lnTo>
                    <a:pt x="102742" y="1183550"/>
                  </a:lnTo>
                  <a:lnTo>
                    <a:pt x="87931" y="1226913"/>
                  </a:lnTo>
                  <a:lnTo>
                    <a:pt x="74212" y="1270770"/>
                  </a:lnTo>
                  <a:lnTo>
                    <a:pt x="61602" y="1315105"/>
                  </a:lnTo>
                  <a:lnTo>
                    <a:pt x="50115" y="1359902"/>
                  </a:lnTo>
                  <a:lnTo>
                    <a:pt x="39770" y="1405145"/>
                  </a:lnTo>
                  <a:lnTo>
                    <a:pt x="30580" y="1450817"/>
                  </a:lnTo>
                  <a:lnTo>
                    <a:pt x="22564" y="1496903"/>
                  </a:lnTo>
                  <a:lnTo>
                    <a:pt x="15737" y="1543386"/>
                  </a:lnTo>
                  <a:lnTo>
                    <a:pt x="10114" y="1590250"/>
                  </a:lnTo>
                  <a:lnTo>
                    <a:pt x="5713" y="1637480"/>
                  </a:lnTo>
                  <a:lnTo>
                    <a:pt x="2550" y="1685058"/>
                  </a:lnTo>
                  <a:lnTo>
                    <a:pt x="640" y="1732968"/>
                  </a:lnTo>
                  <a:lnTo>
                    <a:pt x="0" y="1781196"/>
                  </a:lnTo>
                  <a:lnTo>
                    <a:pt x="640" y="1829423"/>
                  </a:lnTo>
                  <a:lnTo>
                    <a:pt x="2550" y="1877333"/>
                  </a:lnTo>
                  <a:lnTo>
                    <a:pt x="5713" y="1924911"/>
                  </a:lnTo>
                  <a:lnTo>
                    <a:pt x="10114" y="1972141"/>
                  </a:lnTo>
                  <a:lnTo>
                    <a:pt x="15737" y="2019005"/>
                  </a:lnTo>
                  <a:lnTo>
                    <a:pt x="22564" y="2065488"/>
                  </a:lnTo>
                  <a:lnTo>
                    <a:pt x="30580" y="2111574"/>
                  </a:lnTo>
                  <a:lnTo>
                    <a:pt x="39770" y="2157246"/>
                  </a:lnTo>
                  <a:lnTo>
                    <a:pt x="50115" y="2202489"/>
                  </a:lnTo>
                  <a:lnTo>
                    <a:pt x="61602" y="2247286"/>
                  </a:lnTo>
                  <a:lnTo>
                    <a:pt x="74212" y="2291621"/>
                  </a:lnTo>
                  <a:lnTo>
                    <a:pt x="87931" y="2335478"/>
                  </a:lnTo>
                  <a:lnTo>
                    <a:pt x="102742" y="2378841"/>
                  </a:lnTo>
                  <a:lnTo>
                    <a:pt x="118629" y="2421694"/>
                  </a:lnTo>
                  <a:lnTo>
                    <a:pt x="135575" y="2464020"/>
                  </a:lnTo>
                  <a:lnTo>
                    <a:pt x="153565" y="2505803"/>
                  </a:lnTo>
                  <a:lnTo>
                    <a:pt x="172582" y="2547028"/>
                  </a:lnTo>
                  <a:lnTo>
                    <a:pt x="192611" y="2587677"/>
                  </a:lnTo>
                  <a:lnTo>
                    <a:pt x="213635" y="2627735"/>
                  </a:lnTo>
                  <a:lnTo>
                    <a:pt x="235637" y="2667186"/>
                  </a:lnTo>
                  <a:lnTo>
                    <a:pt x="258603" y="2706014"/>
                  </a:lnTo>
                  <a:lnTo>
                    <a:pt x="282515" y="2744202"/>
                  </a:lnTo>
                  <a:lnTo>
                    <a:pt x="307357" y="2781734"/>
                  </a:lnTo>
                  <a:lnTo>
                    <a:pt x="333114" y="2818594"/>
                  </a:lnTo>
                  <a:lnTo>
                    <a:pt x="359768" y="2854766"/>
                  </a:lnTo>
                  <a:lnTo>
                    <a:pt x="387305" y="2890234"/>
                  </a:lnTo>
                  <a:lnTo>
                    <a:pt x="415708" y="2924981"/>
                  </a:lnTo>
                  <a:lnTo>
                    <a:pt x="444960" y="2958992"/>
                  </a:lnTo>
                  <a:lnTo>
                    <a:pt x="475046" y="2992250"/>
                  </a:lnTo>
                  <a:lnTo>
                    <a:pt x="505949" y="3024739"/>
                  </a:lnTo>
                  <a:lnTo>
                    <a:pt x="537654" y="3056444"/>
                  </a:lnTo>
                  <a:lnTo>
                    <a:pt x="570143" y="3087347"/>
                  </a:lnTo>
                  <a:lnTo>
                    <a:pt x="603401" y="3117432"/>
                  </a:lnTo>
                  <a:lnTo>
                    <a:pt x="637412" y="3146684"/>
                  </a:lnTo>
                  <a:lnTo>
                    <a:pt x="672160" y="3175087"/>
                  </a:lnTo>
                  <a:lnTo>
                    <a:pt x="707628" y="3202624"/>
                  </a:lnTo>
                  <a:lnTo>
                    <a:pt x="743800" y="3229278"/>
                  </a:lnTo>
                  <a:lnTo>
                    <a:pt x="780660" y="3255035"/>
                  </a:lnTo>
                  <a:lnTo>
                    <a:pt x="818193" y="3279877"/>
                  </a:lnTo>
                  <a:lnTo>
                    <a:pt x="856381" y="3303789"/>
                  </a:lnTo>
                  <a:lnTo>
                    <a:pt x="895208" y="3326754"/>
                  </a:lnTo>
                  <a:lnTo>
                    <a:pt x="934659" y="3348757"/>
                  </a:lnTo>
                  <a:lnTo>
                    <a:pt x="974718" y="3369780"/>
                  </a:lnTo>
                  <a:lnTo>
                    <a:pt x="1015367" y="3389809"/>
                  </a:lnTo>
                  <a:lnTo>
                    <a:pt x="1056592" y="3408826"/>
                  </a:lnTo>
                  <a:lnTo>
                    <a:pt x="1098376" y="3426816"/>
                  </a:lnTo>
                  <a:lnTo>
                    <a:pt x="1140702" y="3443762"/>
                  </a:lnTo>
                  <a:lnTo>
                    <a:pt x="1183554" y="3459649"/>
                  </a:lnTo>
                  <a:lnTo>
                    <a:pt x="1226917" y="3474459"/>
                  </a:lnTo>
                  <a:lnTo>
                    <a:pt x="1270775" y="3488178"/>
                  </a:lnTo>
                  <a:lnTo>
                    <a:pt x="1315110" y="3500789"/>
                  </a:lnTo>
                  <a:lnTo>
                    <a:pt x="1359907" y="3512275"/>
                  </a:lnTo>
                  <a:lnTo>
                    <a:pt x="1405150" y="3522621"/>
                  </a:lnTo>
                  <a:lnTo>
                    <a:pt x="1450823" y="3531810"/>
                  </a:lnTo>
                  <a:lnTo>
                    <a:pt x="1496909" y="3539826"/>
                  </a:lnTo>
                  <a:lnTo>
                    <a:pt x="1543392" y="3546653"/>
                  </a:lnTo>
                  <a:lnTo>
                    <a:pt x="1590256" y="3552276"/>
                  </a:lnTo>
                  <a:lnTo>
                    <a:pt x="1637486" y="3556677"/>
                  </a:lnTo>
                  <a:lnTo>
                    <a:pt x="1685064" y="3559840"/>
                  </a:lnTo>
                  <a:lnTo>
                    <a:pt x="1732975" y="3561750"/>
                  </a:lnTo>
                  <a:lnTo>
                    <a:pt x="1781202" y="3562391"/>
                  </a:lnTo>
                  <a:lnTo>
                    <a:pt x="1829429" y="3561750"/>
                  </a:lnTo>
                  <a:lnTo>
                    <a:pt x="1877339" y="3559840"/>
                  </a:lnTo>
                  <a:lnTo>
                    <a:pt x="1924917" y="3556677"/>
                  </a:lnTo>
                  <a:lnTo>
                    <a:pt x="1972145" y="3552276"/>
                  </a:lnTo>
                  <a:lnTo>
                    <a:pt x="2019009" y="3546653"/>
                  </a:lnTo>
                  <a:lnTo>
                    <a:pt x="2065492" y="3539826"/>
                  </a:lnTo>
                  <a:lnTo>
                    <a:pt x="2111578" y="3531810"/>
                  </a:lnTo>
                  <a:lnTo>
                    <a:pt x="2157250" y="3522621"/>
                  </a:lnTo>
                  <a:lnTo>
                    <a:pt x="2202492" y="3512275"/>
                  </a:lnTo>
                  <a:lnTo>
                    <a:pt x="2247289" y="3500789"/>
                  </a:lnTo>
                  <a:lnTo>
                    <a:pt x="2291624" y="3488178"/>
                  </a:lnTo>
                  <a:lnTo>
                    <a:pt x="2335481" y="3474459"/>
                  </a:lnTo>
                  <a:lnTo>
                    <a:pt x="2378844" y="3459649"/>
                  </a:lnTo>
                  <a:lnTo>
                    <a:pt x="2421696" y="3443762"/>
                  </a:lnTo>
                  <a:lnTo>
                    <a:pt x="2464022" y="3426816"/>
                  </a:lnTo>
                  <a:lnTo>
                    <a:pt x="2505805" y="3408826"/>
                  </a:lnTo>
                  <a:lnTo>
                    <a:pt x="2547030" y="3389809"/>
                  </a:lnTo>
                  <a:lnTo>
                    <a:pt x="2587679" y="3369780"/>
                  </a:lnTo>
                  <a:lnTo>
                    <a:pt x="2627737" y="3348757"/>
                  </a:lnTo>
                  <a:lnTo>
                    <a:pt x="2667188" y="3326754"/>
                  </a:lnTo>
                  <a:lnTo>
                    <a:pt x="2706016" y="3303789"/>
                  </a:lnTo>
                  <a:lnTo>
                    <a:pt x="2744203" y="3279877"/>
                  </a:lnTo>
                  <a:lnTo>
                    <a:pt x="2781735" y="3255035"/>
                  </a:lnTo>
                  <a:lnTo>
                    <a:pt x="2818596" y="3229278"/>
                  </a:lnTo>
                  <a:lnTo>
                    <a:pt x="2854768" y="3202624"/>
                  </a:lnTo>
                  <a:lnTo>
                    <a:pt x="2890235" y="3175087"/>
                  </a:lnTo>
                  <a:lnTo>
                    <a:pt x="2924983" y="3146684"/>
                  </a:lnTo>
                  <a:lnTo>
                    <a:pt x="2958994" y="3117432"/>
                  </a:lnTo>
                  <a:lnTo>
                    <a:pt x="2992252" y="3087347"/>
                  </a:lnTo>
                  <a:lnTo>
                    <a:pt x="3024741" y="3056444"/>
                  </a:lnTo>
                  <a:lnTo>
                    <a:pt x="3056445" y="3024739"/>
                  </a:lnTo>
                  <a:lnTo>
                    <a:pt x="3087348" y="2992250"/>
                  </a:lnTo>
                  <a:lnTo>
                    <a:pt x="3117434" y="2958992"/>
                  </a:lnTo>
                  <a:lnTo>
                    <a:pt x="3146686" y="2924981"/>
                  </a:lnTo>
                  <a:lnTo>
                    <a:pt x="3175089" y="2890234"/>
                  </a:lnTo>
                  <a:lnTo>
                    <a:pt x="3202625" y="2854766"/>
                  </a:lnTo>
                  <a:lnTo>
                    <a:pt x="3229280" y="2818594"/>
                  </a:lnTo>
                  <a:lnTo>
                    <a:pt x="3255037" y="2781734"/>
                  </a:lnTo>
                  <a:lnTo>
                    <a:pt x="3279879" y="2744202"/>
                  </a:lnTo>
                  <a:lnTo>
                    <a:pt x="3303791" y="2706014"/>
                  </a:lnTo>
                  <a:lnTo>
                    <a:pt x="3326756" y="2667186"/>
                  </a:lnTo>
                  <a:lnTo>
                    <a:pt x="3348759" y="2627735"/>
                  </a:lnTo>
                  <a:lnTo>
                    <a:pt x="3369782" y="2587677"/>
                  </a:lnTo>
                  <a:lnTo>
                    <a:pt x="3389811" y="2547028"/>
                  </a:lnTo>
                  <a:lnTo>
                    <a:pt x="3408828" y="2505803"/>
                  </a:lnTo>
                  <a:lnTo>
                    <a:pt x="3426818" y="2464020"/>
                  </a:lnTo>
                  <a:lnTo>
                    <a:pt x="3443765" y="2421694"/>
                  </a:lnTo>
                  <a:lnTo>
                    <a:pt x="3459651" y="2378841"/>
                  </a:lnTo>
                  <a:lnTo>
                    <a:pt x="3474462" y="2335478"/>
                  </a:lnTo>
                  <a:lnTo>
                    <a:pt x="3488181" y="2291621"/>
                  </a:lnTo>
                  <a:lnTo>
                    <a:pt x="3500791" y="2247286"/>
                  </a:lnTo>
                  <a:lnTo>
                    <a:pt x="3512278" y="2202489"/>
                  </a:lnTo>
                  <a:lnTo>
                    <a:pt x="3522624" y="2157246"/>
                  </a:lnTo>
                  <a:lnTo>
                    <a:pt x="3531813" y="2111574"/>
                  </a:lnTo>
                  <a:lnTo>
                    <a:pt x="3539829" y="2065488"/>
                  </a:lnTo>
                  <a:lnTo>
                    <a:pt x="3546656" y="2019005"/>
                  </a:lnTo>
                  <a:lnTo>
                    <a:pt x="3552279" y="1972141"/>
                  </a:lnTo>
                  <a:lnTo>
                    <a:pt x="3556680" y="1924911"/>
                  </a:lnTo>
                  <a:lnTo>
                    <a:pt x="3559843" y="1877333"/>
                  </a:lnTo>
                  <a:lnTo>
                    <a:pt x="3561753" y="1829423"/>
                  </a:lnTo>
                  <a:lnTo>
                    <a:pt x="3562394" y="1781196"/>
                  </a:lnTo>
                  <a:lnTo>
                    <a:pt x="3561753" y="1732968"/>
                  </a:lnTo>
                  <a:lnTo>
                    <a:pt x="3559843" y="1685058"/>
                  </a:lnTo>
                  <a:lnTo>
                    <a:pt x="3556680" y="1637480"/>
                  </a:lnTo>
                  <a:lnTo>
                    <a:pt x="3552279" y="1590250"/>
                  </a:lnTo>
                  <a:lnTo>
                    <a:pt x="3546656" y="1543386"/>
                  </a:lnTo>
                  <a:lnTo>
                    <a:pt x="3539829" y="1496903"/>
                  </a:lnTo>
                  <a:lnTo>
                    <a:pt x="3531813" y="1450817"/>
                  </a:lnTo>
                  <a:lnTo>
                    <a:pt x="3522624" y="1405145"/>
                  </a:lnTo>
                  <a:lnTo>
                    <a:pt x="3512278" y="1359902"/>
                  </a:lnTo>
                  <a:lnTo>
                    <a:pt x="3500791" y="1315105"/>
                  </a:lnTo>
                  <a:lnTo>
                    <a:pt x="3488181" y="1270770"/>
                  </a:lnTo>
                  <a:lnTo>
                    <a:pt x="3474462" y="1226913"/>
                  </a:lnTo>
                  <a:lnTo>
                    <a:pt x="3459651" y="1183550"/>
                  </a:lnTo>
                  <a:lnTo>
                    <a:pt x="3443765" y="1140697"/>
                  </a:lnTo>
                  <a:lnTo>
                    <a:pt x="3426818" y="1098371"/>
                  </a:lnTo>
                  <a:lnTo>
                    <a:pt x="3408828" y="1056588"/>
                  </a:lnTo>
                  <a:lnTo>
                    <a:pt x="3389811" y="1015363"/>
                  </a:lnTo>
                  <a:lnTo>
                    <a:pt x="3369782" y="974714"/>
                  </a:lnTo>
                  <a:lnTo>
                    <a:pt x="3348759" y="934656"/>
                  </a:lnTo>
                  <a:lnTo>
                    <a:pt x="3326756" y="895204"/>
                  </a:lnTo>
                  <a:lnTo>
                    <a:pt x="3303791" y="856377"/>
                  </a:lnTo>
                  <a:lnTo>
                    <a:pt x="3279879" y="818189"/>
                  </a:lnTo>
                  <a:lnTo>
                    <a:pt x="3255037" y="780657"/>
                  </a:lnTo>
                  <a:lnTo>
                    <a:pt x="3229280" y="743797"/>
                  </a:lnTo>
                  <a:lnTo>
                    <a:pt x="3202625" y="707625"/>
                  </a:lnTo>
                  <a:lnTo>
                    <a:pt x="3175089" y="672157"/>
                  </a:lnTo>
                  <a:lnTo>
                    <a:pt x="3146686" y="637409"/>
                  </a:lnTo>
                  <a:lnTo>
                    <a:pt x="3117434" y="603398"/>
                  </a:lnTo>
                  <a:lnTo>
                    <a:pt x="3087348" y="570140"/>
                  </a:lnTo>
                  <a:lnTo>
                    <a:pt x="3056445" y="537651"/>
                  </a:lnTo>
                  <a:lnTo>
                    <a:pt x="3024741" y="505947"/>
                  </a:lnTo>
                  <a:lnTo>
                    <a:pt x="2992252" y="475044"/>
                  </a:lnTo>
                  <a:lnTo>
                    <a:pt x="2958994" y="444958"/>
                  </a:lnTo>
                  <a:lnTo>
                    <a:pt x="2924983" y="415706"/>
                  </a:lnTo>
                  <a:lnTo>
                    <a:pt x="2890235" y="387303"/>
                  </a:lnTo>
                  <a:lnTo>
                    <a:pt x="2854768" y="359767"/>
                  </a:lnTo>
                  <a:lnTo>
                    <a:pt x="2818596" y="333112"/>
                  </a:lnTo>
                  <a:lnTo>
                    <a:pt x="2781735" y="307356"/>
                  </a:lnTo>
                  <a:lnTo>
                    <a:pt x="2744203" y="282513"/>
                  </a:lnTo>
                  <a:lnTo>
                    <a:pt x="2706016" y="258601"/>
                  </a:lnTo>
                  <a:lnTo>
                    <a:pt x="2667188" y="235636"/>
                  </a:lnTo>
                  <a:lnTo>
                    <a:pt x="2627737" y="213634"/>
                  </a:lnTo>
                  <a:lnTo>
                    <a:pt x="2587679" y="192610"/>
                  </a:lnTo>
                  <a:lnTo>
                    <a:pt x="2547030" y="172582"/>
                  </a:lnTo>
                  <a:lnTo>
                    <a:pt x="2505805" y="153564"/>
                  </a:lnTo>
                  <a:lnTo>
                    <a:pt x="2464022" y="135574"/>
                  </a:lnTo>
                  <a:lnTo>
                    <a:pt x="2421696" y="118628"/>
                  </a:lnTo>
                  <a:lnTo>
                    <a:pt x="2378844" y="102742"/>
                  </a:lnTo>
                  <a:lnTo>
                    <a:pt x="2335481" y="87931"/>
                  </a:lnTo>
                  <a:lnTo>
                    <a:pt x="2291624" y="74212"/>
                  </a:lnTo>
                  <a:lnTo>
                    <a:pt x="2247289" y="61601"/>
                  </a:lnTo>
                  <a:lnTo>
                    <a:pt x="2202492" y="50115"/>
                  </a:lnTo>
                  <a:lnTo>
                    <a:pt x="2157250" y="39769"/>
                  </a:lnTo>
                  <a:lnTo>
                    <a:pt x="2111578" y="30580"/>
                  </a:lnTo>
                  <a:lnTo>
                    <a:pt x="2065492" y="22564"/>
                  </a:lnTo>
                  <a:lnTo>
                    <a:pt x="2019009" y="15737"/>
                  </a:lnTo>
                  <a:lnTo>
                    <a:pt x="1972145" y="10114"/>
                  </a:lnTo>
                  <a:lnTo>
                    <a:pt x="1924917" y="5713"/>
                  </a:lnTo>
                  <a:lnTo>
                    <a:pt x="1877339" y="2550"/>
                  </a:lnTo>
                  <a:lnTo>
                    <a:pt x="1829429" y="640"/>
                  </a:lnTo>
                  <a:lnTo>
                    <a:pt x="1781202" y="0"/>
                  </a:lnTo>
                  <a:close/>
                </a:path>
              </a:pathLst>
            </a:custGeom>
            <a:solidFill>
              <a:srgbClr val="A5A5A5">
                <a:alpha val="79998"/>
              </a:srgbClr>
            </a:solidFill>
          </p:spPr>
          <p:txBody>
            <a:bodyPr wrap="square" lIns="0" tIns="0" rIns="0" bIns="0" rtlCol="0"/>
            <a:lstStyle/>
            <a:p>
              <a:endParaRPr/>
            </a:p>
          </p:txBody>
        </p:sp>
      </p:grpSp>
      <p:sp>
        <p:nvSpPr>
          <p:cNvPr id="12" name="object 12"/>
          <p:cNvSpPr txBox="1"/>
          <p:nvPr/>
        </p:nvSpPr>
        <p:spPr>
          <a:xfrm>
            <a:off x="14810869" y="2310160"/>
            <a:ext cx="1806575" cy="377825"/>
          </a:xfrm>
          <a:prstGeom prst="rect">
            <a:avLst/>
          </a:prstGeom>
        </p:spPr>
        <p:txBody>
          <a:bodyPr vert="horz" wrap="square" lIns="0" tIns="13335" rIns="0" bIns="0" rtlCol="0">
            <a:spAutoFit/>
          </a:bodyPr>
          <a:lstStyle/>
          <a:p>
            <a:pPr marL="12700">
              <a:lnSpc>
                <a:spcPct val="100000"/>
              </a:lnSpc>
              <a:spcBef>
                <a:spcPts val="105"/>
              </a:spcBef>
            </a:pPr>
            <a:r>
              <a:rPr sz="2300" b="1" spc="-10" dirty="0">
                <a:solidFill>
                  <a:srgbClr val="F28A04"/>
                </a:solidFill>
                <a:latin typeface="Arial"/>
                <a:cs typeface="Arial"/>
              </a:rPr>
              <a:t>Autoimmune</a:t>
            </a:r>
            <a:endParaRPr sz="2300">
              <a:latin typeface="Arial"/>
              <a:cs typeface="Arial"/>
            </a:endParaRPr>
          </a:p>
        </p:txBody>
      </p:sp>
      <p:sp>
        <p:nvSpPr>
          <p:cNvPr id="13" name="object 13"/>
          <p:cNvSpPr txBox="1"/>
          <p:nvPr/>
        </p:nvSpPr>
        <p:spPr>
          <a:xfrm>
            <a:off x="17230638" y="8152915"/>
            <a:ext cx="1254125" cy="377825"/>
          </a:xfrm>
          <a:prstGeom prst="rect">
            <a:avLst/>
          </a:prstGeom>
        </p:spPr>
        <p:txBody>
          <a:bodyPr vert="horz" wrap="square" lIns="0" tIns="13335" rIns="0" bIns="0" rtlCol="0">
            <a:spAutoFit/>
          </a:bodyPr>
          <a:lstStyle/>
          <a:p>
            <a:pPr marL="12700">
              <a:lnSpc>
                <a:spcPct val="100000"/>
              </a:lnSpc>
              <a:spcBef>
                <a:spcPts val="105"/>
              </a:spcBef>
            </a:pPr>
            <a:r>
              <a:rPr sz="2300" b="1" spc="-10" dirty="0">
                <a:solidFill>
                  <a:srgbClr val="A5A5A5"/>
                </a:solidFill>
                <a:latin typeface="Arial"/>
                <a:cs typeface="Arial"/>
              </a:rPr>
              <a:t>Infection</a:t>
            </a:r>
            <a:endParaRPr sz="2300">
              <a:latin typeface="Arial"/>
              <a:cs typeface="Arial"/>
            </a:endParaRPr>
          </a:p>
        </p:txBody>
      </p:sp>
      <p:sp>
        <p:nvSpPr>
          <p:cNvPr id="14" name="object 14"/>
          <p:cNvSpPr txBox="1"/>
          <p:nvPr/>
        </p:nvSpPr>
        <p:spPr>
          <a:xfrm>
            <a:off x="12492196" y="8152915"/>
            <a:ext cx="1630045" cy="377825"/>
          </a:xfrm>
          <a:prstGeom prst="rect">
            <a:avLst/>
          </a:prstGeom>
        </p:spPr>
        <p:txBody>
          <a:bodyPr vert="horz" wrap="square" lIns="0" tIns="13335" rIns="0" bIns="0" rtlCol="0">
            <a:spAutoFit/>
          </a:bodyPr>
          <a:lstStyle/>
          <a:p>
            <a:pPr marL="12700">
              <a:lnSpc>
                <a:spcPct val="100000"/>
              </a:lnSpc>
              <a:spcBef>
                <a:spcPts val="105"/>
              </a:spcBef>
            </a:pPr>
            <a:r>
              <a:rPr sz="2300" b="1" spc="-10" dirty="0">
                <a:solidFill>
                  <a:srgbClr val="11688B"/>
                </a:solidFill>
                <a:latin typeface="Arial"/>
                <a:cs typeface="Arial"/>
              </a:rPr>
              <a:t>Malignancy</a:t>
            </a:r>
            <a:endParaRPr sz="2300">
              <a:latin typeface="Arial"/>
              <a:cs typeface="Arial"/>
            </a:endParaRPr>
          </a:p>
        </p:txBody>
      </p:sp>
      <p:sp>
        <p:nvSpPr>
          <p:cNvPr id="15" name="object 15"/>
          <p:cNvSpPr txBox="1"/>
          <p:nvPr/>
        </p:nvSpPr>
        <p:spPr>
          <a:xfrm>
            <a:off x="15258625" y="3078305"/>
            <a:ext cx="80391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FFFFFF"/>
                </a:solidFill>
                <a:latin typeface="Arial"/>
                <a:cs typeface="Arial"/>
              </a:rPr>
              <a:t>RA/JIA</a:t>
            </a:r>
            <a:endParaRPr sz="1950">
              <a:latin typeface="Arial"/>
              <a:cs typeface="Arial"/>
            </a:endParaRPr>
          </a:p>
        </p:txBody>
      </p:sp>
      <p:sp>
        <p:nvSpPr>
          <p:cNvPr id="16" name="object 16"/>
          <p:cNvSpPr txBox="1"/>
          <p:nvPr/>
        </p:nvSpPr>
        <p:spPr>
          <a:xfrm>
            <a:off x="14872794" y="3565830"/>
            <a:ext cx="481965" cy="327025"/>
          </a:xfrm>
          <a:prstGeom prst="rect">
            <a:avLst/>
          </a:prstGeom>
        </p:spPr>
        <p:txBody>
          <a:bodyPr vert="horz" wrap="square" lIns="0" tIns="15875" rIns="0" bIns="0" rtlCol="0">
            <a:spAutoFit/>
          </a:bodyPr>
          <a:lstStyle/>
          <a:p>
            <a:pPr marL="12700">
              <a:lnSpc>
                <a:spcPct val="100000"/>
              </a:lnSpc>
              <a:spcBef>
                <a:spcPts val="125"/>
              </a:spcBef>
            </a:pPr>
            <a:r>
              <a:rPr sz="1950" spc="-25" dirty="0">
                <a:solidFill>
                  <a:srgbClr val="FFFFFF"/>
                </a:solidFill>
                <a:latin typeface="Arial"/>
                <a:cs typeface="Arial"/>
              </a:rPr>
              <a:t>SLE</a:t>
            </a:r>
            <a:endParaRPr sz="1950">
              <a:latin typeface="Arial"/>
              <a:cs typeface="Arial"/>
            </a:endParaRPr>
          </a:p>
        </p:txBody>
      </p:sp>
      <p:sp>
        <p:nvSpPr>
          <p:cNvPr id="17" name="object 17"/>
          <p:cNvSpPr txBox="1"/>
          <p:nvPr/>
        </p:nvSpPr>
        <p:spPr>
          <a:xfrm>
            <a:off x="14403688" y="4053354"/>
            <a:ext cx="1171575"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FFFFFF"/>
                </a:solidFill>
                <a:latin typeface="Arial"/>
                <a:cs typeface="Arial"/>
              </a:rPr>
              <a:t>HLH-</a:t>
            </a:r>
            <a:r>
              <a:rPr sz="1950" spc="-25" dirty="0">
                <a:solidFill>
                  <a:srgbClr val="FFFFFF"/>
                </a:solidFill>
                <a:latin typeface="Arial"/>
                <a:cs typeface="Arial"/>
              </a:rPr>
              <a:t>MAS</a:t>
            </a:r>
            <a:endParaRPr sz="1950">
              <a:latin typeface="Arial"/>
              <a:cs typeface="Arial"/>
            </a:endParaRPr>
          </a:p>
        </p:txBody>
      </p:sp>
      <p:sp>
        <p:nvSpPr>
          <p:cNvPr id="18" name="object 18"/>
          <p:cNvSpPr txBox="1"/>
          <p:nvPr/>
        </p:nvSpPr>
        <p:spPr>
          <a:xfrm>
            <a:off x="15923066" y="3392432"/>
            <a:ext cx="890905" cy="975360"/>
          </a:xfrm>
          <a:prstGeom prst="rect">
            <a:avLst/>
          </a:prstGeom>
        </p:spPr>
        <p:txBody>
          <a:bodyPr vert="horz" wrap="square" lIns="0" tIns="189865" rIns="0" bIns="0" rtlCol="0">
            <a:spAutoFit/>
          </a:bodyPr>
          <a:lstStyle/>
          <a:p>
            <a:pPr marL="12700">
              <a:lnSpc>
                <a:spcPct val="100000"/>
              </a:lnSpc>
              <a:spcBef>
                <a:spcPts val="1495"/>
              </a:spcBef>
            </a:pPr>
            <a:r>
              <a:rPr sz="1950" spc="-20" dirty="0">
                <a:solidFill>
                  <a:srgbClr val="FFFFFF"/>
                </a:solidFill>
                <a:latin typeface="Arial"/>
                <a:cs typeface="Arial"/>
              </a:rPr>
              <a:t>IgG4</a:t>
            </a:r>
            <a:endParaRPr sz="1950">
              <a:latin typeface="Arial"/>
              <a:cs typeface="Arial"/>
            </a:endParaRPr>
          </a:p>
          <a:p>
            <a:pPr marL="186055">
              <a:lnSpc>
                <a:spcPct val="100000"/>
              </a:lnSpc>
              <a:spcBef>
                <a:spcPts val="1395"/>
              </a:spcBef>
            </a:pPr>
            <a:r>
              <a:rPr sz="1950" spc="-20" dirty="0">
                <a:solidFill>
                  <a:srgbClr val="FFFFFF"/>
                </a:solidFill>
                <a:latin typeface="Arial"/>
                <a:cs typeface="Arial"/>
              </a:rPr>
              <a:t>AOSD</a:t>
            </a:r>
            <a:endParaRPr sz="1950">
              <a:latin typeface="Arial"/>
              <a:cs typeface="Arial"/>
            </a:endParaRPr>
          </a:p>
        </p:txBody>
      </p:sp>
      <p:sp>
        <p:nvSpPr>
          <p:cNvPr id="19" name="object 19"/>
          <p:cNvSpPr txBox="1"/>
          <p:nvPr/>
        </p:nvSpPr>
        <p:spPr>
          <a:xfrm>
            <a:off x="16380403" y="5078663"/>
            <a:ext cx="780415"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FFFFFF"/>
                </a:solidFill>
                <a:latin typeface="Arial"/>
                <a:cs typeface="Arial"/>
              </a:rPr>
              <a:t>V-</a:t>
            </a:r>
            <a:r>
              <a:rPr sz="1950" spc="-25" dirty="0">
                <a:solidFill>
                  <a:srgbClr val="FFFFFF"/>
                </a:solidFill>
                <a:latin typeface="Arial"/>
                <a:cs typeface="Arial"/>
              </a:rPr>
              <a:t>HLH</a:t>
            </a:r>
            <a:endParaRPr sz="1950">
              <a:latin typeface="Arial"/>
              <a:cs typeface="Arial"/>
            </a:endParaRPr>
          </a:p>
        </p:txBody>
      </p:sp>
      <p:sp>
        <p:nvSpPr>
          <p:cNvPr id="20" name="object 20"/>
          <p:cNvSpPr txBox="1"/>
          <p:nvPr/>
        </p:nvSpPr>
        <p:spPr>
          <a:xfrm>
            <a:off x="14320152" y="4628834"/>
            <a:ext cx="845819" cy="940435"/>
          </a:xfrm>
          <a:prstGeom prst="rect">
            <a:avLst/>
          </a:prstGeom>
        </p:spPr>
        <p:txBody>
          <a:bodyPr vert="horz" wrap="square" lIns="0" tIns="12065" rIns="0" bIns="0" rtlCol="0">
            <a:spAutoFit/>
          </a:bodyPr>
          <a:lstStyle/>
          <a:p>
            <a:pPr marL="13970" marR="5080" indent="-1905">
              <a:lnSpc>
                <a:spcPct val="153900"/>
              </a:lnSpc>
              <a:spcBef>
                <a:spcPts val="95"/>
              </a:spcBef>
            </a:pPr>
            <a:r>
              <a:rPr sz="1950" spc="100" dirty="0">
                <a:solidFill>
                  <a:srgbClr val="FFFFFF"/>
                </a:solidFill>
                <a:latin typeface="Arial"/>
                <a:cs typeface="Arial"/>
              </a:rPr>
              <a:t>M-</a:t>
            </a:r>
            <a:r>
              <a:rPr sz="1950" spc="-25" dirty="0">
                <a:solidFill>
                  <a:srgbClr val="FFFFFF"/>
                </a:solidFill>
                <a:latin typeface="Arial"/>
                <a:cs typeface="Arial"/>
              </a:rPr>
              <a:t>HLH </a:t>
            </a:r>
            <a:r>
              <a:rPr sz="1950" spc="-20" dirty="0">
                <a:solidFill>
                  <a:srgbClr val="FFFFFF"/>
                </a:solidFill>
                <a:latin typeface="Arial"/>
                <a:cs typeface="Arial"/>
              </a:rPr>
              <a:t>ALPS</a:t>
            </a:r>
            <a:endParaRPr sz="1950">
              <a:latin typeface="Arial"/>
              <a:cs typeface="Arial"/>
            </a:endParaRPr>
          </a:p>
        </p:txBody>
      </p:sp>
      <p:sp>
        <p:nvSpPr>
          <p:cNvPr id="21" name="object 21"/>
          <p:cNvSpPr txBox="1"/>
          <p:nvPr/>
        </p:nvSpPr>
        <p:spPr>
          <a:xfrm>
            <a:off x="15283557" y="6707095"/>
            <a:ext cx="780415" cy="618490"/>
          </a:xfrm>
          <a:prstGeom prst="rect">
            <a:avLst/>
          </a:prstGeom>
        </p:spPr>
        <p:txBody>
          <a:bodyPr vert="horz" wrap="square" lIns="0" tIns="29845" rIns="0" bIns="0" rtlCol="0">
            <a:spAutoFit/>
          </a:bodyPr>
          <a:lstStyle/>
          <a:p>
            <a:pPr marL="101600" marR="5080" indent="-89535">
              <a:lnSpc>
                <a:spcPts val="2300"/>
              </a:lnSpc>
              <a:spcBef>
                <a:spcPts val="235"/>
              </a:spcBef>
            </a:pPr>
            <a:r>
              <a:rPr sz="1950" dirty="0">
                <a:solidFill>
                  <a:srgbClr val="FFFFFF"/>
                </a:solidFill>
                <a:latin typeface="Arial"/>
                <a:cs typeface="Arial"/>
              </a:rPr>
              <a:t>HHV-</a:t>
            </a:r>
            <a:r>
              <a:rPr sz="1950" spc="-50" dirty="0">
                <a:solidFill>
                  <a:srgbClr val="FFFFFF"/>
                </a:solidFill>
                <a:latin typeface="Arial"/>
                <a:cs typeface="Arial"/>
              </a:rPr>
              <a:t>8 </a:t>
            </a:r>
            <a:r>
              <a:rPr sz="1950" spc="-25" dirty="0">
                <a:solidFill>
                  <a:srgbClr val="FFFFFF"/>
                </a:solidFill>
                <a:latin typeface="Arial"/>
                <a:cs typeface="Arial"/>
              </a:rPr>
              <a:t>MCD</a:t>
            </a:r>
            <a:endParaRPr sz="1950">
              <a:latin typeface="Arial"/>
              <a:cs typeface="Arial"/>
            </a:endParaRPr>
          </a:p>
        </p:txBody>
      </p:sp>
      <p:sp>
        <p:nvSpPr>
          <p:cNvPr id="22" name="object 22"/>
          <p:cNvSpPr txBox="1"/>
          <p:nvPr/>
        </p:nvSpPr>
        <p:spPr>
          <a:xfrm>
            <a:off x="16863854" y="6131615"/>
            <a:ext cx="122555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FFFFFF"/>
                </a:solidFill>
                <a:latin typeface="Arial"/>
                <a:cs typeface="Arial"/>
              </a:rPr>
              <a:t>Acute</a:t>
            </a:r>
            <a:r>
              <a:rPr sz="1950" spc="110" dirty="0">
                <a:solidFill>
                  <a:srgbClr val="FFFFFF"/>
                </a:solidFill>
                <a:latin typeface="Arial"/>
                <a:cs typeface="Arial"/>
              </a:rPr>
              <a:t> </a:t>
            </a:r>
            <a:r>
              <a:rPr sz="1950" spc="-25" dirty="0">
                <a:solidFill>
                  <a:srgbClr val="FFFFFF"/>
                </a:solidFill>
                <a:latin typeface="Arial"/>
                <a:cs typeface="Arial"/>
              </a:rPr>
              <a:t>EBV</a:t>
            </a:r>
            <a:endParaRPr sz="1950">
              <a:latin typeface="Arial"/>
              <a:cs typeface="Arial"/>
            </a:endParaRPr>
          </a:p>
        </p:txBody>
      </p:sp>
      <p:sp>
        <p:nvSpPr>
          <p:cNvPr id="23" name="object 23"/>
          <p:cNvSpPr txBox="1"/>
          <p:nvPr/>
        </p:nvSpPr>
        <p:spPr>
          <a:xfrm>
            <a:off x="16743041" y="6965936"/>
            <a:ext cx="114681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FFFFFF"/>
                </a:solidFill>
                <a:latin typeface="Arial"/>
                <a:cs typeface="Arial"/>
              </a:rPr>
              <a:t>Acute</a:t>
            </a:r>
            <a:r>
              <a:rPr sz="1950" spc="110" dirty="0">
                <a:solidFill>
                  <a:srgbClr val="FFFFFF"/>
                </a:solidFill>
                <a:latin typeface="Arial"/>
                <a:cs typeface="Arial"/>
              </a:rPr>
              <a:t> </a:t>
            </a:r>
            <a:r>
              <a:rPr sz="1950" spc="-25" dirty="0">
                <a:solidFill>
                  <a:srgbClr val="FFFFFF"/>
                </a:solidFill>
                <a:latin typeface="Arial"/>
                <a:cs typeface="Arial"/>
              </a:rPr>
              <a:t>HIV</a:t>
            </a:r>
            <a:endParaRPr sz="1950">
              <a:latin typeface="Arial"/>
              <a:cs typeface="Arial"/>
            </a:endParaRPr>
          </a:p>
        </p:txBody>
      </p:sp>
      <p:sp>
        <p:nvSpPr>
          <p:cNvPr id="24" name="object 24"/>
          <p:cNvSpPr txBox="1"/>
          <p:nvPr/>
        </p:nvSpPr>
        <p:spPr>
          <a:xfrm>
            <a:off x="13305952" y="5666707"/>
            <a:ext cx="1165860" cy="115125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FFFFFF"/>
                </a:solidFill>
                <a:latin typeface="Arial"/>
                <a:cs typeface="Arial"/>
              </a:rPr>
              <a:t>HL/NHL</a:t>
            </a:r>
            <a:endParaRPr sz="1950">
              <a:latin typeface="Arial"/>
              <a:cs typeface="Arial"/>
            </a:endParaRPr>
          </a:p>
          <a:p>
            <a:pPr marL="128905" algn="ctr">
              <a:lnSpc>
                <a:spcPts val="2320"/>
              </a:lnSpc>
              <a:spcBef>
                <a:spcPts val="1855"/>
              </a:spcBef>
            </a:pPr>
            <a:r>
              <a:rPr sz="1950" spc="-25" dirty="0">
                <a:solidFill>
                  <a:srgbClr val="FFFFFF"/>
                </a:solidFill>
                <a:latin typeface="Arial"/>
                <a:cs typeface="Arial"/>
              </a:rPr>
              <a:t>FDC</a:t>
            </a:r>
            <a:endParaRPr sz="1950">
              <a:latin typeface="Arial"/>
              <a:cs typeface="Arial"/>
            </a:endParaRPr>
          </a:p>
          <a:p>
            <a:pPr marL="130175" algn="ctr">
              <a:lnSpc>
                <a:spcPts val="2320"/>
              </a:lnSpc>
            </a:pPr>
            <a:r>
              <a:rPr sz="1950" spc="-10" dirty="0">
                <a:solidFill>
                  <a:srgbClr val="FFFFFF"/>
                </a:solidFill>
                <a:latin typeface="Arial"/>
                <a:cs typeface="Arial"/>
              </a:rPr>
              <a:t>Sarcoma</a:t>
            </a:r>
            <a:endParaRPr sz="1950">
              <a:latin typeface="Arial"/>
              <a:cs typeface="Arial"/>
            </a:endParaRPr>
          </a:p>
        </p:txBody>
      </p:sp>
      <p:sp>
        <p:nvSpPr>
          <p:cNvPr id="25" name="object 25"/>
          <p:cNvSpPr txBox="1"/>
          <p:nvPr/>
        </p:nvSpPr>
        <p:spPr>
          <a:xfrm>
            <a:off x="13779927" y="7091586"/>
            <a:ext cx="1180465" cy="621030"/>
          </a:xfrm>
          <a:prstGeom prst="rect">
            <a:avLst/>
          </a:prstGeom>
        </p:spPr>
        <p:txBody>
          <a:bodyPr vert="horz" wrap="square" lIns="0" tIns="15875" rIns="0" bIns="0" rtlCol="0">
            <a:spAutoFit/>
          </a:bodyPr>
          <a:lstStyle/>
          <a:p>
            <a:pPr marL="146050">
              <a:lnSpc>
                <a:spcPts val="2330"/>
              </a:lnSpc>
              <a:spcBef>
                <a:spcPts val="125"/>
              </a:spcBef>
            </a:pPr>
            <a:r>
              <a:rPr sz="1950" spc="-10" dirty="0">
                <a:solidFill>
                  <a:srgbClr val="FFFFFF"/>
                </a:solidFill>
                <a:latin typeface="Arial"/>
                <a:cs typeface="Arial"/>
              </a:rPr>
              <a:t>POEMS</a:t>
            </a:r>
            <a:endParaRPr sz="1950">
              <a:latin typeface="Arial"/>
              <a:cs typeface="Arial"/>
            </a:endParaRPr>
          </a:p>
          <a:p>
            <a:pPr marL="12700">
              <a:lnSpc>
                <a:spcPts val="2330"/>
              </a:lnSpc>
            </a:pPr>
            <a:r>
              <a:rPr sz="1950" spc="-10" dirty="0">
                <a:solidFill>
                  <a:srgbClr val="FFFFFF"/>
                </a:solidFill>
                <a:latin typeface="Arial"/>
                <a:cs typeface="Arial"/>
              </a:rPr>
              <a:t>Syndrome</a:t>
            </a:r>
            <a:endParaRPr sz="1950">
              <a:latin typeface="Arial"/>
              <a:cs typeface="Arial"/>
            </a:endParaRPr>
          </a:p>
        </p:txBody>
      </p:sp>
      <p:sp>
        <p:nvSpPr>
          <p:cNvPr id="26" name="object 26"/>
          <p:cNvSpPr txBox="1"/>
          <p:nvPr/>
        </p:nvSpPr>
        <p:spPr>
          <a:xfrm>
            <a:off x="15218312" y="5650792"/>
            <a:ext cx="912494" cy="427990"/>
          </a:xfrm>
          <a:prstGeom prst="rect">
            <a:avLst/>
          </a:prstGeom>
        </p:spPr>
        <p:txBody>
          <a:bodyPr vert="horz" wrap="square" lIns="0" tIns="17145" rIns="0" bIns="0" rtlCol="0">
            <a:spAutoFit/>
          </a:bodyPr>
          <a:lstStyle/>
          <a:p>
            <a:pPr marL="12700">
              <a:lnSpc>
                <a:spcPct val="100000"/>
              </a:lnSpc>
              <a:spcBef>
                <a:spcPts val="135"/>
              </a:spcBef>
            </a:pPr>
            <a:r>
              <a:rPr sz="2600" b="1" spc="55" dirty="0">
                <a:solidFill>
                  <a:srgbClr val="FFFFFF"/>
                </a:solidFill>
                <a:latin typeface="Arial"/>
                <a:cs typeface="Arial"/>
              </a:rPr>
              <a:t>iMCD</a:t>
            </a:r>
            <a:endParaRPr sz="2600">
              <a:latin typeface="Arial"/>
              <a:cs typeface="Arial"/>
            </a:endParaRPr>
          </a:p>
        </p:txBody>
      </p:sp>
      <p:sp>
        <p:nvSpPr>
          <p:cNvPr id="27" name="object 27"/>
          <p:cNvSpPr txBox="1"/>
          <p:nvPr/>
        </p:nvSpPr>
        <p:spPr>
          <a:xfrm>
            <a:off x="12478146" y="9177386"/>
            <a:ext cx="3379470" cy="252095"/>
          </a:xfrm>
          <a:prstGeom prst="rect">
            <a:avLst/>
          </a:prstGeom>
        </p:spPr>
        <p:txBody>
          <a:bodyPr vert="horz" wrap="square" lIns="0" tIns="17145" rIns="0" bIns="0" rtlCol="0">
            <a:spAutoFit/>
          </a:bodyPr>
          <a:lstStyle/>
          <a:p>
            <a:pPr marL="38100">
              <a:lnSpc>
                <a:spcPct val="100000"/>
              </a:lnSpc>
              <a:spcBef>
                <a:spcPts val="135"/>
              </a:spcBef>
            </a:pPr>
            <a:r>
              <a:rPr sz="1450" dirty="0">
                <a:solidFill>
                  <a:srgbClr val="11688B"/>
                </a:solidFill>
                <a:latin typeface="Arial"/>
                <a:cs typeface="Arial"/>
              </a:rPr>
              <a:t>Adapted</a:t>
            </a:r>
            <a:r>
              <a:rPr sz="1450" spc="65" dirty="0">
                <a:solidFill>
                  <a:srgbClr val="11688B"/>
                </a:solidFill>
                <a:latin typeface="Arial"/>
                <a:cs typeface="Arial"/>
              </a:rPr>
              <a:t> </a:t>
            </a:r>
            <a:r>
              <a:rPr sz="1450" dirty="0">
                <a:solidFill>
                  <a:srgbClr val="11688B"/>
                </a:solidFill>
                <a:latin typeface="Arial"/>
                <a:cs typeface="Arial"/>
              </a:rPr>
              <a:t>from</a:t>
            </a:r>
            <a:r>
              <a:rPr sz="1450" spc="80" dirty="0">
                <a:solidFill>
                  <a:srgbClr val="11688B"/>
                </a:solidFill>
                <a:latin typeface="Arial"/>
                <a:cs typeface="Arial"/>
              </a:rPr>
              <a:t> </a:t>
            </a:r>
            <a:r>
              <a:rPr sz="1450" dirty="0">
                <a:solidFill>
                  <a:srgbClr val="11688B"/>
                </a:solidFill>
                <a:latin typeface="Arial"/>
                <a:cs typeface="Arial"/>
              </a:rPr>
              <a:t>Fajgenbaum</a:t>
            </a:r>
            <a:r>
              <a:rPr sz="1450" spc="75" dirty="0">
                <a:solidFill>
                  <a:srgbClr val="11688B"/>
                </a:solidFill>
                <a:latin typeface="Arial"/>
                <a:cs typeface="Arial"/>
              </a:rPr>
              <a:t> </a:t>
            </a:r>
            <a:r>
              <a:rPr sz="1450" i="1" dirty="0">
                <a:solidFill>
                  <a:srgbClr val="11688B"/>
                </a:solidFill>
                <a:latin typeface="Arial"/>
                <a:cs typeface="Arial"/>
              </a:rPr>
              <a:t>et</a:t>
            </a:r>
            <a:r>
              <a:rPr sz="1450" i="1" spc="75" dirty="0">
                <a:solidFill>
                  <a:srgbClr val="11688B"/>
                </a:solidFill>
                <a:latin typeface="Arial"/>
                <a:cs typeface="Arial"/>
              </a:rPr>
              <a:t> </a:t>
            </a:r>
            <a:r>
              <a:rPr sz="1450" i="1" dirty="0">
                <a:solidFill>
                  <a:srgbClr val="11688B"/>
                </a:solidFill>
                <a:latin typeface="Arial"/>
                <a:cs typeface="Arial"/>
              </a:rPr>
              <a:t>al,</a:t>
            </a:r>
            <a:r>
              <a:rPr sz="1450" i="1" spc="75" dirty="0">
                <a:solidFill>
                  <a:srgbClr val="11688B"/>
                </a:solidFill>
                <a:latin typeface="Arial"/>
                <a:cs typeface="Arial"/>
              </a:rPr>
              <a:t> </a:t>
            </a:r>
            <a:r>
              <a:rPr sz="1450" spc="-10" dirty="0">
                <a:solidFill>
                  <a:srgbClr val="11688B"/>
                </a:solidFill>
                <a:latin typeface="Arial"/>
                <a:cs typeface="Arial"/>
              </a:rPr>
              <a:t>2017.</a:t>
            </a:r>
            <a:r>
              <a:rPr sz="1425" spc="-15" baseline="23391" dirty="0">
                <a:solidFill>
                  <a:srgbClr val="11688B"/>
                </a:solidFill>
                <a:latin typeface="Arial"/>
                <a:cs typeface="Arial"/>
              </a:rPr>
              <a:t>2</a:t>
            </a:r>
            <a:endParaRPr sz="1425" baseline="23391">
              <a:latin typeface="Arial"/>
              <a:cs typeface="Arial"/>
            </a:endParaRPr>
          </a:p>
        </p:txBody>
      </p:sp>
      <p:grpSp>
        <p:nvGrpSpPr>
          <p:cNvPr id="28" name="object 28"/>
          <p:cNvGrpSpPr/>
          <p:nvPr/>
        </p:nvGrpSpPr>
        <p:grpSpPr>
          <a:xfrm>
            <a:off x="18497949" y="646598"/>
            <a:ext cx="1113155" cy="866140"/>
            <a:chOff x="18497949" y="646598"/>
            <a:chExt cx="1113155" cy="866140"/>
          </a:xfrm>
        </p:grpSpPr>
        <p:sp>
          <p:nvSpPr>
            <p:cNvPr id="29" name="object 29"/>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30" name="object 30"/>
            <p:cNvPicPr/>
            <p:nvPr/>
          </p:nvPicPr>
          <p:blipFill>
            <a:blip r:embed="rId2" cstate="print"/>
            <a:stretch>
              <a:fillRect/>
            </a:stretch>
          </p:blipFill>
          <p:spPr>
            <a:xfrm>
              <a:off x="18719430" y="743851"/>
              <a:ext cx="670974" cy="670974"/>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3" name="object 3"/>
          <p:cNvSpPr txBox="1"/>
          <p:nvPr/>
        </p:nvSpPr>
        <p:spPr>
          <a:xfrm>
            <a:off x="1683812" y="768008"/>
            <a:ext cx="130556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03</a:t>
            </a:r>
            <a:r>
              <a:rPr sz="1650" b="1" spc="-15" dirty="0">
                <a:solidFill>
                  <a:srgbClr val="FFFFFF"/>
                </a:solidFill>
                <a:latin typeface="Arial"/>
                <a:cs typeface="Arial"/>
              </a:rPr>
              <a:t> </a:t>
            </a:r>
            <a:r>
              <a:rPr sz="1650" b="1" spc="-10" dirty="0">
                <a:solidFill>
                  <a:srgbClr val="FFFFFF"/>
                </a:solidFill>
                <a:latin typeface="Arial"/>
                <a:cs typeface="Arial"/>
              </a:rPr>
              <a:t>Diagnosis</a:t>
            </a:r>
            <a:endParaRPr sz="1650">
              <a:latin typeface="Arial"/>
              <a:cs typeface="Arial"/>
            </a:endParaRPr>
          </a:p>
        </p:txBody>
      </p:sp>
      <p:sp>
        <p:nvSpPr>
          <p:cNvPr id="4" name="object 4"/>
          <p:cNvSpPr txBox="1"/>
          <p:nvPr/>
        </p:nvSpPr>
        <p:spPr>
          <a:xfrm>
            <a:off x="829339" y="10226988"/>
            <a:ext cx="6233160"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9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105" dirty="0">
                <a:solidFill>
                  <a:srgbClr val="11688B"/>
                </a:solidFill>
                <a:latin typeface="Arial"/>
                <a:cs typeface="Arial"/>
              </a:rPr>
              <a:t> </a:t>
            </a:r>
            <a:r>
              <a:rPr sz="1650" dirty="0">
                <a:solidFill>
                  <a:srgbClr val="11688B"/>
                </a:solidFill>
                <a:latin typeface="Arial"/>
                <a:cs typeface="Arial"/>
              </a:rPr>
              <a:t>idiopathic</a:t>
            </a:r>
            <a:r>
              <a:rPr sz="1650" spc="110" dirty="0">
                <a:solidFill>
                  <a:srgbClr val="11688B"/>
                </a:solidFill>
                <a:latin typeface="Arial"/>
                <a:cs typeface="Arial"/>
              </a:rPr>
              <a:t> </a:t>
            </a:r>
            <a:r>
              <a:rPr sz="1650" dirty="0">
                <a:solidFill>
                  <a:srgbClr val="11688B"/>
                </a:solidFill>
                <a:latin typeface="Arial"/>
                <a:cs typeface="Arial"/>
              </a:rPr>
              <a:t>Multicentric</a:t>
            </a:r>
            <a:r>
              <a:rPr sz="1650" spc="110" dirty="0">
                <a:solidFill>
                  <a:srgbClr val="11688B"/>
                </a:solidFill>
                <a:latin typeface="Arial"/>
                <a:cs typeface="Arial"/>
              </a:rPr>
              <a:t> </a:t>
            </a:r>
            <a:r>
              <a:rPr sz="1650" dirty="0">
                <a:solidFill>
                  <a:srgbClr val="11688B"/>
                </a:solidFill>
                <a:latin typeface="Arial"/>
                <a:cs typeface="Arial"/>
              </a:rPr>
              <a:t>Castleman</a:t>
            </a:r>
            <a:r>
              <a:rPr sz="1650" spc="110"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1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Fajgenbaum</a:t>
            </a:r>
            <a:r>
              <a:rPr sz="1650" spc="-15" dirty="0">
                <a:solidFill>
                  <a:srgbClr val="11688B"/>
                </a:solidFill>
                <a:latin typeface="Arial"/>
                <a:cs typeface="Arial"/>
              </a:rPr>
              <a:t> </a:t>
            </a:r>
            <a:r>
              <a:rPr sz="1650" dirty="0">
                <a:solidFill>
                  <a:srgbClr val="11688B"/>
                </a:solidFill>
                <a:latin typeface="Arial"/>
                <a:cs typeface="Arial"/>
              </a:rPr>
              <a:t>DC,</a:t>
            </a:r>
            <a:r>
              <a:rPr sz="1650" spc="-15" dirty="0">
                <a:solidFill>
                  <a:srgbClr val="11688B"/>
                </a:solidFill>
                <a:latin typeface="Arial"/>
                <a:cs typeface="Arial"/>
              </a:rPr>
              <a:t> </a:t>
            </a:r>
            <a:r>
              <a:rPr sz="1650" i="1" dirty="0">
                <a:solidFill>
                  <a:srgbClr val="11688B"/>
                </a:solidFill>
                <a:latin typeface="Arial"/>
                <a:cs typeface="Arial"/>
              </a:rPr>
              <a:t>et</a:t>
            </a:r>
            <a:r>
              <a:rPr sz="1650" i="1" spc="-10" dirty="0">
                <a:solidFill>
                  <a:srgbClr val="11688B"/>
                </a:solidFill>
                <a:latin typeface="Arial"/>
                <a:cs typeface="Arial"/>
              </a:rPr>
              <a:t> </a:t>
            </a:r>
            <a:r>
              <a:rPr sz="1650" i="1" dirty="0">
                <a:solidFill>
                  <a:srgbClr val="11688B"/>
                </a:solidFill>
                <a:latin typeface="Arial"/>
                <a:cs typeface="Arial"/>
              </a:rPr>
              <a:t>al.</a:t>
            </a:r>
            <a:r>
              <a:rPr sz="1650" i="1" spc="-20"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2017;</a:t>
            </a:r>
            <a:r>
              <a:rPr sz="1650" spc="-10" dirty="0">
                <a:solidFill>
                  <a:srgbClr val="11688B"/>
                </a:solidFill>
                <a:latin typeface="Arial"/>
                <a:cs typeface="Arial"/>
              </a:rPr>
              <a:t> </a:t>
            </a:r>
            <a:r>
              <a:rPr sz="1650" dirty="0">
                <a:solidFill>
                  <a:srgbClr val="11688B"/>
                </a:solidFill>
                <a:latin typeface="Arial"/>
                <a:cs typeface="Arial"/>
              </a:rPr>
              <a:t>129:</a:t>
            </a:r>
            <a:r>
              <a:rPr sz="1650" spc="-15" dirty="0">
                <a:solidFill>
                  <a:srgbClr val="11688B"/>
                </a:solidFill>
                <a:latin typeface="Arial"/>
                <a:cs typeface="Arial"/>
              </a:rPr>
              <a:t> </a:t>
            </a:r>
            <a:r>
              <a:rPr sz="1650" spc="-10" dirty="0">
                <a:solidFill>
                  <a:srgbClr val="11688B"/>
                </a:solidFill>
                <a:latin typeface="Arial"/>
                <a:cs typeface="Arial"/>
              </a:rPr>
              <a:t>1646–57.</a:t>
            </a:r>
            <a:endParaRPr sz="1650">
              <a:latin typeface="Arial"/>
              <a:cs typeface="Arial"/>
            </a:endParaRPr>
          </a:p>
        </p:txBody>
      </p:sp>
      <p:sp>
        <p:nvSpPr>
          <p:cNvPr id="5" name="object 5"/>
          <p:cNvSpPr txBox="1"/>
          <p:nvPr/>
        </p:nvSpPr>
        <p:spPr>
          <a:xfrm>
            <a:off x="1408680" y="4137958"/>
            <a:ext cx="9982200" cy="1955800"/>
          </a:xfrm>
          <a:prstGeom prst="rect">
            <a:avLst/>
          </a:prstGeom>
        </p:spPr>
        <p:txBody>
          <a:bodyPr vert="horz" wrap="square" lIns="0" tIns="6985" rIns="0" bIns="0" rtlCol="0">
            <a:spAutoFit/>
          </a:bodyPr>
          <a:lstStyle/>
          <a:p>
            <a:pPr marL="414655" marR="1419225" indent="-377190">
              <a:lnSpc>
                <a:spcPct val="102699"/>
              </a:lnSpc>
              <a:spcBef>
                <a:spcPts val="55"/>
              </a:spcBef>
              <a:buChar char="•"/>
              <a:tabLst>
                <a:tab pos="414655" algn="l"/>
              </a:tabLst>
            </a:pPr>
            <a:r>
              <a:rPr sz="2600" dirty="0">
                <a:solidFill>
                  <a:srgbClr val="11688B"/>
                </a:solidFill>
                <a:latin typeface="Arial"/>
                <a:cs typeface="Arial"/>
              </a:rPr>
              <a:t>Diagnostic</a:t>
            </a:r>
            <a:r>
              <a:rPr sz="2600" spc="114" dirty="0">
                <a:solidFill>
                  <a:srgbClr val="11688B"/>
                </a:solidFill>
                <a:latin typeface="Arial"/>
                <a:cs typeface="Arial"/>
              </a:rPr>
              <a:t> </a:t>
            </a:r>
            <a:r>
              <a:rPr sz="2600" dirty="0">
                <a:solidFill>
                  <a:srgbClr val="11688B"/>
                </a:solidFill>
                <a:latin typeface="Arial"/>
                <a:cs typeface="Arial"/>
              </a:rPr>
              <a:t>guidelines</a:t>
            </a:r>
            <a:r>
              <a:rPr sz="2600" spc="125" dirty="0">
                <a:solidFill>
                  <a:srgbClr val="11688B"/>
                </a:solidFill>
                <a:latin typeface="Arial"/>
                <a:cs typeface="Arial"/>
              </a:rPr>
              <a:t> </a:t>
            </a:r>
            <a:r>
              <a:rPr sz="2600" dirty="0">
                <a:solidFill>
                  <a:srgbClr val="11688B"/>
                </a:solidFill>
                <a:latin typeface="Arial"/>
                <a:cs typeface="Arial"/>
              </a:rPr>
              <a:t>have</a:t>
            </a:r>
            <a:r>
              <a:rPr sz="2600" spc="114" dirty="0">
                <a:solidFill>
                  <a:srgbClr val="11688B"/>
                </a:solidFill>
                <a:latin typeface="Arial"/>
                <a:cs typeface="Arial"/>
              </a:rPr>
              <a:t> </a:t>
            </a:r>
            <a:r>
              <a:rPr sz="2600" dirty="0">
                <a:solidFill>
                  <a:srgbClr val="11688B"/>
                </a:solidFill>
                <a:latin typeface="Arial"/>
                <a:cs typeface="Arial"/>
              </a:rPr>
              <a:t>been</a:t>
            </a:r>
            <a:r>
              <a:rPr sz="2600" spc="125" dirty="0">
                <a:solidFill>
                  <a:srgbClr val="11688B"/>
                </a:solidFill>
                <a:latin typeface="Arial"/>
                <a:cs typeface="Arial"/>
              </a:rPr>
              <a:t> </a:t>
            </a:r>
            <a:r>
              <a:rPr sz="2600" dirty="0">
                <a:solidFill>
                  <a:srgbClr val="11688B"/>
                </a:solidFill>
                <a:latin typeface="Arial"/>
                <a:cs typeface="Arial"/>
              </a:rPr>
              <a:t>developed</a:t>
            </a:r>
            <a:r>
              <a:rPr sz="2600" spc="130" dirty="0">
                <a:solidFill>
                  <a:srgbClr val="11688B"/>
                </a:solidFill>
                <a:latin typeface="Arial"/>
                <a:cs typeface="Arial"/>
              </a:rPr>
              <a:t> </a:t>
            </a:r>
            <a:r>
              <a:rPr sz="2600" spc="-10" dirty="0">
                <a:solidFill>
                  <a:srgbClr val="11688B"/>
                </a:solidFill>
                <a:latin typeface="Arial"/>
                <a:cs typeface="Arial"/>
              </a:rPr>
              <a:t>through </a:t>
            </a:r>
            <a:r>
              <a:rPr sz="2600" dirty="0">
                <a:solidFill>
                  <a:srgbClr val="11688B"/>
                </a:solidFill>
                <a:latin typeface="Arial"/>
                <a:cs typeface="Arial"/>
              </a:rPr>
              <a:t>international</a:t>
            </a:r>
            <a:r>
              <a:rPr sz="2600" spc="130" dirty="0">
                <a:solidFill>
                  <a:srgbClr val="11688B"/>
                </a:solidFill>
                <a:latin typeface="Arial"/>
                <a:cs typeface="Arial"/>
              </a:rPr>
              <a:t> </a:t>
            </a:r>
            <a:r>
              <a:rPr sz="2600" dirty="0">
                <a:solidFill>
                  <a:srgbClr val="11688B"/>
                </a:solidFill>
                <a:latin typeface="Arial"/>
                <a:cs typeface="Arial"/>
              </a:rPr>
              <a:t>expert</a:t>
            </a:r>
            <a:r>
              <a:rPr sz="2600" spc="130" dirty="0">
                <a:solidFill>
                  <a:srgbClr val="11688B"/>
                </a:solidFill>
                <a:latin typeface="Arial"/>
                <a:cs typeface="Arial"/>
              </a:rPr>
              <a:t> </a:t>
            </a:r>
            <a:r>
              <a:rPr sz="2600" dirty="0">
                <a:solidFill>
                  <a:srgbClr val="11688B"/>
                </a:solidFill>
                <a:latin typeface="Arial"/>
                <a:cs typeface="Arial"/>
              </a:rPr>
              <a:t>consensus</a:t>
            </a:r>
            <a:r>
              <a:rPr sz="2600" spc="125" dirty="0">
                <a:solidFill>
                  <a:srgbClr val="11688B"/>
                </a:solidFill>
                <a:latin typeface="Arial"/>
                <a:cs typeface="Arial"/>
              </a:rPr>
              <a:t> </a:t>
            </a:r>
            <a:r>
              <a:rPr sz="2600" spc="75" dirty="0">
                <a:solidFill>
                  <a:srgbClr val="11688B"/>
                </a:solidFill>
                <a:latin typeface="Arial"/>
                <a:cs typeface="Arial"/>
              </a:rPr>
              <a:t>to</a:t>
            </a:r>
            <a:r>
              <a:rPr sz="2600" spc="125" dirty="0">
                <a:solidFill>
                  <a:srgbClr val="11688B"/>
                </a:solidFill>
                <a:latin typeface="Arial"/>
                <a:cs typeface="Arial"/>
              </a:rPr>
              <a:t> </a:t>
            </a:r>
            <a:r>
              <a:rPr sz="2600" dirty="0">
                <a:solidFill>
                  <a:srgbClr val="11688B"/>
                </a:solidFill>
                <a:latin typeface="Arial"/>
                <a:cs typeface="Arial"/>
              </a:rPr>
              <a:t>provide</a:t>
            </a:r>
            <a:r>
              <a:rPr sz="2600" spc="120" dirty="0">
                <a:solidFill>
                  <a:srgbClr val="11688B"/>
                </a:solidFill>
                <a:latin typeface="Arial"/>
                <a:cs typeface="Arial"/>
              </a:rPr>
              <a:t> </a:t>
            </a:r>
            <a:r>
              <a:rPr sz="2600" dirty="0">
                <a:solidFill>
                  <a:srgbClr val="11688B"/>
                </a:solidFill>
                <a:latin typeface="Arial"/>
                <a:cs typeface="Arial"/>
              </a:rPr>
              <a:t>a</a:t>
            </a:r>
            <a:r>
              <a:rPr sz="2600" spc="120" dirty="0">
                <a:solidFill>
                  <a:srgbClr val="11688B"/>
                </a:solidFill>
                <a:latin typeface="Arial"/>
                <a:cs typeface="Arial"/>
              </a:rPr>
              <a:t> </a:t>
            </a:r>
            <a:r>
              <a:rPr sz="2600" spc="-10" dirty="0">
                <a:solidFill>
                  <a:srgbClr val="11688B"/>
                </a:solidFill>
                <a:latin typeface="Arial"/>
                <a:cs typeface="Arial"/>
              </a:rPr>
              <a:t>framework</a:t>
            </a:r>
            <a:endParaRPr sz="2600">
              <a:latin typeface="Arial"/>
              <a:cs typeface="Arial"/>
            </a:endParaRPr>
          </a:p>
          <a:p>
            <a:pPr marL="414655">
              <a:lnSpc>
                <a:spcPct val="100000"/>
              </a:lnSpc>
              <a:spcBef>
                <a:spcPts val="25"/>
              </a:spcBef>
            </a:pPr>
            <a:r>
              <a:rPr sz="2600" dirty="0">
                <a:solidFill>
                  <a:srgbClr val="11688B"/>
                </a:solidFill>
                <a:latin typeface="Arial"/>
                <a:cs typeface="Arial"/>
              </a:rPr>
              <a:t>for</a:t>
            </a:r>
            <a:r>
              <a:rPr sz="2600" spc="160" dirty="0">
                <a:solidFill>
                  <a:srgbClr val="11688B"/>
                </a:solidFill>
                <a:latin typeface="Arial"/>
                <a:cs typeface="Arial"/>
              </a:rPr>
              <a:t> </a:t>
            </a:r>
            <a:r>
              <a:rPr sz="2600" dirty="0">
                <a:solidFill>
                  <a:srgbClr val="11688B"/>
                </a:solidFill>
                <a:latin typeface="Arial"/>
                <a:cs typeface="Arial"/>
              </a:rPr>
              <a:t>idiopathic</a:t>
            </a:r>
            <a:r>
              <a:rPr sz="2600" spc="155" dirty="0">
                <a:solidFill>
                  <a:srgbClr val="11688B"/>
                </a:solidFill>
                <a:latin typeface="Arial"/>
                <a:cs typeface="Arial"/>
              </a:rPr>
              <a:t> </a:t>
            </a:r>
            <a:r>
              <a:rPr sz="2600" dirty="0">
                <a:solidFill>
                  <a:srgbClr val="11688B"/>
                </a:solidFill>
                <a:latin typeface="Arial"/>
                <a:cs typeface="Arial"/>
              </a:rPr>
              <a:t>Multicentric</a:t>
            </a:r>
            <a:r>
              <a:rPr sz="2600" spc="160" dirty="0">
                <a:solidFill>
                  <a:srgbClr val="11688B"/>
                </a:solidFill>
                <a:latin typeface="Arial"/>
                <a:cs typeface="Arial"/>
              </a:rPr>
              <a:t> </a:t>
            </a:r>
            <a:r>
              <a:rPr sz="2600" dirty="0">
                <a:solidFill>
                  <a:srgbClr val="11688B"/>
                </a:solidFill>
                <a:latin typeface="Arial"/>
                <a:cs typeface="Arial"/>
              </a:rPr>
              <a:t>Castleman</a:t>
            </a:r>
            <a:r>
              <a:rPr sz="2600" spc="160" dirty="0">
                <a:solidFill>
                  <a:srgbClr val="11688B"/>
                </a:solidFill>
                <a:latin typeface="Arial"/>
                <a:cs typeface="Arial"/>
              </a:rPr>
              <a:t> </a:t>
            </a:r>
            <a:r>
              <a:rPr sz="2600" dirty="0">
                <a:solidFill>
                  <a:srgbClr val="11688B"/>
                </a:solidFill>
                <a:latin typeface="Arial"/>
                <a:cs typeface="Arial"/>
              </a:rPr>
              <a:t>Disease</a:t>
            </a:r>
            <a:r>
              <a:rPr sz="2600" spc="155" dirty="0">
                <a:solidFill>
                  <a:srgbClr val="11688B"/>
                </a:solidFill>
                <a:latin typeface="Arial"/>
                <a:cs typeface="Arial"/>
              </a:rPr>
              <a:t> </a:t>
            </a:r>
            <a:r>
              <a:rPr sz="2600" spc="-20" dirty="0">
                <a:solidFill>
                  <a:srgbClr val="11688B"/>
                </a:solidFill>
                <a:latin typeface="Arial"/>
                <a:cs typeface="Arial"/>
              </a:rPr>
              <a:t>(iMCD)</a:t>
            </a:r>
            <a:r>
              <a:rPr sz="2600" spc="165" dirty="0">
                <a:solidFill>
                  <a:srgbClr val="11688B"/>
                </a:solidFill>
                <a:latin typeface="Arial"/>
                <a:cs typeface="Arial"/>
              </a:rPr>
              <a:t> </a:t>
            </a:r>
            <a:r>
              <a:rPr sz="2600" spc="-10" dirty="0">
                <a:solidFill>
                  <a:srgbClr val="11688B"/>
                </a:solidFill>
                <a:latin typeface="Arial"/>
                <a:cs typeface="Arial"/>
              </a:rPr>
              <a:t>diagnosis</a:t>
            </a:r>
            <a:r>
              <a:rPr sz="2550" spc="-15" baseline="27777" dirty="0">
                <a:solidFill>
                  <a:srgbClr val="11688B"/>
                </a:solidFill>
                <a:latin typeface="Arial"/>
                <a:cs typeface="Arial"/>
              </a:rPr>
              <a:t>1</a:t>
            </a:r>
            <a:endParaRPr sz="2550" baseline="27777">
              <a:latin typeface="Arial"/>
              <a:cs typeface="Arial"/>
            </a:endParaRPr>
          </a:p>
          <a:p>
            <a:pPr marL="38100">
              <a:lnSpc>
                <a:spcPct val="100000"/>
              </a:lnSpc>
              <a:spcBef>
                <a:spcPts val="2560"/>
              </a:spcBef>
            </a:pPr>
            <a:r>
              <a:rPr sz="2600" b="1" dirty="0">
                <a:solidFill>
                  <a:srgbClr val="11688B"/>
                </a:solidFill>
                <a:latin typeface="Arial"/>
                <a:cs typeface="Arial"/>
              </a:rPr>
              <a:t>To</a:t>
            </a:r>
            <a:r>
              <a:rPr sz="2600" b="1" spc="35" dirty="0">
                <a:solidFill>
                  <a:srgbClr val="11688B"/>
                </a:solidFill>
                <a:latin typeface="Arial"/>
                <a:cs typeface="Arial"/>
              </a:rPr>
              <a:t> </a:t>
            </a:r>
            <a:r>
              <a:rPr sz="2600" b="1" dirty="0">
                <a:solidFill>
                  <a:srgbClr val="11688B"/>
                </a:solidFill>
                <a:latin typeface="Arial"/>
                <a:cs typeface="Arial"/>
              </a:rPr>
              <a:t>confirm</a:t>
            </a:r>
            <a:r>
              <a:rPr sz="2600" b="1" spc="45" dirty="0">
                <a:solidFill>
                  <a:srgbClr val="11688B"/>
                </a:solidFill>
                <a:latin typeface="Arial"/>
                <a:cs typeface="Arial"/>
              </a:rPr>
              <a:t> </a:t>
            </a:r>
            <a:r>
              <a:rPr sz="2600" b="1" dirty="0">
                <a:solidFill>
                  <a:srgbClr val="11688B"/>
                </a:solidFill>
                <a:latin typeface="Arial"/>
                <a:cs typeface="Arial"/>
              </a:rPr>
              <a:t>an</a:t>
            </a:r>
            <a:r>
              <a:rPr sz="2600" b="1" spc="45" dirty="0">
                <a:solidFill>
                  <a:srgbClr val="11688B"/>
                </a:solidFill>
                <a:latin typeface="Arial"/>
                <a:cs typeface="Arial"/>
              </a:rPr>
              <a:t> </a:t>
            </a:r>
            <a:r>
              <a:rPr sz="2600" b="1" dirty="0">
                <a:solidFill>
                  <a:srgbClr val="11688B"/>
                </a:solidFill>
                <a:latin typeface="Arial"/>
                <a:cs typeface="Arial"/>
              </a:rPr>
              <a:t>accurate</a:t>
            </a:r>
            <a:r>
              <a:rPr sz="2600" b="1" spc="45" dirty="0">
                <a:solidFill>
                  <a:srgbClr val="11688B"/>
                </a:solidFill>
                <a:latin typeface="Arial"/>
                <a:cs typeface="Arial"/>
              </a:rPr>
              <a:t> </a:t>
            </a:r>
            <a:r>
              <a:rPr sz="2600" b="1" dirty="0">
                <a:solidFill>
                  <a:srgbClr val="11688B"/>
                </a:solidFill>
                <a:latin typeface="Arial"/>
                <a:cs typeface="Arial"/>
              </a:rPr>
              <a:t>diagnosis</a:t>
            </a:r>
            <a:r>
              <a:rPr sz="2600" b="1" spc="35" dirty="0">
                <a:solidFill>
                  <a:srgbClr val="11688B"/>
                </a:solidFill>
                <a:latin typeface="Arial"/>
                <a:cs typeface="Arial"/>
              </a:rPr>
              <a:t> </a:t>
            </a:r>
            <a:r>
              <a:rPr sz="2600" b="1" dirty="0">
                <a:solidFill>
                  <a:srgbClr val="11688B"/>
                </a:solidFill>
                <a:latin typeface="Arial"/>
                <a:cs typeface="Arial"/>
              </a:rPr>
              <a:t>of</a:t>
            </a:r>
            <a:r>
              <a:rPr sz="2600" b="1" spc="40" dirty="0">
                <a:solidFill>
                  <a:srgbClr val="11688B"/>
                </a:solidFill>
                <a:latin typeface="Arial"/>
                <a:cs typeface="Arial"/>
              </a:rPr>
              <a:t> </a:t>
            </a:r>
            <a:r>
              <a:rPr sz="2600" b="1" spc="60" dirty="0">
                <a:solidFill>
                  <a:srgbClr val="11688B"/>
                </a:solidFill>
                <a:latin typeface="Arial"/>
                <a:cs typeface="Arial"/>
              </a:rPr>
              <a:t>iMCD,</a:t>
            </a:r>
            <a:r>
              <a:rPr sz="2600" b="1" spc="40" dirty="0">
                <a:solidFill>
                  <a:srgbClr val="11688B"/>
                </a:solidFill>
                <a:latin typeface="Arial"/>
                <a:cs typeface="Arial"/>
              </a:rPr>
              <a:t> </a:t>
            </a:r>
            <a:r>
              <a:rPr sz="2600" b="1" spc="-10" dirty="0">
                <a:solidFill>
                  <a:srgbClr val="11688B"/>
                </a:solidFill>
                <a:latin typeface="Arial"/>
                <a:cs typeface="Arial"/>
              </a:rPr>
              <a:t>physicians</a:t>
            </a:r>
            <a:r>
              <a:rPr sz="2600" b="1" spc="40" dirty="0">
                <a:solidFill>
                  <a:srgbClr val="11688B"/>
                </a:solidFill>
                <a:latin typeface="Arial"/>
                <a:cs typeface="Arial"/>
              </a:rPr>
              <a:t> </a:t>
            </a:r>
            <a:r>
              <a:rPr sz="2600" b="1" spc="-10" dirty="0">
                <a:solidFill>
                  <a:srgbClr val="11688B"/>
                </a:solidFill>
                <a:latin typeface="Arial"/>
                <a:cs typeface="Arial"/>
              </a:rPr>
              <a:t>must:</a:t>
            </a:r>
            <a:r>
              <a:rPr sz="2550" b="1" spc="-15" baseline="27777" dirty="0">
                <a:solidFill>
                  <a:srgbClr val="11688B"/>
                </a:solidFill>
                <a:latin typeface="Arial"/>
                <a:cs typeface="Arial"/>
              </a:rPr>
              <a:t>1</a:t>
            </a:r>
            <a:endParaRPr sz="2550" baseline="27777">
              <a:latin typeface="Arial"/>
              <a:cs typeface="Arial"/>
            </a:endParaRPr>
          </a:p>
        </p:txBody>
      </p:sp>
      <p:sp>
        <p:nvSpPr>
          <p:cNvPr id="6" name="object 6"/>
          <p:cNvSpPr txBox="1">
            <a:spLocks noGrp="1"/>
          </p:cNvSpPr>
          <p:nvPr>
            <p:ph type="title"/>
          </p:nvPr>
        </p:nvSpPr>
        <p:spPr>
          <a:xfrm>
            <a:off x="1378890" y="1447778"/>
            <a:ext cx="9286875" cy="1576070"/>
          </a:xfrm>
          <a:prstGeom prst="rect">
            <a:avLst/>
          </a:prstGeom>
        </p:spPr>
        <p:txBody>
          <a:bodyPr vert="horz" wrap="square" lIns="0" tIns="106045" rIns="0" bIns="0" rtlCol="0">
            <a:spAutoFit/>
          </a:bodyPr>
          <a:lstStyle/>
          <a:p>
            <a:pPr marL="12700" marR="7620">
              <a:lnSpc>
                <a:spcPts val="5780"/>
              </a:lnSpc>
              <a:spcBef>
                <a:spcPts val="835"/>
              </a:spcBef>
            </a:pPr>
            <a:r>
              <a:rPr sz="5350" spc="-165" dirty="0">
                <a:solidFill>
                  <a:srgbClr val="11688B"/>
                </a:solidFill>
              </a:rPr>
              <a:t>Establish,</a:t>
            </a:r>
            <a:r>
              <a:rPr sz="5350" spc="-235" dirty="0">
                <a:solidFill>
                  <a:srgbClr val="11688B"/>
                </a:solidFill>
              </a:rPr>
              <a:t> </a:t>
            </a:r>
            <a:r>
              <a:rPr sz="5350" spc="-55" dirty="0">
                <a:solidFill>
                  <a:srgbClr val="11688B"/>
                </a:solidFill>
              </a:rPr>
              <a:t>add,</a:t>
            </a:r>
            <a:r>
              <a:rPr sz="5350" spc="-235" dirty="0">
                <a:solidFill>
                  <a:srgbClr val="11688B"/>
                </a:solidFill>
              </a:rPr>
              <a:t> </a:t>
            </a:r>
            <a:r>
              <a:rPr sz="5350" spc="-75" dirty="0">
                <a:solidFill>
                  <a:srgbClr val="11688B"/>
                </a:solidFill>
              </a:rPr>
              <a:t>and</a:t>
            </a:r>
            <a:r>
              <a:rPr sz="5350" spc="-235" dirty="0">
                <a:solidFill>
                  <a:srgbClr val="11688B"/>
                </a:solidFill>
              </a:rPr>
              <a:t> </a:t>
            </a:r>
            <a:r>
              <a:rPr sz="5350" spc="-125" dirty="0">
                <a:solidFill>
                  <a:srgbClr val="11688B"/>
                </a:solidFill>
              </a:rPr>
              <a:t>exclude</a:t>
            </a:r>
            <a:r>
              <a:rPr sz="5350" spc="-245" dirty="0">
                <a:solidFill>
                  <a:srgbClr val="11688B"/>
                </a:solidFill>
              </a:rPr>
              <a:t> </a:t>
            </a:r>
            <a:r>
              <a:rPr sz="5350" spc="-25" dirty="0">
                <a:solidFill>
                  <a:srgbClr val="11688B"/>
                </a:solidFill>
              </a:rPr>
              <a:t>to </a:t>
            </a:r>
            <a:r>
              <a:rPr sz="5350" spc="-135" dirty="0">
                <a:solidFill>
                  <a:srgbClr val="11688B"/>
                </a:solidFill>
              </a:rPr>
              <a:t>diagnose</a:t>
            </a:r>
            <a:r>
              <a:rPr sz="5350" spc="-210" dirty="0">
                <a:solidFill>
                  <a:srgbClr val="11688B"/>
                </a:solidFill>
              </a:rPr>
              <a:t> </a:t>
            </a:r>
            <a:r>
              <a:rPr sz="5350" spc="-20" dirty="0">
                <a:solidFill>
                  <a:srgbClr val="11688B"/>
                </a:solidFill>
              </a:rPr>
              <a:t>iMCD</a:t>
            </a:r>
            <a:endParaRPr sz="5350"/>
          </a:p>
        </p:txBody>
      </p:sp>
      <p:grpSp>
        <p:nvGrpSpPr>
          <p:cNvPr id="7" name="object 7"/>
          <p:cNvGrpSpPr/>
          <p:nvPr/>
        </p:nvGrpSpPr>
        <p:grpSpPr>
          <a:xfrm>
            <a:off x="12114259" y="3134835"/>
            <a:ext cx="7174865" cy="2136140"/>
            <a:chOff x="12114259" y="3134835"/>
            <a:chExt cx="7174865" cy="2136140"/>
          </a:xfrm>
        </p:grpSpPr>
        <p:sp>
          <p:nvSpPr>
            <p:cNvPr id="8" name="object 8"/>
            <p:cNvSpPr/>
            <p:nvPr/>
          </p:nvSpPr>
          <p:spPr>
            <a:xfrm>
              <a:off x="12119495" y="3140070"/>
              <a:ext cx="7164070" cy="2125980"/>
            </a:xfrm>
            <a:custGeom>
              <a:avLst/>
              <a:gdLst/>
              <a:ahLst/>
              <a:cxnLst/>
              <a:rect l="l" t="t" r="r" b="b"/>
              <a:pathLst>
                <a:path w="7164069" h="2125979">
                  <a:moveTo>
                    <a:pt x="0" y="106448"/>
                  </a:moveTo>
                  <a:lnTo>
                    <a:pt x="8365" y="65014"/>
                  </a:lnTo>
                  <a:lnTo>
                    <a:pt x="31178" y="31178"/>
                  </a:lnTo>
                  <a:lnTo>
                    <a:pt x="65013" y="8365"/>
                  </a:lnTo>
                  <a:lnTo>
                    <a:pt x="106448" y="0"/>
                  </a:lnTo>
                  <a:lnTo>
                    <a:pt x="7057499" y="0"/>
                  </a:lnTo>
                  <a:lnTo>
                    <a:pt x="7098934" y="8365"/>
                  </a:lnTo>
                  <a:lnTo>
                    <a:pt x="7132770" y="31178"/>
                  </a:lnTo>
                  <a:lnTo>
                    <a:pt x="7155583" y="65014"/>
                  </a:lnTo>
                  <a:lnTo>
                    <a:pt x="7163948" y="106448"/>
                  </a:lnTo>
                  <a:lnTo>
                    <a:pt x="7163948" y="2019199"/>
                  </a:lnTo>
                  <a:lnTo>
                    <a:pt x="7155583" y="2060634"/>
                  </a:lnTo>
                  <a:lnTo>
                    <a:pt x="7132770" y="2094470"/>
                  </a:lnTo>
                  <a:lnTo>
                    <a:pt x="7098934" y="2117283"/>
                  </a:lnTo>
                  <a:lnTo>
                    <a:pt x="7057499" y="2125649"/>
                  </a:lnTo>
                  <a:lnTo>
                    <a:pt x="106448" y="2125649"/>
                  </a:lnTo>
                  <a:lnTo>
                    <a:pt x="65013" y="2117283"/>
                  </a:lnTo>
                  <a:lnTo>
                    <a:pt x="31178" y="2094470"/>
                  </a:lnTo>
                  <a:lnTo>
                    <a:pt x="8365" y="2060634"/>
                  </a:lnTo>
                  <a:lnTo>
                    <a:pt x="0" y="2019199"/>
                  </a:lnTo>
                  <a:lnTo>
                    <a:pt x="0" y="106448"/>
                  </a:lnTo>
                  <a:close/>
                </a:path>
              </a:pathLst>
            </a:custGeom>
            <a:ln w="10470">
              <a:solidFill>
                <a:srgbClr val="11688B"/>
              </a:solidFill>
            </a:ln>
          </p:spPr>
          <p:txBody>
            <a:bodyPr wrap="square" lIns="0" tIns="0" rIns="0" bIns="0" rtlCol="0"/>
            <a:lstStyle/>
            <a:p>
              <a:endParaRPr/>
            </a:p>
          </p:txBody>
        </p:sp>
        <p:pic>
          <p:nvPicPr>
            <p:cNvPr id="9" name="object 9"/>
            <p:cNvPicPr/>
            <p:nvPr/>
          </p:nvPicPr>
          <p:blipFill>
            <a:blip r:embed="rId2" cstate="print"/>
            <a:stretch>
              <a:fillRect/>
            </a:stretch>
          </p:blipFill>
          <p:spPr>
            <a:xfrm>
              <a:off x="12338891" y="3339793"/>
              <a:ext cx="1379643" cy="1382156"/>
            </a:xfrm>
            <a:prstGeom prst="rect">
              <a:avLst/>
            </a:prstGeom>
          </p:spPr>
        </p:pic>
      </p:grpSp>
      <p:sp>
        <p:nvSpPr>
          <p:cNvPr id="10" name="object 10"/>
          <p:cNvSpPr txBox="1"/>
          <p:nvPr/>
        </p:nvSpPr>
        <p:spPr>
          <a:xfrm>
            <a:off x="13798010" y="3362037"/>
            <a:ext cx="4750435" cy="1537335"/>
          </a:xfrm>
          <a:prstGeom prst="rect">
            <a:avLst/>
          </a:prstGeom>
        </p:spPr>
        <p:txBody>
          <a:bodyPr vert="horz" wrap="square" lIns="0" tIns="168910" rIns="0" bIns="0" rtlCol="0">
            <a:spAutoFit/>
          </a:bodyPr>
          <a:lstStyle/>
          <a:p>
            <a:pPr marL="12700">
              <a:lnSpc>
                <a:spcPct val="100000"/>
              </a:lnSpc>
              <a:spcBef>
                <a:spcPts val="1330"/>
              </a:spcBef>
            </a:pPr>
            <a:r>
              <a:rPr sz="3600" b="1" dirty="0">
                <a:solidFill>
                  <a:srgbClr val="11688B"/>
                </a:solidFill>
                <a:latin typeface="Arial"/>
                <a:cs typeface="Arial"/>
              </a:rPr>
              <a:t>Diagnostic</a:t>
            </a:r>
            <a:r>
              <a:rPr sz="3600" b="1" spc="20" dirty="0">
                <a:solidFill>
                  <a:srgbClr val="11688B"/>
                </a:solidFill>
                <a:latin typeface="Arial"/>
                <a:cs typeface="Arial"/>
              </a:rPr>
              <a:t> </a:t>
            </a:r>
            <a:r>
              <a:rPr sz="3600" b="1" spc="-10" dirty="0">
                <a:solidFill>
                  <a:srgbClr val="11688B"/>
                </a:solidFill>
                <a:latin typeface="Arial"/>
                <a:cs typeface="Arial"/>
              </a:rPr>
              <a:t>guidelines</a:t>
            </a:r>
            <a:endParaRPr sz="3600">
              <a:latin typeface="Arial"/>
              <a:cs typeface="Arial"/>
            </a:endParaRPr>
          </a:p>
          <a:p>
            <a:pPr marL="12700" marR="1191895">
              <a:lnSpc>
                <a:spcPct val="101800"/>
              </a:lnSpc>
              <a:spcBef>
                <a:spcPts val="730"/>
              </a:spcBef>
            </a:pPr>
            <a:r>
              <a:rPr sz="2300" dirty="0">
                <a:solidFill>
                  <a:srgbClr val="11688B"/>
                </a:solidFill>
                <a:latin typeface="Arial"/>
                <a:cs typeface="Arial"/>
              </a:rPr>
              <a:t>Fajgenbaum</a:t>
            </a:r>
            <a:r>
              <a:rPr sz="2300" spc="-15" dirty="0">
                <a:solidFill>
                  <a:srgbClr val="11688B"/>
                </a:solidFill>
                <a:latin typeface="Arial"/>
                <a:cs typeface="Arial"/>
              </a:rPr>
              <a:t> </a:t>
            </a:r>
            <a:r>
              <a:rPr sz="2300" dirty="0">
                <a:solidFill>
                  <a:srgbClr val="11688B"/>
                </a:solidFill>
                <a:latin typeface="Arial"/>
                <a:cs typeface="Arial"/>
              </a:rPr>
              <a:t>DC,</a:t>
            </a:r>
            <a:r>
              <a:rPr sz="2300" spc="-20" dirty="0">
                <a:solidFill>
                  <a:srgbClr val="11688B"/>
                </a:solidFill>
                <a:latin typeface="Arial"/>
                <a:cs typeface="Arial"/>
              </a:rPr>
              <a:t> </a:t>
            </a:r>
            <a:r>
              <a:rPr sz="2300" i="1" dirty="0">
                <a:solidFill>
                  <a:srgbClr val="11688B"/>
                </a:solidFill>
                <a:latin typeface="Arial"/>
                <a:cs typeface="Arial"/>
              </a:rPr>
              <a:t>et</a:t>
            </a:r>
            <a:r>
              <a:rPr sz="2300" i="1" spc="-15" dirty="0">
                <a:solidFill>
                  <a:srgbClr val="11688B"/>
                </a:solidFill>
                <a:latin typeface="Arial"/>
                <a:cs typeface="Arial"/>
              </a:rPr>
              <a:t> </a:t>
            </a:r>
            <a:r>
              <a:rPr sz="2300" i="1" spc="-25" dirty="0">
                <a:solidFill>
                  <a:srgbClr val="11688B"/>
                </a:solidFill>
                <a:latin typeface="Arial"/>
                <a:cs typeface="Arial"/>
              </a:rPr>
              <a:t>al. </a:t>
            </a:r>
            <a:r>
              <a:rPr sz="2300" i="1" dirty="0">
                <a:solidFill>
                  <a:srgbClr val="11688B"/>
                </a:solidFill>
                <a:latin typeface="Arial"/>
                <a:cs typeface="Arial"/>
              </a:rPr>
              <a:t>Blood.</a:t>
            </a:r>
            <a:r>
              <a:rPr sz="2300" i="1" spc="60" dirty="0">
                <a:solidFill>
                  <a:srgbClr val="11688B"/>
                </a:solidFill>
                <a:latin typeface="Arial"/>
                <a:cs typeface="Arial"/>
              </a:rPr>
              <a:t> </a:t>
            </a:r>
            <a:r>
              <a:rPr sz="2300" dirty="0">
                <a:solidFill>
                  <a:srgbClr val="11688B"/>
                </a:solidFill>
                <a:latin typeface="Arial"/>
                <a:cs typeface="Arial"/>
              </a:rPr>
              <a:t>2017;</a:t>
            </a:r>
            <a:r>
              <a:rPr sz="2300" spc="60" dirty="0">
                <a:solidFill>
                  <a:srgbClr val="11688B"/>
                </a:solidFill>
                <a:latin typeface="Arial"/>
                <a:cs typeface="Arial"/>
              </a:rPr>
              <a:t> </a:t>
            </a:r>
            <a:r>
              <a:rPr sz="2300" dirty="0">
                <a:solidFill>
                  <a:srgbClr val="11688B"/>
                </a:solidFill>
                <a:latin typeface="Arial"/>
                <a:cs typeface="Arial"/>
              </a:rPr>
              <a:t>129:</a:t>
            </a:r>
            <a:r>
              <a:rPr sz="2300" spc="65" dirty="0">
                <a:solidFill>
                  <a:srgbClr val="11688B"/>
                </a:solidFill>
                <a:latin typeface="Arial"/>
                <a:cs typeface="Arial"/>
              </a:rPr>
              <a:t> </a:t>
            </a:r>
            <a:r>
              <a:rPr sz="2300" spc="-10" dirty="0">
                <a:solidFill>
                  <a:srgbClr val="11688B"/>
                </a:solidFill>
                <a:latin typeface="Arial"/>
                <a:cs typeface="Arial"/>
              </a:rPr>
              <a:t>1646–57</a:t>
            </a:r>
            <a:endParaRPr sz="2300">
              <a:latin typeface="Arial"/>
              <a:cs typeface="Arial"/>
            </a:endParaRPr>
          </a:p>
        </p:txBody>
      </p:sp>
      <p:sp>
        <p:nvSpPr>
          <p:cNvPr id="11" name="object 11"/>
          <p:cNvSpPr/>
          <p:nvPr/>
        </p:nvSpPr>
        <p:spPr>
          <a:xfrm>
            <a:off x="1468667" y="6616397"/>
            <a:ext cx="4213860" cy="600710"/>
          </a:xfrm>
          <a:custGeom>
            <a:avLst/>
            <a:gdLst/>
            <a:ahLst/>
            <a:cxnLst/>
            <a:rect l="l" t="t" r="r" b="b"/>
            <a:pathLst>
              <a:path w="4213860" h="600709">
                <a:moveTo>
                  <a:pt x="4113405" y="0"/>
                </a:moveTo>
                <a:lnTo>
                  <a:pt x="100103" y="0"/>
                </a:lnTo>
                <a:lnTo>
                  <a:pt x="61139" y="7866"/>
                </a:lnTo>
                <a:lnTo>
                  <a:pt x="29319" y="29319"/>
                </a:lnTo>
                <a:lnTo>
                  <a:pt x="7866" y="61138"/>
                </a:lnTo>
                <a:lnTo>
                  <a:pt x="0" y="100103"/>
                </a:lnTo>
                <a:lnTo>
                  <a:pt x="0" y="500504"/>
                </a:lnTo>
                <a:lnTo>
                  <a:pt x="7866" y="539469"/>
                </a:lnTo>
                <a:lnTo>
                  <a:pt x="29319" y="571288"/>
                </a:lnTo>
                <a:lnTo>
                  <a:pt x="61139" y="592741"/>
                </a:lnTo>
                <a:lnTo>
                  <a:pt x="100103" y="600607"/>
                </a:lnTo>
                <a:lnTo>
                  <a:pt x="4113405" y="600607"/>
                </a:lnTo>
                <a:lnTo>
                  <a:pt x="4152370" y="592741"/>
                </a:lnTo>
                <a:lnTo>
                  <a:pt x="4184188" y="571288"/>
                </a:lnTo>
                <a:lnTo>
                  <a:pt x="4205641" y="539469"/>
                </a:lnTo>
                <a:lnTo>
                  <a:pt x="4213508" y="500504"/>
                </a:lnTo>
                <a:lnTo>
                  <a:pt x="4213508" y="100103"/>
                </a:lnTo>
                <a:lnTo>
                  <a:pt x="4205641" y="61138"/>
                </a:lnTo>
                <a:lnTo>
                  <a:pt x="4184188" y="29319"/>
                </a:lnTo>
                <a:lnTo>
                  <a:pt x="4152370" y="7866"/>
                </a:lnTo>
                <a:lnTo>
                  <a:pt x="4113405" y="0"/>
                </a:lnTo>
                <a:close/>
              </a:path>
            </a:pathLst>
          </a:custGeom>
          <a:solidFill>
            <a:srgbClr val="11688B"/>
          </a:solidFill>
        </p:spPr>
        <p:txBody>
          <a:bodyPr wrap="square" lIns="0" tIns="0" rIns="0" bIns="0" rtlCol="0"/>
          <a:lstStyle/>
          <a:p>
            <a:endParaRPr/>
          </a:p>
        </p:txBody>
      </p:sp>
      <p:sp>
        <p:nvSpPr>
          <p:cNvPr id="12" name="object 12"/>
          <p:cNvSpPr txBox="1"/>
          <p:nvPr/>
        </p:nvSpPr>
        <p:spPr>
          <a:xfrm>
            <a:off x="2647174" y="6693692"/>
            <a:ext cx="1856739" cy="427990"/>
          </a:xfrm>
          <a:prstGeom prst="rect">
            <a:avLst/>
          </a:prstGeom>
        </p:spPr>
        <p:txBody>
          <a:bodyPr vert="horz" wrap="square" lIns="0" tIns="17145" rIns="0" bIns="0" rtlCol="0">
            <a:spAutoFit/>
          </a:bodyPr>
          <a:lstStyle/>
          <a:p>
            <a:pPr marL="12700">
              <a:lnSpc>
                <a:spcPct val="100000"/>
              </a:lnSpc>
              <a:spcBef>
                <a:spcPts val="135"/>
              </a:spcBef>
            </a:pPr>
            <a:r>
              <a:rPr sz="2600" spc="-10" dirty="0">
                <a:solidFill>
                  <a:srgbClr val="FFFFFF"/>
                </a:solidFill>
                <a:latin typeface="Arial"/>
                <a:cs typeface="Arial"/>
              </a:rPr>
              <a:t>ESTABLISH</a:t>
            </a:r>
            <a:endParaRPr sz="2600">
              <a:latin typeface="Arial"/>
              <a:cs typeface="Arial"/>
            </a:endParaRPr>
          </a:p>
        </p:txBody>
      </p:sp>
      <p:sp>
        <p:nvSpPr>
          <p:cNvPr id="13" name="object 13"/>
          <p:cNvSpPr/>
          <p:nvPr/>
        </p:nvSpPr>
        <p:spPr>
          <a:xfrm>
            <a:off x="6223486" y="6615738"/>
            <a:ext cx="4213860" cy="600710"/>
          </a:xfrm>
          <a:custGeom>
            <a:avLst/>
            <a:gdLst/>
            <a:ahLst/>
            <a:cxnLst/>
            <a:rect l="l" t="t" r="r" b="b"/>
            <a:pathLst>
              <a:path w="4213859" h="600709">
                <a:moveTo>
                  <a:pt x="4113404" y="0"/>
                </a:moveTo>
                <a:lnTo>
                  <a:pt x="100102" y="0"/>
                </a:lnTo>
                <a:lnTo>
                  <a:pt x="61138" y="7866"/>
                </a:lnTo>
                <a:lnTo>
                  <a:pt x="29319" y="29319"/>
                </a:lnTo>
                <a:lnTo>
                  <a:pt x="7866" y="61138"/>
                </a:lnTo>
                <a:lnTo>
                  <a:pt x="0" y="100103"/>
                </a:lnTo>
                <a:lnTo>
                  <a:pt x="0" y="500504"/>
                </a:lnTo>
                <a:lnTo>
                  <a:pt x="7866" y="539469"/>
                </a:lnTo>
                <a:lnTo>
                  <a:pt x="29319" y="571288"/>
                </a:lnTo>
                <a:lnTo>
                  <a:pt x="61138" y="592741"/>
                </a:lnTo>
                <a:lnTo>
                  <a:pt x="100102" y="600607"/>
                </a:lnTo>
                <a:lnTo>
                  <a:pt x="4113404" y="600607"/>
                </a:lnTo>
                <a:lnTo>
                  <a:pt x="4152369" y="592741"/>
                </a:lnTo>
                <a:lnTo>
                  <a:pt x="4184188" y="571288"/>
                </a:lnTo>
                <a:lnTo>
                  <a:pt x="4205641" y="539469"/>
                </a:lnTo>
                <a:lnTo>
                  <a:pt x="4213508" y="500504"/>
                </a:lnTo>
                <a:lnTo>
                  <a:pt x="4213508" y="100103"/>
                </a:lnTo>
                <a:lnTo>
                  <a:pt x="4205641" y="61138"/>
                </a:lnTo>
                <a:lnTo>
                  <a:pt x="4184188" y="29319"/>
                </a:lnTo>
                <a:lnTo>
                  <a:pt x="4152369" y="7866"/>
                </a:lnTo>
                <a:lnTo>
                  <a:pt x="4113404" y="0"/>
                </a:lnTo>
                <a:close/>
              </a:path>
            </a:pathLst>
          </a:custGeom>
          <a:solidFill>
            <a:srgbClr val="F28A04"/>
          </a:solidFill>
        </p:spPr>
        <p:txBody>
          <a:bodyPr wrap="square" lIns="0" tIns="0" rIns="0" bIns="0" rtlCol="0"/>
          <a:lstStyle/>
          <a:p>
            <a:endParaRPr/>
          </a:p>
        </p:txBody>
      </p:sp>
      <p:sp>
        <p:nvSpPr>
          <p:cNvPr id="14" name="object 14"/>
          <p:cNvSpPr txBox="1"/>
          <p:nvPr/>
        </p:nvSpPr>
        <p:spPr>
          <a:xfrm>
            <a:off x="7963493" y="6691179"/>
            <a:ext cx="734060" cy="427990"/>
          </a:xfrm>
          <a:prstGeom prst="rect">
            <a:avLst/>
          </a:prstGeom>
        </p:spPr>
        <p:txBody>
          <a:bodyPr vert="horz" wrap="square" lIns="0" tIns="17145" rIns="0" bIns="0" rtlCol="0">
            <a:spAutoFit/>
          </a:bodyPr>
          <a:lstStyle/>
          <a:p>
            <a:pPr marL="12700">
              <a:lnSpc>
                <a:spcPct val="100000"/>
              </a:lnSpc>
              <a:spcBef>
                <a:spcPts val="135"/>
              </a:spcBef>
            </a:pPr>
            <a:r>
              <a:rPr sz="2600" spc="-25" dirty="0">
                <a:solidFill>
                  <a:srgbClr val="FFFFFF"/>
                </a:solidFill>
                <a:latin typeface="Arial"/>
                <a:cs typeface="Arial"/>
              </a:rPr>
              <a:t>ADD</a:t>
            </a:r>
            <a:endParaRPr sz="2600">
              <a:latin typeface="Arial"/>
              <a:cs typeface="Arial"/>
            </a:endParaRPr>
          </a:p>
        </p:txBody>
      </p:sp>
      <p:grpSp>
        <p:nvGrpSpPr>
          <p:cNvPr id="15" name="object 15"/>
          <p:cNvGrpSpPr/>
          <p:nvPr/>
        </p:nvGrpSpPr>
        <p:grpSpPr>
          <a:xfrm>
            <a:off x="10975184" y="6441314"/>
            <a:ext cx="4244975" cy="949960"/>
            <a:chOff x="10975184" y="6441314"/>
            <a:chExt cx="4244975" cy="949960"/>
          </a:xfrm>
        </p:grpSpPr>
        <p:sp>
          <p:nvSpPr>
            <p:cNvPr id="16" name="object 16"/>
            <p:cNvSpPr/>
            <p:nvPr/>
          </p:nvSpPr>
          <p:spPr>
            <a:xfrm>
              <a:off x="10990890" y="6457021"/>
              <a:ext cx="4213860" cy="918210"/>
            </a:xfrm>
            <a:custGeom>
              <a:avLst/>
              <a:gdLst/>
              <a:ahLst/>
              <a:cxnLst/>
              <a:rect l="l" t="t" r="r" b="b"/>
              <a:pathLst>
                <a:path w="4213859" h="918209">
                  <a:moveTo>
                    <a:pt x="4146920" y="0"/>
                  </a:moveTo>
                  <a:lnTo>
                    <a:pt x="66584" y="0"/>
                  </a:lnTo>
                  <a:lnTo>
                    <a:pt x="40666" y="5232"/>
                  </a:lnTo>
                  <a:lnTo>
                    <a:pt x="19502" y="19502"/>
                  </a:lnTo>
                  <a:lnTo>
                    <a:pt x="5232" y="40667"/>
                  </a:lnTo>
                  <a:lnTo>
                    <a:pt x="0" y="66585"/>
                  </a:lnTo>
                  <a:lnTo>
                    <a:pt x="0" y="851456"/>
                  </a:lnTo>
                  <a:lnTo>
                    <a:pt x="5232" y="877374"/>
                  </a:lnTo>
                  <a:lnTo>
                    <a:pt x="19502" y="898539"/>
                  </a:lnTo>
                  <a:lnTo>
                    <a:pt x="40666" y="912808"/>
                  </a:lnTo>
                  <a:lnTo>
                    <a:pt x="66584" y="918041"/>
                  </a:lnTo>
                  <a:lnTo>
                    <a:pt x="4146920" y="918041"/>
                  </a:lnTo>
                  <a:lnTo>
                    <a:pt x="4172838" y="912808"/>
                  </a:lnTo>
                  <a:lnTo>
                    <a:pt x="4194003" y="898539"/>
                  </a:lnTo>
                  <a:lnTo>
                    <a:pt x="4208272" y="877374"/>
                  </a:lnTo>
                  <a:lnTo>
                    <a:pt x="4213505" y="851456"/>
                  </a:lnTo>
                  <a:lnTo>
                    <a:pt x="4213505" y="66585"/>
                  </a:lnTo>
                  <a:lnTo>
                    <a:pt x="4208272" y="40667"/>
                  </a:lnTo>
                  <a:lnTo>
                    <a:pt x="4194003" y="19502"/>
                  </a:lnTo>
                  <a:lnTo>
                    <a:pt x="4172838" y="5232"/>
                  </a:lnTo>
                  <a:lnTo>
                    <a:pt x="4146920" y="0"/>
                  </a:lnTo>
                  <a:close/>
                </a:path>
              </a:pathLst>
            </a:custGeom>
            <a:solidFill>
              <a:srgbClr val="11688B"/>
            </a:solidFill>
          </p:spPr>
          <p:txBody>
            <a:bodyPr wrap="square" lIns="0" tIns="0" rIns="0" bIns="0" rtlCol="0"/>
            <a:lstStyle/>
            <a:p>
              <a:endParaRPr/>
            </a:p>
          </p:txBody>
        </p:sp>
        <p:sp>
          <p:nvSpPr>
            <p:cNvPr id="17" name="object 17"/>
            <p:cNvSpPr/>
            <p:nvPr/>
          </p:nvSpPr>
          <p:spPr>
            <a:xfrm>
              <a:off x="10990890" y="6457021"/>
              <a:ext cx="4213860" cy="918210"/>
            </a:xfrm>
            <a:custGeom>
              <a:avLst/>
              <a:gdLst/>
              <a:ahLst/>
              <a:cxnLst/>
              <a:rect l="l" t="t" r="r" b="b"/>
              <a:pathLst>
                <a:path w="4213859" h="918209">
                  <a:moveTo>
                    <a:pt x="0" y="66585"/>
                  </a:moveTo>
                  <a:lnTo>
                    <a:pt x="5232" y="40667"/>
                  </a:lnTo>
                  <a:lnTo>
                    <a:pt x="19502" y="19502"/>
                  </a:lnTo>
                  <a:lnTo>
                    <a:pt x="40667" y="5232"/>
                  </a:lnTo>
                  <a:lnTo>
                    <a:pt x="66584" y="0"/>
                  </a:lnTo>
                  <a:lnTo>
                    <a:pt x="4146925" y="0"/>
                  </a:lnTo>
                  <a:lnTo>
                    <a:pt x="4172843" y="5232"/>
                  </a:lnTo>
                  <a:lnTo>
                    <a:pt x="4194007" y="19502"/>
                  </a:lnTo>
                  <a:lnTo>
                    <a:pt x="4208277" y="40667"/>
                  </a:lnTo>
                  <a:lnTo>
                    <a:pt x="4213510" y="66585"/>
                  </a:lnTo>
                  <a:lnTo>
                    <a:pt x="4213510" y="851456"/>
                  </a:lnTo>
                  <a:lnTo>
                    <a:pt x="4208277" y="877373"/>
                  </a:lnTo>
                  <a:lnTo>
                    <a:pt x="4194007" y="898538"/>
                  </a:lnTo>
                  <a:lnTo>
                    <a:pt x="4172843" y="912808"/>
                  </a:lnTo>
                  <a:lnTo>
                    <a:pt x="4146925" y="918041"/>
                  </a:lnTo>
                  <a:lnTo>
                    <a:pt x="66584" y="918041"/>
                  </a:lnTo>
                  <a:lnTo>
                    <a:pt x="40667" y="912808"/>
                  </a:lnTo>
                  <a:lnTo>
                    <a:pt x="19502" y="898538"/>
                  </a:lnTo>
                  <a:lnTo>
                    <a:pt x="5232" y="877373"/>
                  </a:lnTo>
                  <a:lnTo>
                    <a:pt x="0" y="851456"/>
                  </a:lnTo>
                  <a:lnTo>
                    <a:pt x="0" y="66585"/>
                  </a:lnTo>
                  <a:close/>
                </a:path>
              </a:pathLst>
            </a:custGeom>
            <a:ln w="31412">
              <a:solidFill>
                <a:srgbClr val="F28A04"/>
              </a:solidFill>
            </a:ln>
          </p:spPr>
          <p:txBody>
            <a:bodyPr wrap="square" lIns="0" tIns="0" rIns="0" bIns="0" rtlCol="0"/>
            <a:lstStyle/>
            <a:p>
              <a:endParaRPr/>
            </a:p>
          </p:txBody>
        </p:sp>
      </p:grpSp>
      <p:sp>
        <p:nvSpPr>
          <p:cNvPr id="18" name="object 18"/>
          <p:cNvSpPr txBox="1"/>
          <p:nvPr/>
        </p:nvSpPr>
        <p:spPr>
          <a:xfrm>
            <a:off x="12306171" y="6691179"/>
            <a:ext cx="1583690" cy="427990"/>
          </a:xfrm>
          <a:prstGeom prst="rect">
            <a:avLst/>
          </a:prstGeom>
        </p:spPr>
        <p:txBody>
          <a:bodyPr vert="horz" wrap="square" lIns="0" tIns="17145" rIns="0" bIns="0" rtlCol="0">
            <a:spAutoFit/>
          </a:bodyPr>
          <a:lstStyle/>
          <a:p>
            <a:pPr marL="12700">
              <a:lnSpc>
                <a:spcPct val="100000"/>
              </a:lnSpc>
              <a:spcBef>
                <a:spcPts val="135"/>
              </a:spcBef>
            </a:pPr>
            <a:r>
              <a:rPr sz="2600" spc="-10" dirty="0">
                <a:solidFill>
                  <a:srgbClr val="FFFFFF"/>
                </a:solidFill>
                <a:latin typeface="Arial"/>
                <a:cs typeface="Arial"/>
              </a:rPr>
              <a:t>EXCLUDE</a:t>
            </a:r>
            <a:endParaRPr sz="2600">
              <a:latin typeface="Arial"/>
              <a:cs typeface="Arial"/>
            </a:endParaRPr>
          </a:p>
        </p:txBody>
      </p:sp>
      <p:sp>
        <p:nvSpPr>
          <p:cNvPr id="19" name="object 19"/>
          <p:cNvSpPr txBox="1"/>
          <p:nvPr/>
        </p:nvSpPr>
        <p:spPr>
          <a:xfrm>
            <a:off x="2557570" y="7904126"/>
            <a:ext cx="1905000" cy="734695"/>
          </a:xfrm>
          <a:prstGeom prst="rect">
            <a:avLst/>
          </a:prstGeom>
        </p:spPr>
        <p:txBody>
          <a:bodyPr vert="horz" wrap="square" lIns="0" tIns="13335" rIns="0" bIns="0" rtlCol="0">
            <a:spAutoFit/>
          </a:bodyPr>
          <a:lstStyle/>
          <a:p>
            <a:pPr marL="12700">
              <a:lnSpc>
                <a:spcPct val="100000"/>
              </a:lnSpc>
              <a:spcBef>
                <a:spcPts val="105"/>
              </a:spcBef>
            </a:pPr>
            <a:r>
              <a:rPr sz="2300" dirty="0">
                <a:solidFill>
                  <a:srgbClr val="11688B"/>
                </a:solidFill>
                <a:latin typeface="Arial"/>
                <a:cs typeface="Arial"/>
              </a:rPr>
              <a:t>Establish</a:t>
            </a:r>
            <a:r>
              <a:rPr sz="2300" spc="-15" dirty="0">
                <a:solidFill>
                  <a:srgbClr val="11688B"/>
                </a:solidFill>
                <a:latin typeface="Arial"/>
                <a:cs typeface="Arial"/>
              </a:rPr>
              <a:t> </a:t>
            </a:r>
            <a:r>
              <a:rPr sz="2300" spc="30" dirty="0">
                <a:solidFill>
                  <a:srgbClr val="11688B"/>
                </a:solidFill>
                <a:latin typeface="Arial"/>
                <a:cs typeface="Arial"/>
              </a:rPr>
              <a:t>both</a:t>
            </a:r>
            <a:endParaRPr sz="2300">
              <a:latin typeface="Arial"/>
              <a:cs typeface="Arial"/>
            </a:endParaRPr>
          </a:p>
          <a:p>
            <a:pPr marL="12700">
              <a:lnSpc>
                <a:spcPct val="100000"/>
              </a:lnSpc>
              <a:spcBef>
                <a:spcPts val="50"/>
              </a:spcBef>
            </a:pPr>
            <a:r>
              <a:rPr sz="2300" b="1" dirty="0">
                <a:solidFill>
                  <a:srgbClr val="11688B"/>
                </a:solidFill>
                <a:latin typeface="Arial"/>
                <a:cs typeface="Arial"/>
              </a:rPr>
              <a:t>major</a:t>
            </a:r>
            <a:r>
              <a:rPr sz="2300" b="1" spc="60" dirty="0">
                <a:solidFill>
                  <a:srgbClr val="11688B"/>
                </a:solidFill>
                <a:latin typeface="Arial"/>
                <a:cs typeface="Arial"/>
              </a:rPr>
              <a:t> </a:t>
            </a:r>
            <a:r>
              <a:rPr sz="2300" b="1" spc="-10" dirty="0">
                <a:solidFill>
                  <a:srgbClr val="11688B"/>
                </a:solidFill>
                <a:latin typeface="Arial"/>
                <a:cs typeface="Arial"/>
              </a:rPr>
              <a:t>criteria</a:t>
            </a:r>
            <a:endParaRPr sz="2300">
              <a:latin typeface="Arial"/>
              <a:cs typeface="Arial"/>
            </a:endParaRPr>
          </a:p>
        </p:txBody>
      </p:sp>
      <p:sp>
        <p:nvSpPr>
          <p:cNvPr id="20" name="object 20"/>
          <p:cNvSpPr txBox="1"/>
          <p:nvPr/>
        </p:nvSpPr>
        <p:spPr>
          <a:xfrm>
            <a:off x="7349808" y="7592513"/>
            <a:ext cx="2973070" cy="1435735"/>
          </a:xfrm>
          <a:prstGeom prst="rect">
            <a:avLst/>
          </a:prstGeom>
        </p:spPr>
        <p:txBody>
          <a:bodyPr vert="horz" wrap="square" lIns="0" tIns="11430" rIns="0" bIns="0" rtlCol="0">
            <a:spAutoFit/>
          </a:bodyPr>
          <a:lstStyle/>
          <a:p>
            <a:pPr marL="12700" marR="5080">
              <a:lnSpc>
                <a:spcPct val="100600"/>
              </a:lnSpc>
              <a:spcBef>
                <a:spcPts val="90"/>
              </a:spcBef>
            </a:pPr>
            <a:r>
              <a:rPr sz="2300" dirty="0">
                <a:solidFill>
                  <a:srgbClr val="11688B"/>
                </a:solidFill>
                <a:latin typeface="Arial"/>
                <a:cs typeface="Arial"/>
              </a:rPr>
              <a:t>Add</a:t>
            </a:r>
            <a:r>
              <a:rPr sz="2300" spc="50" dirty="0">
                <a:solidFill>
                  <a:srgbClr val="11688B"/>
                </a:solidFill>
                <a:latin typeface="Arial"/>
                <a:cs typeface="Arial"/>
              </a:rPr>
              <a:t> </a:t>
            </a:r>
            <a:r>
              <a:rPr sz="2300" dirty="0">
                <a:solidFill>
                  <a:srgbClr val="11688B"/>
                </a:solidFill>
                <a:latin typeface="Arial"/>
                <a:cs typeface="Arial"/>
              </a:rPr>
              <a:t>at</a:t>
            </a:r>
            <a:r>
              <a:rPr sz="2300" spc="50" dirty="0">
                <a:solidFill>
                  <a:srgbClr val="11688B"/>
                </a:solidFill>
                <a:latin typeface="Arial"/>
                <a:cs typeface="Arial"/>
              </a:rPr>
              <a:t> </a:t>
            </a:r>
            <a:r>
              <a:rPr sz="2300" dirty="0">
                <a:solidFill>
                  <a:srgbClr val="11688B"/>
                </a:solidFill>
                <a:latin typeface="Arial"/>
                <a:cs typeface="Arial"/>
              </a:rPr>
              <a:t>least</a:t>
            </a:r>
            <a:r>
              <a:rPr sz="2300" spc="55" dirty="0">
                <a:solidFill>
                  <a:srgbClr val="11688B"/>
                </a:solidFill>
                <a:latin typeface="Arial"/>
                <a:cs typeface="Arial"/>
              </a:rPr>
              <a:t> </a:t>
            </a:r>
            <a:r>
              <a:rPr sz="2300" dirty="0">
                <a:solidFill>
                  <a:srgbClr val="11688B"/>
                </a:solidFill>
                <a:latin typeface="Arial"/>
                <a:cs typeface="Arial"/>
              </a:rPr>
              <a:t>2</a:t>
            </a:r>
            <a:r>
              <a:rPr sz="2300" spc="50" dirty="0">
                <a:solidFill>
                  <a:srgbClr val="11688B"/>
                </a:solidFill>
                <a:latin typeface="Arial"/>
                <a:cs typeface="Arial"/>
              </a:rPr>
              <a:t> </a:t>
            </a:r>
            <a:r>
              <a:rPr sz="2300" dirty="0">
                <a:solidFill>
                  <a:srgbClr val="11688B"/>
                </a:solidFill>
                <a:latin typeface="Arial"/>
                <a:cs typeface="Arial"/>
              </a:rPr>
              <a:t>of</a:t>
            </a:r>
            <a:r>
              <a:rPr sz="2300" spc="45" dirty="0">
                <a:solidFill>
                  <a:srgbClr val="11688B"/>
                </a:solidFill>
                <a:latin typeface="Arial"/>
                <a:cs typeface="Arial"/>
              </a:rPr>
              <a:t> </a:t>
            </a:r>
            <a:r>
              <a:rPr sz="2300" spc="-25" dirty="0">
                <a:solidFill>
                  <a:srgbClr val="11688B"/>
                </a:solidFill>
                <a:latin typeface="Arial"/>
                <a:cs typeface="Arial"/>
              </a:rPr>
              <a:t>the </a:t>
            </a:r>
            <a:r>
              <a:rPr sz="2300" dirty="0">
                <a:solidFill>
                  <a:srgbClr val="11688B"/>
                </a:solidFill>
                <a:latin typeface="Arial"/>
                <a:cs typeface="Arial"/>
              </a:rPr>
              <a:t>11</a:t>
            </a:r>
            <a:r>
              <a:rPr sz="2300" spc="-35" dirty="0">
                <a:solidFill>
                  <a:srgbClr val="11688B"/>
                </a:solidFill>
                <a:latin typeface="Arial"/>
                <a:cs typeface="Arial"/>
              </a:rPr>
              <a:t> </a:t>
            </a:r>
            <a:r>
              <a:rPr sz="2300" b="1" dirty="0">
                <a:solidFill>
                  <a:srgbClr val="11688B"/>
                </a:solidFill>
                <a:latin typeface="Arial"/>
                <a:cs typeface="Arial"/>
              </a:rPr>
              <a:t>minor</a:t>
            </a:r>
            <a:r>
              <a:rPr sz="2300" b="1" spc="-35" dirty="0">
                <a:solidFill>
                  <a:srgbClr val="11688B"/>
                </a:solidFill>
                <a:latin typeface="Arial"/>
                <a:cs typeface="Arial"/>
              </a:rPr>
              <a:t> </a:t>
            </a:r>
            <a:r>
              <a:rPr sz="2300" b="1" spc="-10" dirty="0">
                <a:solidFill>
                  <a:srgbClr val="11688B"/>
                </a:solidFill>
                <a:latin typeface="Arial"/>
                <a:cs typeface="Arial"/>
              </a:rPr>
              <a:t>criteria</a:t>
            </a:r>
            <a:r>
              <a:rPr sz="2300" spc="-10" dirty="0">
                <a:solidFill>
                  <a:srgbClr val="11688B"/>
                </a:solidFill>
                <a:latin typeface="Arial"/>
                <a:cs typeface="Arial"/>
              </a:rPr>
              <a:t>, </a:t>
            </a:r>
            <a:r>
              <a:rPr sz="2300" dirty="0">
                <a:solidFill>
                  <a:srgbClr val="11688B"/>
                </a:solidFill>
                <a:latin typeface="Arial"/>
                <a:cs typeface="Arial"/>
              </a:rPr>
              <a:t>including</a:t>
            </a:r>
            <a:r>
              <a:rPr sz="2300" spc="75" dirty="0">
                <a:solidFill>
                  <a:srgbClr val="11688B"/>
                </a:solidFill>
                <a:latin typeface="Arial"/>
                <a:cs typeface="Arial"/>
              </a:rPr>
              <a:t> </a:t>
            </a:r>
            <a:r>
              <a:rPr sz="2300" dirty="0">
                <a:solidFill>
                  <a:srgbClr val="11688B"/>
                </a:solidFill>
                <a:latin typeface="Arial"/>
                <a:cs typeface="Arial"/>
              </a:rPr>
              <a:t>at</a:t>
            </a:r>
            <a:r>
              <a:rPr sz="2300" spc="80" dirty="0">
                <a:solidFill>
                  <a:srgbClr val="11688B"/>
                </a:solidFill>
                <a:latin typeface="Arial"/>
                <a:cs typeface="Arial"/>
              </a:rPr>
              <a:t> </a:t>
            </a:r>
            <a:r>
              <a:rPr sz="2300" dirty="0">
                <a:solidFill>
                  <a:srgbClr val="11688B"/>
                </a:solidFill>
                <a:latin typeface="Arial"/>
                <a:cs typeface="Arial"/>
              </a:rPr>
              <a:t>least</a:t>
            </a:r>
            <a:r>
              <a:rPr sz="2300" spc="80" dirty="0">
                <a:solidFill>
                  <a:srgbClr val="11688B"/>
                </a:solidFill>
                <a:latin typeface="Arial"/>
                <a:cs typeface="Arial"/>
              </a:rPr>
              <a:t> </a:t>
            </a:r>
            <a:r>
              <a:rPr sz="2300" spc="-25" dirty="0">
                <a:solidFill>
                  <a:srgbClr val="11688B"/>
                </a:solidFill>
                <a:latin typeface="Arial"/>
                <a:cs typeface="Arial"/>
              </a:rPr>
              <a:t>one </a:t>
            </a:r>
            <a:r>
              <a:rPr sz="2300" dirty="0">
                <a:solidFill>
                  <a:srgbClr val="11688B"/>
                </a:solidFill>
                <a:latin typeface="Arial"/>
                <a:cs typeface="Arial"/>
              </a:rPr>
              <a:t>laboratory</a:t>
            </a:r>
            <a:r>
              <a:rPr sz="2300" spc="160" dirty="0">
                <a:solidFill>
                  <a:srgbClr val="11688B"/>
                </a:solidFill>
                <a:latin typeface="Arial"/>
                <a:cs typeface="Arial"/>
              </a:rPr>
              <a:t> </a:t>
            </a:r>
            <a:r>
              <a:rPr sz="2300" spc="-10" dirty="0">
                <a:solidFill>
                  <a:srgbClr val="11688B"/>
                </a:solidFill>
                <a:latin typeface="Arial"/>
                <a:cs typeface="Arial"/>
              </a:rPr>
              <a:t>abnormality</a:t>
            </a:r>
            <a:endParaRPr sz="2300">
              <a:latin typeface="Arial"/>
              <a:cs typeface="Arial"/>
            </a:endParaRPr>
          </a:p>
        </p:txBody>
      </p:sp>
      <p:sp>
        <p:nvSpPr>
          <p:cNvPr id="21" name="object 21"/>
          <p:cNvSpPr txBox="1"/>
          <p:nvPr/>
        </p:nvSpPr>
        <p:spPr>
          <a:xfrm>
            <a:off x="12470438" y="7758372"/>
            <a:ext cx="2538095" cy="1089025"/>
          </a:xfrm>
          <a:prstGeom prst="rect">
            <a:avLst/>
          </a:prstGeom>
        </p:spPr>
        <p:txBody>
          <a:bodyPr vert="horz" wrap="square" lIns="0" tIns="8890" rIns="0" bIns="0" rtlCol="0">
            <a:spAutoFit/>
          </a:bodyPr>
          <a:lstStyle/>
          <a:p>
            <a:pPr marL="12700" marR="5080">
              <a:lnSpc>
                <a:spcPct val="101400"/>
              </a:lnSpc>
              <a:spcBef>
                <a:spcPts val="70"/>
              </a:spcBef>
            </a:pPr>
            <a:r>
              <a:rPr sz="2300" dirty="0">
                <a:solidFill>
                  <a:srgbClr val="11688B"/>
                </a:solidFill>
                <a:latin typeface="Arial"/>
                <a:cs typeface="Arial"/>
              </a:rPr>
              <a:t>Exclude</a:t>
            </a:r>
            <a:r>
              <a:rPr sz="2300" spc="-25" dirty="0">
                <a:solidFill>
                  <a:srgbClr val="11688B"/>
                </a:solidFill>
                <a:latin typeface="Arial"/>
                <a:cs typeface="Arial"/>
              </a:rPr>
              <a:t> </a:t>
            </a:r>
            <a:r>
              <a:rPr sz="2300" dirty="0">
                <a:solidFill>
                  <a:srgbClr val="11688B"/>
                </a:solidFill>
                <a:latin typeface="Arial"/>
                <a:cs typeface="Arial"/>
              </a:rPr>
              <a:t>all</a:t>
            </a:r>
            <a:r>
              <a:rPr sz="2300" spc="-30" dirty="0">
                <a:solidFill>
                  <a:srgbClr val="11688B"/>
                </a:solidFill>
                <a:latin typeface="Arial"/>
                <a:cs typeface="Arial"/>
              </a:rPr>
              <a:t> </a:t>
            </a:r>
            <a:r>
              <a:rPr sz="2300" spc="-10" dirty="0">
                <a:solidFill>
                  <a:srgbClr val="11688B"/>
                </a:solidFill>
                <a:latin typeface="Arial"/>
                <a:cs typeface="Arial"/>
              </a:rPr>
              <a:t>listed </a:t>
            </a:r>
            <a:r>
              <a:rPr sz="2300" dirty="0">
                <a:solidFill>
                  <a:srgbClr val="11688B"/>
                </a:solidFill>
                <a:latin typeface="Arial"/>
                <a:cs typeface="Arial"/>
              </a:rPr>
              <a:t>conditions</a:t>
            </a:r>
            <a:r>
              <a:rPr sz="2300" spc="225" dirty="0">
                <a:solidFill>
                  <a:srgbClr val="11688B"/>
                </a:solidFill>
                <a:latin typeface="Arial"/>
                <a:cs typeface="Arial"/>
              </a:rPr>
              <a:t> </a:t>
            </a:r>
            <a:r>
              <a:rPr sz="2300" dirty="0">
                <a:solidFill>
                  <a:srgbClr val="11688B"/>
                </a:solidFill>
                <a:latin typeface="Arial"/>
                <a:cs typeface="Arial"/>
              </a:rPr>
              <a:t>that</a:t>
            </a:r>
            <a:r>
              <a:rPr sz="2300" spc="229" dirty="0">
                <a:solidFill>
                  <a:srgbClr val="11688B"/>
                </a:solidFill>
                <a:latin typeface="Arial"/>
                <a:cs typeface="Arial"/>
              </a:rPr>
              <a:t> </a:t>
            </a:r>
            <a:r>
              <a:rPr sz="2300" spc="-25" dirty="0">
                <a:solidFill>
                  <a:srgbClr val="11688B"/>
                </a:solidFill>
                <a:latin typeface="Arial"/>
                <a:cs typeface="Arial"/>
              </a:rPr>
              <a:t>can </a:t>
            </a:r>
            <a:r>
              <a:rPr sz="2300" b="1" dirty="0">
                <a:solidFill>
                  <a:srgbClr val="11688B"/>
                </a:solidFill>
                <a:latin typeface="Arial"/>
                <a:cs typeface="Arial"/>
              </a:rPr>
              <a:t>mimic</a:t>
            </a:r>
            <a:r>
              <a:rPr sz="2300" b="1" spc="-15" dirty="0">
                <a:solidFill>
                  <a:srgbClr val="11688B"/>
                </a:solidFill>
                <a:latin typeface="Arial"/>
                <a:cs typeface="Arial"/>
              </a:rPr>
              <a:t> </a:t>
            </a:r>
            <a:r>
              <a:rPr sz="2300" b="1" spc="-20" dirty="0">
                <a:solidFill>
                  <a:srgbClr val="11688B"/>
                </a:solidFill>
                <a:latin typeface="Arial"/>
                <a:cs typeface="Arial"/>
              </a:rPr>
              <a:t>iMCD</a:t>
            </a:r>
            <a:endParaRPr sz="2300">
              <a:latin typeface="Arial"/>
              <a:cs typeface="Arial"/>
            </a:endParaRPr>
          </a:p>
        </p:txBody>
      </p:sp>
      <p:sp>
        <p:nvSpPr>
          <p:cNvPr id="22" name="object 22"/>
          <p:cNvSpPr txBox="1"/>
          <p:nvPr/>
        </p:nvSpPr>
        <p:spPr>
          <a:xfrm>
            <a:off x="16246888" y="8176369"/>
            <a:ext cx="2465705" cy="578485"/>
          </a:xfrm>
          <a:prstGeom prst="rect">
            <a:avLst/>
          </a:prstGeom>
        </p:spPr>
        <p:txBody>
          <a:bodyPr vert="horz" wrap="square" lIns="0" tIns="15875" rIns="0" bIns="0" rtlCol="0">
            <a:spAutoFit/>
          </a:bodyPr>
          <a:lstStyle/>
          <a:p>
            <a:pPr marL="12700">
              <a:lnSpc>
                <a:spcPct val="100000"/>
              </a:lnSpc>
              <a:spcBef>
                <a:spcPts val="125"/>
              </a:spcBef>
            </a:pPr>
            <a:r>
              <a:rPr sz="3600" b="1" spc="-10" dirty="0">
                <a:solidFill>
                  <a:srgbClr val="11688B"/>
                </a:solidFill>
                <a:latin typeface="Arial"/>
                <a:cs typeface="Arial"/>
              </a:rPr>
              <a:t>DIAGNOSE</a:t>
            </a:r>
            <a:endParaRPr sz="3600">
              <a:latin typeface="Arial"/>
              <a:cs typeface="Arial"/>
            </a:endParaRPr>
          </a:p>
        </p:txBody>
      </p:sp>
      <p:pic>
        <p:nvPicPr>
          <p:cNvPr id="23" name="object 23"/>
          <p:cNvPicPr/>
          <p:nvPr/>
        </p:nvPicPr>
        <p:blipFill>
          <a:blip r:embed="rId3" cstate="print"/>
          <a:stretch>
            <a:fillRect/>
          </a:stretch>
        </p:blipFill>
        <p:spPr>
          <a:xfrm>
            <a:off x="1108238" y="7508881"/>
            <a:ext cx="1578171" cy="1537963"/>
          </a:xfrm>
          <a:prstGeom prst="rect">
            <a:avLst/>
          </a:prstGeom>
        </p:spPr>
      </p:pic>
      <p:pic>
        <p:nvPicPr>
          <p:cNvPr id="24" name="object 24"/>
          <p:cNvPicPr/>
          <p:nvPr/>
        </p:nvPicPr>
        <p:blipFill>
          <a:blip r:embed="rId4" cstate="print"/>
          <a:stretch>
            <a:fillRect/>
          </a:stretch>
        </p:blipFill>
        <p:spPr>
          <a:xfrm>
            <a:off x="5887988" y="7508881"/>
            <a:ext cx="1578171" cy="1537963"/>
          </a:xfrm>
          <a:prstGeom prst="rect">
            <a:avLst/>
          </a:prstGeom>
        </p:spPr>
      </p:pic>
      <p:grpSp>
        <p:nvGrpSpPr>
          <p:cNvPr id="25" name="object 25"/>
          <p:cNvGrpSpPr/>
          <p:nvPr/>
        </p:nvGrpSpPr>
        <p:grpSpPr>
          <a:xfrm>
            <a:off x="15834492" y="6207140"/>
            <a:ext cx="3199130" cy="1565910"/>
            <a:chOff x="15834492" y="6207140"/>
            <a:chExt cx="3199130" cy="1565910"/>
          </a:xfrm>
        </p:grpSpPr>
        <p:pic>
          <p:nvPicPr>
            <p:cNvPr id="26" name="object 26"/>
            <p:cNvPicPr/>
            <p:nvPr/>
          </p:nvPicPr>
          <p:blipFill>
            <a:blip r:embed="rId5" cstate="print"/>
            <a:stretch>
              <a:fillRect/>
            </a:stretch>
          </p:blipFill>
          <p:spPr>
            <a:xfrm>
              <a:off x="15834492" y="6234784"/>
              <a:ext cx="1578171" cy="1537963"/>
            </a:xfrm>
            <a:prstGeom prst="rect">
              <a:avLst/>
            </a:prstGeom>
          </p:spPr>
        </p:pic>
        <p:pic>
          <p:nvPicPr>
            <p:cNvPr id="27" name="object 27"/>
            <p:cNvPicPr/>
            <p:nvPr/>
          </p:nvPicPr>
          <p:blipFill>
            <a:blip r:embed="rId6" cstate="print"/>
            <a:stretch>
              <a:fillRect/>
            </a:stretch>
          </p:blipFill>
          <p:spPr>
            <a:xfrm>
              <a:off x="17455385" y="6207140"/>
              <a:ext cx="1578171" cy="1537963"/>
            </a:xfrm>
            <a:prstGeom prst="rect">
              <a:avLst/>
            </a:prstGeom>
          </p:spPr>
        </p:pic>
      </p:grpSp>
      <p:sp>
        <p:nvSpPr>
          <p:cNvPr id="28" name="object 28"/>
          <p:cNvSpPr/>
          <p:nvPr/>
        </p:nvSpPr>
        <p:spPr>
          <a:xfrm>
            <a:off x="5782643" y="6615738"/>
            <a:ext cx="360680" cy="600710"/>
          </a:xfrm>
          <a:custGeom>
            <a:avLst/>
            <a:gdLst/>
            <a:ahLst/>
            <a:cxnLst/>
            <a:rect l="l" t="t" r="r" b="b"/>
            <a:pathLst>
              <a:path w="360679" h="600709">
                <a:moveTo>
                  <a:pt x="0" y="0"/>
                </a:moveTo>
                <a:lnTo>
                  <a:pt x="0" y="600608"/>
                </a:lnTo>
                <a:lnTo>
                  <a:pt x="360652" y="300303"/>
                </a:lnTo>
                <a:lnTo>
                  <a:pt x="0" y="0"/>
                </a:lnTo>
                <a:close/>
              </a:path>
            </a:pathLst>
          </a:custGeom>
          <a:solidFill>
            <a:srgbClr val="11688B"/>
          </a:solidFill>
        </p:spPr>
        <p:txBody>
          <a:bodyPr wrap="square" lIns="0" tIns="0" rIns="0" bIns="0" rtlCol="0"/>
          <a:lstStyle/>
          <a:p>
            <a:endParaRPr/>
          </a:p>
        </p:txBody>
      </p:sp>
      <p:sp>
        <p:nvSpPr>
          <p:cNvPr id="29" name="object 29"/>
          <p:cNvSpPr/>
          <p:nvPr/>
        </p:nvSpPr>
        <p:spPr>
          <a:xfrm>
            <a:off x="10546275" y="6615738"/>
            <a:ext cx="360680" cy="600710"/>
          </a:xfrm>
          <a:custGeom>
            <a:avLst/>
            <a:gdLst/>
            <a:ahLst/>
            <a:cxnLst/>
            <a:rect l="l" t="t" r="r" b="b"/>
            <a:pathLst>
              <a:path w="360679" h="600709">
                <a:moveTo>
                  <a:pt x="0" y="0"/>
                </a:moveTo>
                <a:lnTo>
                  <a:pt x="0" y="600608"/>
                </a:lnTo>
                <a:lnTo>
                  <a:pt x="360659" y="300303"/>
                </a:lnTo>
                <a:lnTo>
                  <a:pt x="0" y="0"/>
                </a:lnTo>
                <a:close/>
              </a:path>
            </a:pathLst>
          </a:custGeom>
          <a:solidFill>
            <a:srgbClr val="ED7D31"/>
          </a:solidFill>
        </p:spPr>
        <p:txBody>
          <a:bodyPr wrap="square" lIns="0" tIns="0" rIns="0" bIns="0" rtlCol="0"/>
          <a:lstStyle/>
          <a:p>
            <a:endParaRPr/>
          </a:p>
        </p:txBody>
      </p:sp>
      <p:grpSp>
        <p:nvGrpSpPr>
          <p:cNvPr id="30" name="object 30"/>
          <p:cNvGrpSpPr/>
          <p:nvPr/>
        </p:nvGrpSpPr>
        <p:grpSpPr>
          <a:xfrm>
            <a:off x="15316837" y="6441314"/>
            <a:ext cx="392430" cy="949960"/>
            <a:chOff x="15316837" y="6441314"/>
            <a:chExt cx="392430" cy="949960"/>
          </a:xfrm>
        </p:grpSpPr>
        <p:sp>
          <p:nvSpPr>
            <p:cNvPr id="31" name="object 31"/>
            <p:cNvSpPr/>
            <p:nvPr/>
          </p:nvSpPr>
          <p:spPr>
            <a:xfrm>
              <a:off x="15332548" y="6457021"/>
              <a:ext cx="360680" cy="918210"/>
            </a:xfrm>
            <a:custGeom>
              <a:avLst/>
              <a:gdLst/>
              <a:ahLst/>
              <a:cxnLst/>
              <a:rect l="l" t="t" r="r" b="b"/>
              <a:pathLst>
                <a:path w="360680" h="918209">
                  <a:moveTo>
                    <a:pt x="0" y="0"/>
                  </a:moveTo>
                  <a:lnTo>
                    <a:pt x="0" y="918042"/>
                  </a:lnTo>
                  <a:lnTo>
                    <a:pt x="360648" y="459020"/>
                  </a:lnTo>
                  <a:lnTo>
                    <a:pt x="0" y="0"/>
                  </a:lnTo>
                  <a:close/>
                </a:path>
              </a:pathLst>
            </a:custGeom>
            <a:solidFill>
              <a:srgbClr val="11688B"/>
            </a:solidFill>
          </p:spPr>
          <p:txBody>
            <a:bodyPr wrap="square" lIns="0" tIns="0" rIns="0" bIns="0" rtlCol="0"/>
            <a:lstStyle/>
            <a:p>
              <a:endParaRPr/>
            </a:p>
          </p:txBody>
        </p:sp>
        <p:sp>
          <p:nvSpPr>
            <p:cNvPr id="32" name="object 32"/>
            <p:cNvSpPr/>
            <p:nvPr/>
          </p:nvSpPr>
          <p:spPr>
            <a:xfrm>
              <a:off x="15332543" y="6457021"/>
              <a:ext cx="360680" cy="918210"/>
            </a:xfrm>
            <a:custGeom>
              <a:avLst/>
              <a:gdLst/>
              <a:ahLst/>
              <a:cxnLst/>
              <a:rect l="l" t="t" r="r" b="b"/>
              <a:pathLst>
                <a:path w="360680" h="918209">
                  <a:moveTo>
                    <a:pt x="0" y="0"/>
                  </a:moveTo>
                  <a:lnTo>
                    <a:pt x="360653" y="459020"/>
                  </a:lnTo>
                  <a:lnTo>
                    <a:pt x="0" y="918041"/>
                  </a:lnTo>
                  <a:lnTo>
                    <a:pt x="0" y="0"/>
                  </a:lnTo>
                  <a:close/>
                </a:path>
              </a:pathLst>
            </a:custGeom>
            <a:ln w="31412">
              <a:solidFill>
                <a:srgbClr val="F28A04"/>
              </a:solidFill>
            </a:ln>
          </p:spPr>
          <p:txBody>
            <a:bodyPr wrap="square" lIns="0" tIns="0" rIns="0" bIns="0" rtlCol="0"/>
            <a:lstStyle/>
            <a:p>
              <a:endParaRPr/>
            </a:p>
          </p:txBody>
        </p:sp>
      </p:grpSp>
      <p:sp>
        <p:nvSpPr>
          <p:cNvPr id="33" name="object 33"/>
          <p:cNvSpPr txBox="1"/>
          <p:nvPr/>
        </p:nvSpPr>
        <p:spPr>
          <a:xfrm>
            <a:off x="1027843" y="9179899"/>
            <a:ext cx="4033520" cy="252095"/>
          </a:xfrm>
          <a:prstGeom prst="rect">
            <a:avLst/>
          </a:prstGeom>
        </p:spPr>
        <p:txBody>
          <a:bodyPr vert="horz" wrap="square" lIns="0" tIns="17145" rIns="0" bIns="0" rtlCol="0">
            <a:spAutoFit/>
          </a:bodyPr>
          <a:lstStyle/>
          <a:p>
            <a:pPr marL="12700">
              <a:lnSpc>
                <a:spcPct val="100000"/>
              </a:lnSpc>
              <a:spcBef>
                <a:spcPts val="135"/>
              </a:spcBef>
            </a:pPr>
            <a:r>
              <a:rPr sz="1450" dirty="0">
                <a:solidFill>
                  <a:srgbClr val="11688B"/>
                </a:solidFill>
                <a:latin typeface="Arial"/>
                <a:cs typeface="Arial"/>
              </a:rPr>
              <a:t>See</a:t>
            </a:r>
            <a:r>
              <a:rPr sz="1450" spc="95" dirty="0">
                <a:solidFill>
                  <a:srgbClr val="11688B"/>
                </a:solidFill>
                <a:latin typeface="Arial"/>
                <a:cs typeface="Arial"/>
              </a:rPr>
              <a:t> </a:t>
            </a:r>
            <a:r>
              <a:rPr sz="1450" dirty="0">
                <a:solidFill>
                  <a:srgbClr val="11688B"/>
                </a:solidFill>
                <a:latin typeface="Arial"/>
                <a:cs typeface="Arial"/>
              </a:rPr>
              <a:t>next</a:t>
            </a:r>
            <a:r>
              <a:rPr sz="1450" spc="100" dirty="0">
                <a:solidFill>
                  <a:srgbClr val="11688B"/>
                </a:solidFill>
                <a:latin typeface="Arial"/>
                <a:cs typeface="Arial"/>
              </a:rPr>
              <a:t> </a:t>
            </a:r>
            <a:r>
              <a:rPr sz="1450" dirty="0">
                <a:solidFill>
                  <a:srgbClr val="11688B"/>
                </a:solidFill>
                <a:latin typeface="Arial"/>
                <a:cs typeface="Arial"/>
              </a:rPr>
              <a:t>slide</a:t>
            </a:r>
            <a:r>
              <a:rPr sz="1450" spc="95" dirty="0">
                <a:solidFill>
                  <a:srgbClr val="11688B"/>
                </a:solidFill>
                <a:latin typeface="Arial"/>
                <a:cs typeface="Arial"/>
              </a:rPr>
              <a:t> </a:t>
            </a:r>
            <a:r>
              <a:rPr sz="1450" dirty="0">
                <a:solidFill>
                  <a:srgbClr val="11688B"/>
                </a:solidFill>
                <a:latin typeface="Arial"/>
                <a:cs typeface="Arial"/>
              </a:rPr>
              <a:t>for</a:t>
            </a:r>
            <a:r>
              <a:rPr sz="1450" spc="100" dirty="0">
                <a:solidFill>
                  <a:srgbClr val="11688B"/>
                </a:solidFill>
                <a:latin typeface="Arial"/>
                <a:cs typeface="Arial"/>
              </a:rPr>
              <a:t> </a:t>
            </a:r>
            <a:r>
              <a:rPr sz="1450" dirty="0">
                <a:solidFill>
                  <a:srgbClr val="11688B"/>
                </a:solidFill>
                <a:latin typeface="Arial"/>
                <a:cs typeface="Arial"/>
              </a:rPr>
              <a:t>detailed</a:t>
            </a:r>
            <a:r>
              <a:rPr sz="1450" spc="95" dirty="0">
                <a:solidFill>
                  <a:srgbClr val="11688B"/>
                </a:solidFill>
                <a:latin typeface="Arial"/>
                <a:cs typeface="Arial"/>
              </a:rPr>
              <a:t> </a:t>
            </a:r>
            <a:r>
              <a:rPr sz="1450" dirty="0">
                <a:solidFill>
                  <a:srgbClr val="11688B"/>
                </a:solidFill>
                <a:latin typeface="Arial"/>
                <a:cs typeface="Arial"/>
              </a:rPr>
              <a:t>diagnostic</a:t>
            </a:r>
            <a:r>
              <a:rPr sz="1450" spc="100" dirty="0">
                <a:solidFill>
                  <a:srgbClr val="11688B"/>
                </a:solidFill>
                <a:latin typeface="Arial"/>
                <a:cs typeface="Arial"/>
              </a:rPr>
              <a:t> </a:t>
            </a:r>
            <a:r>
              <a:rPr sz="1450" spc="-10" dirty="0">
                <a:solidFill>
                  <a:srgbClr val="11688B"/>
                </a:solidFill>
                <a:latin typeface="Arial"/>
                <a:cs typeface="Arial"/>
              </a:rPr>
              <a:t>guidelines</a:t>
            </a:r>
            <a:endParaRPr sz="1450">
              <a:latin typeface="Arial"/>
              <a:cs typeface="Arial"/>
            </a:endParaRPr>
          </a:p>
        </p:txBody>
      </p:sp>
      <p:pic>
        <p:nvPicPr>
          <p:cNvPr id="34" name="object 34"/>
          <p:cNvPicPr/>
          <p:nvPr/>
        </p:nvPicPr>
        <p:blipFill>
          <a:blip r:embed="rId7" cstate="print"/>
          <a:stretch>
            <a:fillRect/>
          </a:stretch>
        </p:blipFill>
        <p:spPr>
          <a:xfrm>
            <a:off x="10755693" y="7345535"/>
            <a:ext cx="1965175" cy="1965175"/>
          </a:xfrm>
          <a:prstGeom prst="rect">
            <a:avLst/>
          </a:prstGeom>
        </p:spPr>
      </p:pic>
      <p:grpSp>
        <p:nvGrpSpPr>
          <p:cNvPr id="35" name="object 35"/>
          <p:cNvGrpSpPr/>
          <p:nvPr/>
        </p:nvGrpSpPr>
        <p:grpSpPr>
          <a:xfrm>
            <a:off x="18497949" y="646598"/>
            <a:ext cx="1113155" cy="866140"/>
            <a:chOff x="18497949" y="646598"/>
            <a:chExt cx="1113155" cy="866140"/>
          </a:xfrm>
        </p:grpSpPr>
        <p:sp>
          <p:nvSpPr>
            <p:cNvPr id="36" name="object 36"/>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37" name="object 37"/>
            <p:cNvPicPr/>
            <p:nvPr/>
          </p:nvPicPr>
          <p:blipFill>
            <a:blip r:embed="rId8" cstate="print"/>
            <a:stretch>
              <a:fillRect/>
            </a:stretch>
          </p:blipFill>
          <p:spPr>
            <a:xfrm>
              <a:off x="18719430" y="743851"/>
              <a:ext cx="670974" cy="670974"/>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3" name="object 3"/>
          <p:cNvSpPr txBox="1"/>
          <p:nvPr/>
        </p:nvSpPr>
        <p:spPr>
          <a:xfrm>
            <a:off x="1683812" y="768008"/>
            <a:ext cx="130556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03</a:t>
            </a:r>
            <a:r>
              <a:rPr sz="1650" b="1" spc="-15" dirty="0">
                <a:solidFill>
                  <a:srgbClr val="FFFFFF"/>
                </a:solidFill>
                <a:latin typeface="Arial"/>
                <a:cs typeface="Arial"/>
              </a:rPr>
              <a:t> </a:t>
            </a:r>
            <a:r>
              <a:rPr sz="1650" b="1" spc="-10" dirty="0">
                <a:solidFill>
                  <a:srgbClr val="FFFFFF"/>
                </a:solidFill>
                <a:latin typeface="Arial"/>
                <a:cs typeface="Arial"/>
              </a:rPr>
              <a:t>Diagnosis</a:t>
            </a:r>
            <a:endParaRPr sz="1650">
              <a:latin typeface="Arial"/>
              <a:cs typeface="Arial"/>
            </a:endParaRPr>
          </a:p>
        </p:txBody>
      </p:sp>
      <p:sp>
        <p:nvSpPr>
          <p:cNvPr id="4" name="object 4"/>
          <p:cNvSpPr txBox="1"/>
          <p:nvPr/>
        </p:nvSpPr>
        <p:spPr>
          <a:xfrm>
            <a:off x="829339" y="9599572"/>
            <a:ext cx="14271625" cy="1591310"/>
          </a:xfrm>
          <a:prstGeom prst="rect">
            <a:avLst/>
          </a:prstGeom>
        </p:spPr>
        <p:txBody>
          <a:bodyPr vert="horz" wrap="square" lIns="0" tIns="17145" rIns="0" bIns="0" rtlCol="0">
            <a:spAutoFit/>
          </a:bodyPr>
          <a:lstStyle/>
          <a:p>
            <a:pPr marL="203200">
              <a:lnSpc>
                <a:spcPct val="100000"/>
              </a:lnSpc>
              <a:spcBef>
                <a:spcPts val="135"/>
              </a:spcBef>
            </a:pPr>
            <a:r>
              <a:rPr sz="1450" dirty="0">
                <a:solidFill>
                  <a:srgbClr val="11688B"/>
                </a:solidFill>
                <a:latin typeface="Arial"/>
                <a:cs typeface="Arial"/>
              </a:rPr>
              <a:t>*Evaluation</a:t>
            </a:r>
            <a:r>
              <a:rPr sz="1450" spc="70" dirty="0">
                <a:solidFill>
                  <a:srgbClr val="11688B"/>
                </a:solidFill>
                <a:latin typeface="Arial"/>
                <a:cs typeface="Arial"/>
              </a:rPr>
              <a:t> </a:t>
            </a:r>
            <a:r>
              <a:rPr sz="1450" dirty="0">
                <a:solidFill>
                  <a:srgbClr val="11688B"/>
                </a:solidFill>
                <a:latin typeface="Arial"/>
                <a:cs typeface="Arial"/>
              </a:rPr>
              <a:t>of</a:t>
            </a:r>
            <a:r>
              <a:rPr sz="1450" spc="75" dirty="0">
                <a:solidFill>
                  <a:srgbClr val="11688B"/>
                </a:solidFill>
                <a:latin typeface="Arial"/>
                <a:cs typeface="Arial"/>
              </a:rPr>
              <a:t> </a:t>
            </a:r>
            <a:r>
              <a:rPr sz="1450" dirty="0">
                <a:solidFill>
                  <a:srgbClr val="11688B"/>
                </a:solidFill>
                <a:latin typeface="Arial"/>
                <a:cs typeface="Arial"/>
              </a:rPr>
              <a:t>CRP</a:t>
            </a:r>
            <a:r>
              <a:rPr sz="1450" spc="75" dirty="0">
                <a:solidFill>
                  <a:srgbClr val="11688B"/>
                </a:solidFill>
                <a:latin typeface="Arial"/>
                <a:cs typeface="Arial"/>
              </a:rPr>
              <a:t> </a:t>
            </a:r>
            <a:r>
              <a:rPr sz="1450" dirty="0">
                <a:solidFill>
                  <a:srgbClr val="11688B"/>
                </a:solidFill>
                <a:latin typeface="Arial"/>
                <a:cs typeface="Arial"/>
              </a:rPr>
              <a:t>is</a:t>
            </a:r>
            <a:r>
              <a:rPr sz="1450" spc="70" dirty="0">
                <a:solidFill>
                  <a:srgbClr val="11688B"/>
                </a:solidFill>
                <a:latin typeface="Arial"/>
                <a:cs typeface="Arial"/>
              </a:rPr>
              <a:t> </a:t>
            </a:r>
            <a:r>
              <a:rPr sz="1450" dirty="0">
                <a:solidFill>
                  <a:srgbClr val="11688B"/>
                </a:solidFill>
                <a:latin typeface="Arial"/>
                <a:cs typeface="Arial"/>
              </a:rPr>
              <a:t>mandatory,</a:t>
            </a:r>
            <a:r>
              <a:rPr sz="1450" spc="75" dirty="0">
                <a:solidFill>
                  <a:srgbClr val="11688B"/>
                </a:solidFill>
                <a:latin typeface="Arial"/>
                <a:cs typeface="Arial"/>
              </a:rPr>
              <a:t> </a:t>
            </a:r>
            <a:r>
              <a:rPr sz="1450" dirty="0">
                <a:solidFill>
                  <a:srgbClr val="11688B"/>
                </a:solidFill>
                <a:latin typeface="Arial"/>
                <a:cs typeface="Arial"/>
              </a:rPr>
              <a:t>and</a:t>
            </a:r>
            <a:r>
              <a:rPr sz="1450" spc="70" dirty="0">
                <a:solidFill>
                  <a:srgbClr val="11688B"/>
                </a:solidFill>
                <a:latin typeface="Arial"/>
                <a:cs typeface="Arial"/>
              </a:rPr>
              <a:t> </a:t>
            </a:r>
            <a:r>
              <a:rPr sz="1450" dirty="0">
                <a:solidFill>
                  <a:srgbClr val="11688B"/>
                </a:solidFill>
                <a:latin typeface="Arial"/>
                <a:cs typeface="Arial"/>
              </a:rPr>
              <a:t>tracking</a:t>
            </a:r>
            <a:r>
              <a:rPr sz="1450" spc="80" dirty="0">
                <a:solidFill>
                  <a:srgbClr val="11688B"/>
                </a:solidFill>
                <a:latin typeface="Arial"/>
                <a:cs typeface="Arial"/>
              </a:rPr>
              <a:t> </a:t>
            </a:r>
            <a:r>
              <a:rPr sz="1450" dirty="0">
                <a:solidFill>
                  <a:srgbClr val="11688B"/>
                </a:solidFill>
                <a:latin typeface="Arial"/>
                <a:cs typeface="Arial"/>
              </a:rPr>
              <a:t>is</a:t>
            </a:r>
            <a:r>
              <a:rPr sz="1450" spc="70" dirty="0">
                <a:solidFill>
                  <a:srgbClr val="11688B"/>
                </a:solidFill>
                <a:latin typeface="Arial"/>
                <a:cs typeface="Arial"/>
              </a:rPr>
              <a:t> </a:t>
            </a:r>
            <a:r>
              <a:rPr sz="1450" dirty="0">
                <a:solidFill>
                  <a:srgbClr val="11688B"/>
                </a:solidFill>
                <a:latin typeface="Arial"/>
                <a:cs typeface="Arial"/>
              </a:rPr>
              <a:t>highly</a:t>
            </a:r>
            <a:r>
              <a:rPr sz="1450" spc="70" dirty="0">
                <a:solidFill>
                  <a:srgbClr val="11688B"/>
                </a:solidFill>
                <a:latin typeface="Arial"/>
                <a:cs typeface="Arial"/>
              </a:rPr>
              <a:t> </a:t>
            </a:r>
            <a:r>
              <a:rPr sz="1450" dirty="0">
                <a:solidFill>
                  <a:srgbClr val="11688B"/>
                </a:solidFill>
                <a:latin typeface="Arial"/>
                <a:cs typeface="Arial"/>
              </a:rPr>
              <a:t>recommended,</a:t>
            </a:r>
            <a:r>
              <a:rPr sz="1450" spc="75" dirty="0">
                <a:solidFill>
                  <a:srgbClr val="11688B"/>
                </a:solidFill>
                <a:latin typeface="Arial"/>
                <a:cs typeface="Arial"/>
              </a:rPr>
              <a:t> </a:t>
            </a:r>
            <a:r>
              <a:rPr sz="1450" dirty="0">
                <a:solidFill>
                  <a:srgbClr val="11688B"/>
                </a:solidFill>
                <a:latin typeface="Arial"/>
                <a:cs typeface="Arial"/>
              </a:rPr>
              <a:t>but</a:t>
            </a:r>
            <a:r>
              <a:rPr sz="1450" spc="70" dirty="0">
                <a:solidFill>
                  <a:srgbClr val="11688B"/>
                </a:solidFill>
                <a:latin typeface="Arial"/>
                <a:cs typeface="Arial"/>
              </a:rPr>
              <a:t> </a:t>
            </a:r>
            <a:r>
              <a:rPr sz="1450" spc="-10" dirty="0">
                <a:solidFill>
                  <a:srgbClr val="11688B"/>
                </a:solidFill>
                <a:latin typeface="Arial"/>
                <a:cs typeface="Arial"/>
              </a:rPr>
              <a:t>ESR</a:t>
            </a:r>
            <a:r>
              <a:rPr sz="1450" spc="80" dirty="0">
                <a:solidFill>
                  <a:srgbClr val="11688B"/>
                </a:solidFill>
                <a:latin typeface="Arial"/>
                <a:cs typeface="Arial"/>
              </a:rPr>
              <a:t> </a:t>
            </a:r>
            <a:r>
              <a:rPr sz="1450" dirty="0">
                <a:solidFill>
                  <a:srgbClr val="11688B"/>
                </a:solidFill>
                <a:latin typeface="Arial"/>
                <a:cs typeface="Arial"/>
              </a:rPr>
              <a:t>is</a:t>
            </a:r>
            <a:r>
              <a:rPr sz="1450" spc="70" dirty="0">
                <a:solidFill>
                  <a:srgbClr val="11688B"/>
                </a:solidFill>
                <a:latin typeface="Arial"/>
                <a:cs typeface="Arial"/>
              </a:rPr>
              <a:t> </a:t>
            </a:r>
            <a:r>
              <a:rPr sz="1450" dirty="0">
                <a:solidFill>
                  <a:srgbClr val="11688B"/>
                </a:solidFill>
                <a:latin typeface="Arial"/>
                <a:cs typeface="Arial"/>
              </a:rPr>
              <a:t>acceptable</a:t>
            </a:r>
            <a:r>
              <a:rPr sz="1450" spc="75" dirty="0">
                <a:solidFill>
                  <a:srgbClr val="11688B"/>
                </a:solidFill>
                <a:latin typeface="Arial"/>
                <a:cs typeface="Arial"/>
              </a:rPr>
              <a:t> </a:t>
            </a:r>
            <a:r>
              <a:rPr sz="1450" dirty="0">
                <a:solidFill>
                  <a:srgbClr val="11688B"/>
                </a:solidFill>
                <a:latin typeface="Arial"/>
                <a:cs typeface="Arial"/>
              </a:rPr>
              <a:t>where</a:t>
            </a:r>
            <a:r>
              <a:rPr sz="1450" spc="70" dirty="0">
                <a:solidFill>
                  <a:srgbClr val="11688B"/>
                </a:solidFill>
                <a:latin typeface="Arial"/>
                <a:cs typeface="Arial"/>
              </a:rPr>
              <a:t> </a:t>
            </a:r>
            <a:r>
              <a:rPr sz="1450" dirty="0">
                <a:solidFill>
                  <a:srgbClr val="11688B"/>
                </a:solidFill>
                <a:latin typeface="Arial"/>
                <a:cs typeface="Arial"/>
              </a:rPr>
              <a:t>CRP</a:t>
            </a:r>
            <a:r>
              <a:rPr sz="1450" spc="70" dirty="0">
                <a:solidFill>
                  <a:srgbClr val="11688B"/>
                </a:solidFill>
                <a:latin typeface="Arial"/>
                <a:cs typeface="Arial"/>
              </a:rPr>
              <a:t> </a:t>
            </a:r>
            <a:r>
              <a:rPr sz="1450" dirty="0">
                <a:solidFill>
                  <a:srgbClr val="11688B"/>
                </a:solidFill>
                <a:latin typeface="Arial"/>
                <a:cs typeface="Arial"/>
              </a:rPr>
              <a:t>is</a:t>
            </a:r>
            <a:r>
              <a:rPr sz="1450" spc="75" dirty="0">
                <a:solidFill>
                  <a:srgbClr val="11688B"/>
                </a:solidFill>
                <a:latin typeface="Arial"/>
                <a:cs typeface="Arial"/>
              </a:rPr>
              <a:t> </a:t>
            </a:r>
            <a:r>
              <a:rPr sz="1450" dirty="0">
                <a:solidFill>
                  <a:srgbClr val="11688B"/>
                </a:solidFill>
                <a:latin typeface="Arial"/>
                <a:cs typeface="Arial"/>
              </a:rPr>
              <a:t>not</a:t>
            </a:r>
            <a:r>
              <a:rPr sz="1450" spc="70" dirty="0">
                <a:solidFill>
                  <a:srgbClr val="11688B"/>
                </a:solidFill>
                <a:latin typeface="Arial"/>
                <a:cs typeface="Arial"/>
              </a:rPr>
              <a:t> </a:t>
            </a:r>
            <a:r>
              <a:rPr sz="1450" spc="-10" dirty="0">
                <a:solidFill>
                  <a:srgbClr val="11688B"/>
                </a:solidFill>
                <a:latin typeface="Arial"/>
                <a:cs typeface="Arial"/>
              </a:rPr>
              <a:t>available</a:t>
            </a:r>
            <a:endParaRPr sz="1450">
              <a:latin typeface="Arial"/>
              <a:cs typeface="Arial"/>
            </a:endParaRPr>
          </a:p>
          <a:p>
            <a:pPr marL="12700">
              <a:lnSpc>
                <a:spcPct val="100000"/>
              </a:lnSpc>
              <a:spcBef>
                <a:spcPts val="1205"/>
              </a:spcBef>
            </a:pPr>
            <a:r>
              <a:rPr sz="1450" b="1" dirty="0">
                <a:solidFill>
                  <a:srgbClr val="11688B"/>
                </a:solidFill>
                <a:latin typeface="Arial"/>
                <a:cs typeface="Arial"/>
              </a:rPr>
              <a:t>Abbreviations</a:t>
            </a:r>
            <a:r>
              <a:rPr sz="1450" dirty="0">
                <a:solidFill>
                  <a:srgbClr val="11688B"/>
                </a:solidFill>
                <a:latin typeface="Arial"/>
                <a:cs typeface="Arial"/>
              </a:rPr>
              <a:t>:</a:t>
            </a:r>
            <a:r>
              <a:rPr sz="1450" spc="114" dirty="0">
                <a:solidFill>
                  <a:srgbClr val="11688B"/>
                </a:solidFill>
                <a:latin typeface="Arial"/>
                <a:cs typeface="Arial"/>
              </a:rPr>
              <a:t> </a:t>
            </a:r>
            <a:r>
              <a:rPr sz="1450" b="1" dirty="0">
                <a:solidFill>
                  <a:srgbClr val="11688B"/>
                </a:solidFill>
                <a:latin typeface="Arial"/>
                <a:cs typeface="Arial"/>
              </a:rPr>
              <a:t>CD</a:t>
            </a:r>
            <a:r>
              <a:rPr sz="1450" dirty="0">
                <a:solidFill>
                  <a:srgbClr val="11688B"/>
                </a:solidFill>
                <a:latin typeface="Arial"/>
                <a:cs typeface="Arial"/>
              </a:rPr>
              <a:t>,</a:t>
            </a:r>
            <a:r>
              <a:rPr sz="1450" spc="114" dirty="0">
                <a:solidFill>
                  <a:srgbClr val="11688B"/>
                </a:solidFill>
                <a:latin typeface="Arial"/>
                <a:cs typeface="Arial"/>
              </a:rPr>
              <a:t> </a:t>
            </a:r>
            <a:r>
              <a:rPr sz="1450" dirty="0">
                <a:solidFill>
                  <a:srgbClr val="11688B"/>
                </a:solidFill>
                <a:latin typeface="Arial"/>
                <a:cs typeface="Arial"/>
              </a:rPr>
              <a:t>Castleman</a:t>
            </a:r>
            <a:r>
              <a:rPr sz="1450" spc="114" dirty="0">
                <a:solidFill>
                  <a:srgbClr val="11688B"/>
                </a:solidFill>
                <a:latin typeface="Arial"/>
                <a:cs typeface="Arial"/>
              </a:rPr>
              <a:t> </a:t>
            </a:r>
            <a:r>
              <a:rPr sz="1450" dirty="0">
                <a:solidFill>
                  <a:srgbClr val="11688B"/>
                </a:solidFill>
                <a:latin typeface="Arial"/>
                <a:cs typeface="Arial"/>
              </a:rPr>
              <a:t>Disease;</a:t>
            </a:r>
            <a:r>
              <a:rPr sz="1450" spc="114" dirty="0">
                <a:solidFill>
                  <a:srgbClr val="11688B"/>
                </a:solidFill>
                <a:latin typeface="Arial"/>
                <a:cs typeface="Arial"/>
              </a:rPr>
              <a:t> </a:t>
            </a:r>
            <a:r>
              <a:rPr sz="1450" b="1" dirty="0">
                <a:solidFill>
                  <a:srgbClr val="11688B"/>
                </a:solidFill>
                <a:latin typeface="Arial"/>
                <a:cs typeface="Arial"/>
              </a:rPr>
              <a:t>CMV</a:t>
            </a:r>
            <a:r>
              <a:rPr sz="1450" dirty="0">
                <a:solidFill>
                  <a:srgbClr val="11688B"/>
                </a:solidFill>
                <a:latin typeface="Arial"/>
                <a:cs typeface="Arial"/>
              </a:rPr>
              <a:t>,</a:t>
            </a:r>
            <a:r>
              <a:rPr sz="1450" spc="120" dirty="0">
                <a:solidFill>
                  <a:srgbClr val="11688B"/>
                </a:solidFill>
                <a:latin typeface="Arial"/>
                <a:cs typeface="Arial"/>
              </a:rPr>
              <a:t> </a:t>
            </a:r>
            <a:r>
              <a:rPr sz="1450" dirty="0">
                <a:solidFill>
                  <a:srgbClr val="11688B"/>
                </a:solidFill>
                <a:latin typeface="Arial"/>
                <a:cs typeface="Arial"/>
              </a:rPr>
              <a:t>cytomegalovirus;</a:t>
            </a:r>
            <a:r>
              <a:rPr sz="1450" spc="114" dirty="0">
                <a:solidFill>
                  <a:srgbClr val="11688B"/>
                </a:solidFill>
                <a:latin typeface="Arial"/>
                <a:cs typeface="Arial"/>
              </a:rPr>
              <a:t> </a:t>
            </a:r>
            <a:r>
              <a:rPr sz="1450" b="1" dirty="0">
                <a:solidFill>
                  <a:srgbClr val="11688B"/>
                </a:solidFill>
                <a:latin typeface="Arial"/>
                <a:cs typeface="Arial"/>
              </a:rPr>
              <a:t>CRP</a:t>
            </a:r>
            <a:r>
              <a:rPr sz="1450" dirty="0">
                <a:solidFill>
                  <a:srgbClr val="11688B"/>
                </a:solidFill>
                <a:latin typeface="Arial"/>
                <a:cs typeface="Arial"/>
              </a:rPr>
              <a:t>,</a:t>
            </a:r>
            <a:r>
              <a:rPr sz="1450" spc="114" dirty="0">
                <a:solidFill>
                  <a:srgbClr val="11688B"/>
                </a:solidFill>
                <a:latin typeface="Arial"/>
                <a:cs typeface="Arial"/>
              </a:rPr>
              <a:t> </a:t>
            </a:r>
            <a:r>
              <a:rPr sz="1450" spc="50" dirty="0">
                <a:solidFill>
                  <a:srgbClr val="11688B"/>
                </a:solidFill>
                <a:latin typeface="Arial"/>
                <a:cs typeface="Arial"/>
              </a:rPr>
              <a:t>C-</a:t>
            </a:r>
            <a:r>
              <a:rPr sz="1450" dirty="0">
                <a:solidFill>
                  <a:srgbClr val="11688B"/>
                </a:solidFill>
                <a:latin typeface="Arial"/>
                <a:cs typeface="Arial"/>
              </a:rPr>
              <a:t>reactive</a:t>
            </a:r>
            <a:r>
              <a:rPr sz="1450" spc="114" dirty="0">
                <a:solidFill>
                  <a:srgbClr val="11688B"/>
                </a:solidFill>
                <a:latin typeface="Arial"/>
                <a:cs typeface="Arial"/>
              </a:rPr>
              <a:t> </a:t>
            </a:r>
            <a:r>
              <a:rPr sz="1450" dirty="0">
                <a:solidFill>
                  <a:srgbClr val="11688B"/>
                </a:solidFill>
                <a:latin typeface="Arial"/>
                <a:cs typeface="Arial"/>
              </a:rPr>
              <a:t>protein;</a:t>
            </a:r>
            <a:r>
              <a:rPr sz="1450" spc="114" dirty="0">
                <a:solidFill>
                  <a:srgbClr val="11688B"/>
                </a:solidFill>
                <a:latin typeface="Arial"/>
                <a:cs typeface="Arial"/>
              </a:rPr>
              <a:t> </a:t>
            </a:r>
            <a:r>
              <a:rPr sz="1450" b="1" dirty="0">
                <a:solidFill>
                  <a:srgbClr val="11688B"/>
                </a:solidFill>
                <a:latin typeface="Arial"/>
                <a:cs typeface="Arial"/>
              </a:rPr>
              <a:t>CTCAE</a:t>
            </a:r>
            <a:r>
              <a:rPr sz="1450" dirty="0">
                <a:solidFill>
                  <a:srgbClr val="11688B"/>
                </a:solidFill>
                <a:latin typeface="Arial"/>
                <a:cs typeface="Arial"/>
              </a:rPr>
              <a:t>,</a:t>
            </a:r>
            <a:r>
              <a:rPr sz="1450" spc="120" dirty="0">
                <a:solidFill>
                  <a:srgbClr val="11688B"/>
                </a:solidFill>
                <a:latin typeface="Arial"/>
                <a:cs typeface="Arial"/>
              </a:rPr>
              <a:t> </a:t>
            </a:r>
            <a:r>
              <a:rPr sz="1450" dirty="0">
                <a:solidFill>
                  <a:srgbClr val="11688B"/>
                </a:solidFill>
                <a:latin typeface="Arial"/>
                <a:cs typeface="Arial"/>
              </a:rPr>
              <a:t>common</a:t>
            </a:r>
            <a:r>
              <a:rPr sz="1450" spc="114" dirty="0">
                <a:solidFill>
                  <a:srgbClr val="11688B"/>
                </a:solidFill>
                <a:latin typeface="Arial"/>
                <a:cs typeface="Arial"/>
              </a:rPr>
              <a:t> </a:t>
            </a:r>
            <a:r>
              <a:rPr sz="1450" dirty="0">
                <a:solidFill>
                  <a:srgbClr val="11688B"/>
                </a:solidFill>
                <a:latin typeface="Arial"/>
                <a:cs typeface="Arial"/>
              </a:rPr>
              <a:t>terminology</a:t>
            </a:r>
            <a:r>
              <a:rPr sz="1450" spc="114" dirty="0">
                <a:solidFill>
                  <a:srgbClr val="11688B"/>
                </a:solidFill>
                <a:latin typeface="Arial"/>
                <a:cs typeface="Arial"/>
              </a:rPr>
              <a:t> </a:t>
            </a:r>
            <a:r>
              <a:rPr sz="1450" dirty="0">
                <a:solidFill>
                  <a:srgbClr val="11688B"/>
                </a:solidFill>
                <a:latin typeface="Arial"/>
                <a:cs typeface="Arial"/>
              </a:rPr>
              <a:t>criteria</a:t>
            </a:r>
            <a:r>
              <a:rPr sz="1450" spc="114" dirty="0">
                <a:solidFill>
                  <a:srgbClr val="11688B"/>
                </a:solidFill>
                <a:latin typeface="Arial"/>
                <a:cs typeface="Arial"/>
              </a:rPr>
              <a:t> </a:t>
            </a:r>
            <a:r>
              <a:rPr sz="1450" dirty="0">
                <a:solidFill>
                  <a:srgbClr val="11688B"/>
                </a:solidFill>
                <a:latin typeface="Arial"/>
                <a:cs typeface="Arial"/>
              </a:rPr>
              <a:t>for</a:t>
            </a:r>
            <a:r>
              <a:rPr sz="1450" spc="114" dirty="0">
                <a:solidFill>
                  <a:srgbClr val="11688B"/>
                </a:solidFill>
                <a:latin typeface="Arial"/>
                <a:cs typeface="Arial"/>
              </a:rPr>
              <a:t> </a:t>
            </a:r>
            <a:r>
              <a:rPr sz="1450" dirty="0">
                <a:solidFill>
                  <a:srgbClr val="11688B"/>
                </a:solidFill>
                <a:latin typeface="Arial"/>
                <a:cs typeface="Arial"/>
              </a:rPr>
              <a:t>adverse</a:t>
            </a:r>
            <a:r>
              <a:rPr sz="1450" spc="120" dirty="0">
                <a:solidFill>
                  <a:srgbClr val="11688B"/>
                </a:solidFill>
                <a:latin typeface="Arial"/>
                <a:cs typeface="Arial"/>
              </a:rPr>
              <a:t> </a:t>
            </a:r>
            <a:r>
              <a:rPr sz="1450" spc="-10" dirty="0">
                <a:solidFill>
                  <a:srgbClr val="11688B"/>
                </a:solidFill>
                <a:latin typeface="Arial"/>
                <a:cs typeface="Arial"/>
              </a:rPr>
              <a:t>events;</a:t>
            </a:r>
            <a:endParaRPr sz="1450">
              <a:latin typeface="Arial"/>
              <a:cs typeface="Arial"/>
            </a:endParaRPr>
          </a:p>
          <a:p>
            <a:pPr marL="12700">
              <a:lnSpc>
                <a:spcPct val="100000"/>
              </a:lnSpc>
            </a:pPr>
            <a:r>
              <a:rPr sz="1450" b="1" dirty="0">
                <a:solidFill>
                  <a:srgbClr val="11688B"/>
                </a:solidFill>
                <a:latin typeface="Arial"/>
                <a:cs typeface="Arial"/>
              </a:rPr>
              <a:t>EBV</a:t>
            </a:r>
            <a:r>
              <a:rPr sz="1450" dirty="0">
                <a:solidFill>
                  <a:srgbClr val="11688B"/>
                </a:solidFill>
                <a:latin typeface="Arial"/>
                <a:cs typeface="Arial"/>
              </a:rPr>
              <a:t>,</a:t>
            </a:r>
            <a:r>
              <a:rPr sz="1450" spc="120" dirty="0">
                <a:solidFill>
                  <a:srgbClr val="11688B"/>
                </a:solidFill>
                <a:latin typeface="Arial"/>
                <a:cs typeface="Arial"/>
              </a:rPr>
              <a:t> </a:t>
            </a:r>
            <a:r>
              <a:rPr sz="1450" dirty="0">
                <a:solidFill>
                  <a:srgbClr val="11688B"/>
                </a:solidFill>
                <a:latin typeface="Arial"/>
                <a:cs typeface="Arial"/>
              </a:rPr>
              <a:t>Epstein-Barr</a:t>
            </a:r>
            <a:r>
              <a:rPr sz="1450" spc="120" dirty="0">
                <a:solidFill>
                  <a:srgbClr val="11688B"/>
                </a:solidFill>
                <a:latin typeface="Arial"/>
                <a:cs typeface="Arial"/>
              </a:rPr>
              <a:t> </a:t>
            </a:r>
            <a:r>
              <a:rPr sz="1450" dirty="0">
                <a:solidFill>
                  <a:srgbClr val="11688B"/>
                </a:solidFill>
                <a:latin typeface="Arial"/>
                <a:cs typeface="Arial"/>
              </a:rPr>
              <a:t>virus;</a:t>
            </a:r>
            <a:r>
              <a:rPr sz="1450" spc="120" dirty="0">
                <a:solidFill>
                  <a:srgbClr val="11688B"/>
                </a:solidFill>
                <a:latin typeface="Arial"/>
                <a:cs typeface="Arial"/>
              </a:rPr>
              <a:t> </a:t>
            </a:r>
            <a:r>
              <a:rPr sz="1450" b="1" dirty="0">
                <a:solidFill>
                  <a:srgbClr val="11688B"/>
                </a:solidFill>
                <a:latin typeface="Arial"/>
                <a:cs typeface="Arial"/>
              </a:rPr>
              <a:t>eGFR</a:t>
            </a:r>
            <a:r>
              <a:rPr sz="1450" dirty="0">
                <a:solidFill>
                  <a:srgbClr val="11688B"/>
                </a:solidFill>
                <a:latin typeface="Arial"/>
                <a:cs typeface="Arial"/>
              </a:rPr>
              <a:t>,</a:t>
            </a:r>
            <a:r>
              <a:rPr sz="1450" spc="125" dirty="0">
                <a:solidFill>
                  <a:srgbClr val="11688B"/>
                </a:solidFill>
                <a:latin typeface="Arial"/>
                <a:cs typeface="Arial"/>
              </a:rPr>
              <a:t> </a:t>
            </a:r>
            <a:r>
              <a:rPr sz="1450" dirty="0">
                <a:solidFill>
                  <a:srgbClr val="11688B"/>
                </a:solidFill>
                <a:latin typeface="Arial"/>
                <a:cs typeface="Arial"/>
              </a:rPr>
              <a:t>estimated</a:t>
            </a:r>
            <a:r>
              <a:rPr sz="1450" spc="120" dirty="0">
                <a:solidFill>
                  <a:srgbClr val="11688B"/>
                </a:solidFill>
                <a:latin typeface="Arial"/>
                <a:cs typeface="Arial"/>
              </a:rPr>
              <a:t> </a:t>
            </a:r>
            <a:r>
              <a:rPr sz="1450" dirty="0">
                <a:solidFill>
                  <a:srgbClr val="11688B"/>
                </a:solidFill>
                <a:latin typeface="Arial"/>
                <a:cs typeface="Arial"/>
              </a:rPr>
              <a:t>glomerular</a:t>
            </a:r>
            <a:r>
              <a:rPr sz="1450" spc="120" dirty="0">
                <a:solidFill>
                  <a:srgbClr val="11688B"/>
                </a:solidFill>
                <a:latin typeface="Arial"/>
                <a:cs typeface="Arial"/>
              </a:rPr>
              <a:t> </a:t>
            </a:r>
            <a:r>
              <a:rPr sz="1450" dirty="0">
                <a:solidFill>
                  <a:srgbClr val="11688B"/>
                </a:solidFill>
                <a:latin typeface="Arial"/>
                <a:cs typeface="Arial"/>
              </a:rPr>
              <a:t>filtration</a:t>
            </a:r>
            <a:r>
              <a:rPr sz="1450" spc="125" dirty="0">
                <a:solidFill>
                  <a:srgbClr val="11688B"/>
                </a:solidFill>
                <a:latin typeface="Arial"/>
                <a:cs typeface="Arial"/>
              </a:rPr>
              <a:t> </a:t>
            </a:r>
            <a:r>
              <a:rPr sz="1450" dirty="0">
                <a:solidFill>
                  <a:srgbClr val="11688B"/>
                </a:solidFill>
                <a:latin typeface="Arial"/>
                <a:cs typeface="Arial"/>
              </a:rPr>
              <a:t>rate;</a:t>
            </a:r>
            <a:r>
              <a:rPr sz="1450" spc="120" dirty="0">
                <a:solidFill>
                  <a:srgbClr val="11688B"/>
                </a:solidFill>
                <a:latin typeface="Arial"/>
                <a:cs typeface="Arial"/>
              </a:rPr>
              <a:t> </a:t>
            </a:r>
            <a:r>
              <a:rPr sz="1450" b="1" dirty="0">
                <a:solidFill>
                  <a:srgbClr val="11688B"/>
                </a:solidFill>
                <a:latin typeface="Arial"/>
                <a:cs typeface="Arial"/>
              </a:rPr>
              <a:t>ESR</a:t>
            </a:r>
            <a:r>
              <a:rPr sz="1450" dirty="0">
                <a:solidFill>
                  <a:srgbClr val="11688B"/>
                </a:solidFill>
                <a:latin typeface="Arial"/>
                <a:cs typeface="Arial"/>
              </a:rPr>
              <a:t>,</a:t>
            </a:r>
            <a:r>
              <a:rPr sz="1450" spc="120" dirty="0">
                <a:solidFill>
                  <a:srgbClr val="11688B"/>
                </a:solidFill>
                <a:latin typeface="Arial"/>
                <a:cs typeface="Arial"/>
              </a:rPr>
              <a:t> </a:t>
            </a:r>
            <a:r>
              <a:rPr sz="1450" dirty="0">
                <a:solidFill>
                  <a:srgbClr val="11688B"/>
                </a:solidFill>
                <a:latin typeface="Arial"/>
                <a:cs typeface="Arial"/>
              </a:rPr>
              <a:t>erythrocyte</a:t>
            </a:r>
            <a:r>
              <a:rPr sz="1450" spc="125" dirty="0">
                <a:solidFill>
                  <a:srgbClr val="11688B"/>
                </a:solidFill>
                <a:latin typeface="Arial"/>
                <a:cs typeface="Arial"/>
              </a:rPr>
              <a:t> </a:t>
            </a:r>
            <a:r>
              <a:rPr sz="1450" dirty="0">
                <a:solidFill>
                  <a:srgbClr val="11688B"/>
                </a:solidFill>
                <a:latin typeface="Arial"/>
                <a:cs typeface="Arial"/>
              </a:rPr>
              <a:t>sedimentation</a:t>
            </a:r>
            <a:r>
              <a:rPr sz="1450" spc="120" dirty="0">
                <a:solidFill>
                  <a:srgbClr val="11688B"/>
                </a:solidFill>
                <a:latin typeface="Arial"/>
                <a:cs typeface="Arial"/>
              </a:rPr>
              <a:t> </a:t>
            </a:r>
            <a:r>
              <a:rPr sz="1450" dirty="0">
                <a:solidFill>
                  <a:srgbClr val="11688B"/>
                </a:solidFill>
                <a:latin typeface="Arial"/>
                <a:cs typeface="Arial"/>
              </a:rPr>
              <a:t>rate;</a:t>
            </a:r>
            <a:r>
              <a:rPr sz="1450" spc="120" dirty="0">
                <a:solidFill>
                  <a:srgbClr val="11688B"/>
                </a:solidFill>
                <a:latin typeface="Arial"/>
                <a:cs typeface="Arial"/>
              </a:rPr>
              <a:t> </a:t>
            </a:r>
            <a:r>
              <a:rPr sz="1450" b="1" dirty="0">
                <a:solidFill>
                  <a:srgbClr val="11688B"/>
                </a:solidFill>
                <a:latin typeface="Arial"/>
                <a:cs typeface="Arial"/>
              </a:rPr>
              <a:t>FDC</a:t>
            </a:r>
            <a:r>
              <a:rPr sz="1450" dirty="0">
                <a:solidFill>
                  <a:srgbClr val="11688B"/>
                </a:solidFill>
                <a:latin typeface="Arial"/>
                <a:cs typeface="Arial"/>
              </a:rPr>
              <a:t>,</a:t>
            </a:r>
            <a:r>
              <a:rPr sz="1450" spc="125" dirty="0">
                <a:solidFill>
                  <a:srgbClr val="11688B"/>
                </a:solidFill>
                <a:latin typeface="Arial"/>
                <a:cs typeface="Arial"/>
              </a:rPr>
              <a:t> </a:t>
            </a:r>
            <a:r>
              <a:rPr sz="1450" dirty="0">
                <a:solidFill>
                  <a:srgbClr val="11688B"/>
                </a:solidFill>
                <a:latin typeface="Arial"/>
                <a:cs typeface="Arial"/>
              </a:rPr>
              <a:t>follicular</a:t>
            </a:r>
            <a:r>
              <a:rPr sz="1450" spc="125" dirty="0">
                <a:solidFill>
                  <a:srgbClr val="11688B"/>
                </a:solidFill>
                <a:latin typeface="Arial"/>
                <a:cs typeface="Arial"/>
              </a:rPr>
              <a:t> </a:t>
            </a:r>
            <a:r>
              <a:rPr sz="1450" dirty="0">
                <a:solidFill>
                  <a:srgbClr val="11688B"/>
                </a:solidFill>
                <a:latin typeface="Arial"/>
                <a:cs typeface="Arial"/>
              </a:rPr>
              <a:t>dendritic</a:t>
            </a:r>
            <a:r>
              <a:rPr sz="1450" spc="120" dirty="0">
                <a:solidFill>
                  <a:srgbClr val="11688B"/>
                </a:solidFill>
                <a:latin typeface="Arial"/>
                <a:cs typeface="Arial"/>
              </a:rPr>
              <a:t> </a:t>
            </a:r>
            <a:r>
              <a:rPr sz="1450" dirty="0">
                <a:solidFill>
                  <a:srgbClr val="11688B"/>
                </a:solidFill>
                <a:latin typeface="Arial"/>
                <a:cs typeface="Arial"/>
              </a:rPr>
              <a:t>cell;</a:t>
            </a:r>
            <a:r>
              <a:rPr sz="1450" spc="130" dirty="0">
                <a:solidFill>
                  <a:srgbClr val="11688B"/>
                </a:solidFill>
                <a:latin typeface="Arial"/>
                <a:cs typeface="Arial"/>
              </a:rPr>
              <a:t> </a:t>
            </a:r>
            <a:r>
              <a:rPr sz="1450" b="1" dirty="0">
                <a:solidFill>
                  <a:srgbClr val="11688B"/>
                </a:solidFill>
                <a:latin typeface="Arial"/>
                <a:cs typeface="Arial"/>
              </a:rPr>
              <a:t>HHV-8</a:t>
            </a:r>
            <a:r>
              <a:rPr sz="1450" dirty="0">
                <a:solidFill>
                  <a:srgbClr val="11688B"/>
                </a:solidFill>
                <a:latin typeface="Arial"/>
                <a:cs typeface="Arial"/>
              </a:rPr>
              <a:t>,</a:t>
            </a:r>
            <a:r>
              <a:rPr sz="1450" spc="120" dirty="0">
                <a:solidFill>
                  <a:srgbClr val="11688B"/>
                </a:solidFill>
                <a:latin typeface="Arial"/>
                <a:cs typeface="Arial"/>
              </a:rPr>
              <a:t> </a:t>
            </a:r>
            <a:r>
              <a:rPr sz="1450" dirty="0">
                <a:solidFill>
                  <a:srgbClr val="11688B"/>
                </a:solidFill>
                <a:latin typeface="Arial"/>
                <a:cs typeface="Arial"/>
              </a:rPr>
              <a:t>human</a:t>
            </a:r>
            <a:r>
              <a:rPr sz="1450" spc="125" dirty="0">
                <a:solidFill>
                  <a:srgbClr val="11688B"/>
                </a:solidFill>
                <a:latin typeface="Arial"/>
                <a:cs typeface="Arial"/>
              </a:rPr>
              <a:t> </a:t>
            </a:r>
            <a:r>
              <a:rPr sz="1450" dirty="0">
                <a:solidFill>
                  <a:srgbClr val="11688B"/>
                </a:solidFill>
                <a:latin typeface="Arial"/>
                <a:cs typeface="Arial"/>
              </a:rPr>
              <a:t>herpesvirus-</a:t>
            </a:r>
            <a:r>
              <a:rPr sz="1450" spc="-25" dirty="0">
                <a:solidFill>
                  <a:srgbClr val="11688B"/>
                </a:solidFill>
                <a:latin typeface="Arial"/>
                <a:cs typeface="Arial"/>
              </a:rPr>
              <a:t>8;</a:t>
            </a:r>
            <a:endParaRPr sz="1450">
              <a:latin typeface="Arial"/>
              <a:cs typeface="Arial"/>
            </a:endParaRPr>
          </a:p>
          <a:p>
            <a:pPr marL="12700">
              <a:lnSpc>
                <a:spcPct val="100000"/>
              </a:lnSpc>
              <a:spcBef>
                <a:spcPts val="65"/>
              </a:spcBef>
            </a:pPr>
            <a:r>
              <a:rPr sz="1450" b="1" dirty="0">
                <a:solidFill>
                  <a:srgbClr val="11688B"/>
                </a:solidFill>
                <a:latin typeface="Arial"/>
                <a:cs typeface="Arial"/>
              </a:rPr>
              <a:t>HIV</a:t>
            </a:r>
            <a:r>
              <a:rPr sz="1450" dirty="0">
                <a:solidFill>
                  <a:srgbClr val="11688B"/>
                </a:solidFill>
                <a:latin typeface="Arial"/>
                <a:cs typeface="Arial"/>
              </a:rPr>
              <a:t>,</a:t>
            </a:r>
            <a:r>
              <a:rPr sz="1450" spc="165" dirty="0">
                <a:solidFill>
                  <a:srgbClr val="11688B"/>
                </a:solidFill>
                <a:latin typeface="Arial"/>
                <a:cs typeface="Arial"/>
              </a:rPr>
              <a:t> </a:t>
            </a:r>
            <a:r>
              <a:rPr sz="1450" dirty="0">
                <a:solidFill>
                  <a:srgbClr val="11688B"/>
                </a:solidFill>
                <a:latin typeface="Arial"/>
                <a:cs typeface="Arial"/>
              </a:rPr>
              <a:t>human</a:t>
            </a:r>
            <a:r>
              <a:rPr sz="1450" spc="165" dirty="0">
                <a:solidFill>
                  <a:srgbClr val="11688B"/>
                </a:solidFill>
                <a:latin typeface="Arial"/>
                <a:cs typeface="Arial"/>
              </a:rPr>
              <a:t> </a:t>
            </a:r>
            <a:r>
              <a:rPr sz="1450" dirty="0">
                <a:solidFill>
                  <a:srgbClr val="11688B"/>
                </a:solidFill>
                <a:latin typeface="Arial"/>
                <a:cs typeface="Arial"/>
              </a:rPr>
              <a:t>immunodeficiency</a:t>
            </a:r>
            <a:r>
              <a:rPr sz="1450" spc="170" dirty="0">
                <a:solidFill>
                  <a:srgbClr val="11688B"/>
                </a:solidFill>
                <a:latin typeface="Arial"/>
                <a:cs typeface="Arial"/>
              </a:rPr>
              <a:t> </a:t>
            </a:r>
            <a:r>
              <a:rPr sz="1450" dirty="0">
                <a:solidFill>
                  <a:srgbClr val="11688B"/>
                </a:solidFill>
                <a:latin typeface="Arial"/>
                <a:cs typeface="Arial"/>
              </a:rPr>
              <a:t>virus;</a:t>
            </a:r>
            <a:r>
              <a:rPr sz="1450" spc="165" dirty="0">
                <a:solidFill>
                  <a:srgbClr val="11688B"/>
                </a:solidFill>
                <a:latin typeface="Arial"/>
                <a:cs typeface="Arial"/>
              </a:rPr>
              <a:t> </a:t>
            </a:r>
            <a:r>
              <a:rPr sz="1450" b="1" dirty="0">
                <a:solidFill>
                  <a:srgbClr val="11688B"/>
                </a:solidFill>
                <a:latin typeface="Arial"/>
                <a:cs typeface="Arial"/>
              </a:rPr>
              <a:t>IHC</a:t>
            </a:r>
            <a:r>
              <a:rPr sz="1450" dirty="0">
                <a:solidFill>
                  <a:srgbClr val="11688B"/>
                </a:solidFill>
                <a:latin typeface="Arial"/>
                <a:cs typeface="Arial"/>
              </a:rPr>
              <a:t>,</a:t>
            </a:r>
            <a:r>
              <a:rPr sz="1450" spc="170" dirty="0">
                <a:solidFill>
                  <a:srgbClr val="11688B"/>
                </a:solidFill>
                <a:latin typeface="Arial"/>
                <a:cs typeface="Arial"/>
              </a:rPr>
              <a:t> </a:t>
            </a:r>
            <a:r>
              <a:rPr sz="1450" dirty="0">
                <a:solidFill>
                  <a:srgbClr val="11688B"/>
                </a:solidFill>
                <a:latin typeface="Arial"/>
                <a:cs typeface="Arial"/>
              </a:rPr>
              <a:t>immunohistochemical</a:t>
            </a:r>
            <a:r>
              <a:rPr sz="1450" spc="165" dirty="0">
                <a:solidFill>
                  <a:srgbClr val="11688B"/>
                </a:solidFill>
                <a:latin typeface="Arial"/>
                <a:cs typeface="Arial"/>
              </a:rPr>
              <a:t> </a:t>
            </a:r>
            <a:r>
              <a:rPr sz="1450" dirty="0">
                <a:solidFill>
                  <a:srgbClr val="11688B"/>
                </a:solidFill>
                <a:latin typeface="Arial"/>
                <a:cs typeface="Arial"/>
              </a:rPr>
              <a:t>staining;</a:t>
            </a:r>
            <a:r>
              <a:rPr sz="1450" spc="170" dirty="0">
                <a:solidFill>
                  <a:srgbClr val="11688B"/>
                </a:solidFill>
                <a:latin typeface="Arial"/>
                <a:cs typeface="Arial"/>
              </a:rPr>
              <a:t> </a:t>
            </a:r>
            <a:r>
              <a:rPr sz="1450" b="1" dirty="0">
                <a:solidFill>
                  <a:srgbClr val="11688B"/>
                </a:solidFill>
                <a:latin typeface="Arial"/>
                <a:cs typeface="Arial"/>
              </a:rPr>
              <a:t>iMCD</a:t>
            </a:r>
            <a:r>
              <a:rPr sz="1450" dirty="0">
                <a:solidFill>
                  <a:srgbClr val="11688B"/>
                </a:solidFill>
                <a:latin typeface="Arial"/>
                <a:cs typeface="Arial"/>
              </a:rPr>
              <a:t>,</a:t>
            </a:r>
            <a:r>
              <a:rPr sz="1450" spc="165" dirty="0">
                <a:solidFill>
                  <a:srgbClr val="11688B"/>
                </a:solidFill>
                <a:latin typeface="Arial"/>
                <a:cs typeface="Arial"/>
              </a:rPr>
              <a:t> </a:t>
            </a:r>
            <a:r>
              <a:rPr sz="1450" dirty="0">
                <a:solidFill>
                  <a:srgbClr val="11688B"/>
                </a:solidFill>
                <a:latin typeface="Arial"/>
                <a:cs typeface="Arial"/>
              </a:rPr>
              <a:t>idiopathic</a:t>
            </a:r>
            <a:r>
              <a:rPr sz="1450" spc="170" dirty="0">
                <a:solidFill>
                  <a:srgbClr val="11688B"/>
                </a:solidFill>
                <a:latin typeface="Arial"/>
                <a:cs typeface="Arial"/>
              </a:rPr>
              <a:t> </a:t>
            </a:r>
            <a:r>
              <a:rPr sz="1450" dirty="0">
                <a:solidFill>
                  <a:srgbClr val="11688B"/>
                </a:solidFill>
                <a:latin typeface="Arial"/>
                <a:cs typeface="Arial"/>
              </a:rPr>
              <a:t>Multicentric</a:t>
            </a:r>
            <a:r>
              <a:rPr sz="1450" spc="165" dirty="0">
                <a:solidFill>
                  <a:srgbClr val="11688B"/>
                </a:solidFill>
                <a:latin typeface="Arial"/>
                <a:cs typeface="Arial"/>
              </a:rPr>
              <a:t> </a:t>
            </a:r>
            <a:r>
              <a:rPr sz="1450" dirty="0">
                <a:solidFill>
                  <a:srgbClr val="11688B"/>
                </a:solidFill>
                <a:latin typeface="Arial"/>
                <a:cs typeface="Arial"/>
              </a:rPr>
              <a:t>Castleman</a:t>
            </a:r>
            <a:r>
              <a:rPr sz="1450" spc="170" dirty="0">
                <a:solidFill>
                  <a:srgbClr val="11688B"/>
                </a:solidFill>
                <a:latin typeface="Arial"/>
                <a:cs typeface="Arial"/>
              </a:rPr>
              <a:t> </a:t>
            </a:r>
            <a:r>
              <a:rPr sz="1450" dirty="0">
                <a:solidFill>
                  <a:srgbClr val="11688B"/>
                </a:solidFill>
                <a:latin typeface="Arial"/>
                <a:cs typeface="Arial"/>
              </a:rPr>
              <a:t>Disease;</a:t>
            </a:r>
            <a:r>
              <a:rPr sz="1450" spc="165" dirty="0">
                <a:solidFill>
                  <a:srgbClr val="11688B"/>
                </a:solidFill>
                <a:latin typeface="Arial"/>
                <a:cs typeface="Arial"/>
              </a:rPr>
              <a:t> </a:t>
            </a:r>
            <a:r>
              <a:rPr sz="1450" b="1" dirty="0">
                <a:solidFill>
                  <a:srgbClr val="11688B"/>
                </a:solidFill>
                <a:latin typeface="Arial"/>
                <a:cs typeface="Arial"/>
              </a:rPr>
              <a:t>LANA-1</a:t>
            </a:r>
            <a:r>
              <a:rPr sz="1450" dirty="0">
                <a:solidFill>
                  <a:srgbClr val="11688B"/>
                </a:solidFill>
                <a:latin typeface="Arial"/>
                <a:cs typeface="Arial"/>
              </a:rPr>
              <a:t>,</a:t>
            </a:r>
            <a:r>
              <a:rPr sz="1450" spc="170" dirty="0">
                <a:solidFill>
                  <a:srgbClr val="11688B"/>
                </a:solidFill>
                <a:latin typeface="Arial"/>
                <a:cs typeface="Arial"/>
              </a:rPr>
              <a:t> </a:t>
            </a:r>
            <a:r>
              <a:rPr sz="1450" dirty="0">
                <a:solidFill>
                  <a:srgbClr val="11688B"/>
                </a:solidFill>
                <a:latin typeface="Arial"/>
                <a:cs typeface="Arial"/>
              </a:rPr>
              <a:t>latency-associated</a:t>
            </a:r>
            <a:r>
              <a:rPr sz="1450" spc="165" dirty="0">
                <a:solidFill>
                  <a:srgbClr val="11688B"/>
                </a:solidFill>
                <a:latin typeface="Arial"/>
                <a:cs typeface="Arial"/>
              </a:rPr>
              <a:t> </a:t>
            </a:r>
            <a:r>
              <a:rPr sz="1450" dirty="0">
                <a:solidFill>
                  <a:srgbClr val="11688B"/>
                </a:solidFill>
                <a:latin typeface="Arial"/>
                <a:cs typeface="Arial"/>
              </a:rPr>
              <a:t>nuclear</a:t>
            </a:r>
            <a:r>
              <a:rPr sz="1450" spc="165" dirty="0">
                <a:solidFill>
                  <a:srgbClr val="11688B"/>
                </a:solidFill>
                <a:latin typeface="Arial"/>
                <a:cs typeface="Arial"/>
              </a:rPr>
              <a:t> </a:t>
            </a:r>
            <a:r>
              <a:rPr sz="1450" spc="-10" dirty="0">
                <a:solidFill>
                  <a:srgbClr val="11688B"/>
                </a:solidFill>
                <a:latin typeface="Arial"/>
                <a:cs typeface="Arial"/>
              </a:rPr>
              <a:t>antigen;</a:t>
            </a:r>
            <a:endParaRPr sz="1450">
              <a:latin typeface="Arial"/>
              <a:cs typeface="Arial"/>
            </a:endParaRPr>
          </a:p>
          <a:p>
            <a:pPr marL="12700">
              <a:lnSpc>
                <a:spcPct val="100000"/>
              </a:lnSpc>
            </a:pPr>
            <a:r>
              <a:rPr sz="1450" b="1" dirty="0">
                <a:solidFill>
                  <a:srgbClr val="11688B"/>
                </a:solidFill>
                <a:latin typeface="Arial"/>
                <a:cs typeface="Arial"/>
              </a:rPr>
              <a:t>PCR</a:t>
            </a:r>
            <a:r>
              <a:rPr sz="1450" dirty="0">
                <a:solidFill>
                  <a:srgbClr val="11688B"/>
                </a:solidFill>
                <a:latin typeface="Arial"/>
                <a:cs typeface="Arial"/>
              </a:rPr>
              <a:t>,</a:t>
            </a:r>
            <a:r>
              <a:rPr sz="1450" spc="155" dirty="0">
                <a:solidFill>
                  <a:srgbClr val="11688B"/>
                </a:solidFill>
                <a:latin typeface="Arial"/>
                <a:cs typeface="Arial"/>
              </a:rPr>
              <a:t> </a:t>
            </a:r>
            <a:r>
              <a:rPr sz="1450" dirty="0">
                <a:solidFill>
                  <a:srgbClr val="11688B"/>
                </a:solidFill>
                <a:latin typeface="Arial"/>
                <a:cs typeface="Arial"/>
              </a:rPr>
              <a:t>polymerase</a:t>
            </a:r>
            <a:r>
              <a:rPr sz="1450" spc="155" dirty="0">
                <a:solidFill>
                  <a:srgbClr val="11688B"/>
                </a:solidFill>
                <a:latin typeface="Arial"/>
                <a:cs typeface="Arial"/>
              </a:rPr>
              <a:t> </a:t>
            </a:r>
            <a:r>
              <a:rPr sz="1450" dirty="0">
                <a:solidFill>
                  <a:srgbClr val="11688B"/>
                </a:solidFill>
                <a:latin typeface="Arial"/>
                <a:cs typeface="Arial"/>
              </a:rPr>
              <a:t>chain</a:t>
            </a:r>
            <a:r>
              <a:rPr sz="1450" spc="155" dirty="0">
                <a:solidFill>
                  <a:srgbClr val="11688B"/>
                </a:solidFill>
                <a:latin typeface="Arial"/>
                <a:cs typeface="Arial"/>
              </a:rPr>
              <a:t> </a:t>
            </a:r>
            <a:r>
              <a:rPr sz="1450" dirty="0">
                <a:solidFill>
                  <a:srgbClr val="11688B"/>
                </a:solidFill>
                <a:latin typeface="Arial"/>
                <a:cs typeface="Arial"/>
              </a:rPr>
              <a:t>reaction;</a:t>
            </a:r>
            <a:r>
              <a:rPr sz="1450" spc="160" dirty="0">
                <a:solidFill>
                  <a:srgbClr val="11688B"/>
                </a:solidFill>
                <a:latin typeface="Arial"/>
                <a:cs typeface="Arial"/>
              </a:rPr>
              <a:t> </a:t>
            </a:r>
            <a:r>
              <a:rPr sz="1450" b="1" dirty="0">
                <a:solidFill>
                  <a:srgbClr val="11688B"/>
                </a:solidFill>
                <a:latin typeface="Arial"/>
                <a:cs typeface="Arial"/>
              </a:rPr>
              <a:t>POEMS</a:t>
            </a:r>
            <a:r>
              <a:rPr sz="1450" dirty="0">
                <a:solidFill>
                  <a:srgbClr val="11688B"/>
                </a:solidFill>
                <a:latin typeface="Arial"/>
                <a:cs typeface="Arial"/>
              </a:rPr>
              <a:t>,</a:t>
            </a:r>
            <a:r>
              <a:rPr sz="1450" spc="155" dirty="0">
                <a:solidFill>
                  <a:srgbClr val="11688B"/>
                </a:solidFill>
                <a:latin typeface="Arial"/>
                <a:cs typeface="Arial"/>
              </a:rPr>
              <a:t> </a:t>
            </a:r>
            <a:r>
              <a:rPr sz="1450" dirty="0">
                <a:solidFill>
                  <a:srgbClr val="11688B"/>
                </a:solidFill>
                <a:latin typeface="Arial"/>
                <a:cs typeface="Arial"/>
              </a:rPr>
              <a:t>polyneuropathy,</a:t>
            </a:r>
            <a:r>
              <a:rPr sz="1450" spc="155" dirty="0">
                <a:solidFill>
                  <a:srgbClr val="11688B"/>
                </a:solidFill>
                <a:latin typeface="Arial"/>
                <a:cs typeface="Arial"/>
              </a:rPr>
              <a:t> </a:t>
            </a:r>
            <a:r>
              <a:rPr sz="1450" dirty="0">
                <a:solidFill>
                  <a:srgbClr val="11688B"/>
                </a:solidFill>
                <a:latin typeface="Arial"/>
                <a:cs typeface="Arial"/>
              </a:rPr>
              <a:t>organomegaly,</a:t>
            </a:r>
            <a:r>
              <a:rPr sz="1450" spc="155" dirty="0">
                <a:solidFill>
                  <a:srgbClr val="11688B"/>
                </a:solidFill>
                <a:latin typeface="Arial"/>
                <a:cs typeface="Arial"/>
              </a:rPr>
              <a:t> </a:t>
            </a:r>
            <a:r>
              <a:rPr sz="1450" dirty="0">
                <a:solidFill>
                  <a:srgbClr val="11688B"/>
                </a:solidFill>
                <a:latin typeface="Arial"/>
                <a:cs typeface="Arial"/>
              </a:rPr>
              <a:t>endocrinopathy,</a:t>
            </a:r>
            <a:r>
              <a:rPr sz="1450" spc="160" dirty="0">
                <a:solidFill>
                  <a:srgbClr val="11688B"/>
                </a:solidFill>
                <a:latin typeface="Arial"/>
                <a:cs typeface="Arial"/>
              </a:rPr>
              <a:t> </a:t>
            </a:r>
            <a:r>
              <a:rPr sz="1450" dirty="0">
                <a:solidFill>
                  <a:srgbClr val="11688B"/>
                </a:solidFill>
                <a:latin typeface="Arial"/>
                <a:cs typeface="Arial"/>
              </a:rPr>
              <a:t>monoclonal</a:t>
            </a:r>
            <a:r>
              <a:rPr sz="1450" spc="155" dirty="0">
                <a:solidFill>
                  <a:srgbClr val="11688B"/>
                </a:solidFill>
                <a:latin typeface="Arial"/>
                <a:cs typeface="Arial"/>
              </a:rPr>
              <a:t> </a:t>
            </a:r>
            <a:r>
              <a:rPr sz="1450" dirty="0">
                <a:solidFill>
                  <a:srgbClr val="11688B"/>
                </a:solidFill>
                <a:latin typeface="Arial"/>
                <a:cs typeface="Arial"/>
              </a:rPr>
              <a:t>gammopathy</a:t>
            </a:r>
            <a:r>
              <a:rPr sz="1450" spc="155" dirty="0">
                <a:solidFill>
                  <a:srgbClr val="11688B"/>
                </a:solidFill>
                <a:latin typeface="Arial"/>
                <a:cs typeface="Arial"/>
              </a:rPr>
              <a:t> </a:t>
            </a:r>
            <a:r>
              <a:rPr sz="1450" dirty="0">
                <a:solidFill>
                  <a:srgbClr val="11688B"/>
                </a:solidFill>
                <a:latin typeface="Arial"/>
                <a:cs typeface="Arial"/>
              </a:rPr>
              <a:t>and</a:t>
            </a:r>
            <a:r>
              <a:rPr sz="1450" spc="155" dirty="0">
                <a:solidFill>
                  <a:srgbClr val="11688B"/>
                </a:solidFill>
                <a:latin typeface="Arial"/>
                <a:cs typeface="Arial"/>
              </a:rPr>
              <a:t> </a:t>
            </a:r>
            <a:r>
              <a:rPr sz="1450" dirty="0">
                <a:solidFill>
                  <a:srgbClr val="11688B"/>
                </a:solidFill>
                <a:latin typeface="Arial"/>
                <a:cs typeface="Arial"/>
              </a:rPr>
              <a:t>skin</a:t>
            </a:r>
            <a:r>
              <a:rPr sz="1450" spc="160" dirty="0">
                <a:solidFill>
                  <a:srgbClr val="11688B"/>
                </a:solidFill>
                <a:latin typeface="Arial"/>
                <a:cs typeface="Arial"/>
              </a:rPr>
              <a:t> </a:t>
            </a:r>
            <a:r>
              <a:rPr sz="1450" spc="-10" dirty="0">
                <a:solidFill>
                  <a:srgbClr val="11688B"/>
                </a:solidFill>
                <a:latin typeface="Arial"/>
                <a:cs typeface="Arial"/>
              </a:rPr>
              <a:t>changes.</a:t>
            </a:r>
            <a:endParaRPr sz="1450">
              <a:latin typeface="Arial"/>
              <a:cs typeface="Arial"/>
            </a:endParaRPr>
          </a:p>
          <a:p>
            <a:pPr marL="12700">
              <a:lnSpc>
                <a:spcPct val="100000"/>
              </a:lnSpc>
              <a:spcBef>
                <a:spcPts val="575"/>
              </a:spcBef>
            </a:pPr>
            <a:r>
              <a:rPr sz="1450" b="1" dirty="0">
                <a:solidFill>
                  <a:srgbClr val="11688B"/>
                </a:solidFill>
                <a:latin typeface="Arial"/>
                <a:cs typeface="Arial"/>
              </a:rPr>
              <a:t>References:</a:t>
            </a:r>
            <a:r>
              <a:rPr sz="1450" b="1" spc="50" dirty="0">
                <a:solidFill>
                  <a:srgbClr val="11688B"/>
                </a:solidFill>
                <a:latin typeface="Arial"/>
                <a:cs typeface="Arial"/>
              </a:rPr>
              <a:t> </a:t>
            </a:r>
            <a:r>
              <a:rPr sz="1450" b="1" dirty="0">
                <a:solidFill>
                  <a:srgbClr val="11688B"/>
                </a:solidFill>
                <a:latin typeface="Arial"/>
                <a:cs typeface="Arial"/>
              </a:rPr>
              <a:t>1</a:t>
            </a:r>
            <a:r>
              <a:rPr sz="1450" dirty="0">
                <a:solidFill>
                  <a:srgbClr val="11688B"/>
                </a:solidFill>
                <a:latin typeface="Arial"/>
                <a:cs typeface="Arial"/>
              </a:rPr>
              <a:t>.</a:t>
            </a:r>
            <a:r>
              <a:rPr sz="1450" spc="45" dirty="0">
                <a:solidFill>
                  <a:srgbClr val="11688B"/>
                </a:solidFill>
                <a:latin typeface="Arial"/>
                <a:cs typeface="Arial"/>
              </a:rPr>
              <a:t> </a:t>
            </a:r>
            <a:r>
              <a:rPr sz="1450" dirty="0">
                <a:solidFill>
                  <a:srgbClr val="11688B"/>
                </a:solidFill>
                <a:latin typeface="Arial"/>
                <a:cs typeface="Arial"/>
              </a:rPr>
              <a:t>Fajgenbaum</a:t>
            </a:r>
            <a:r>
              <a:rPr sz="1450" spc="50" dirty="0">
                <a:solidFill>
                  <a:srgbClr val="11688B"/>
                </a:solidFill>
                <a:latin typeface="Arial"/>
                <a:cs typeface="Arial"/>
              </a:rPr>
              <a:t> </a:t>
            </a:r>
            <a:r>
              <a:rPr sz="1450" dirty="0">
                <a:solidFill>
                  <a:srgbClr val="11688B"/>
                </a:solidFill>
                <a:latin typeface="Arial"/>
                <a:cs typeface="Arial"/>
              </a:rPr>
              <a:t>DC</a:t>
            </a:r>
            <a:r>
              <a:rPr sz="1450" i="1" dirty="0">
                <a:solidFill>
                  <a:srgbClr val="11688B"/>
                </a:solidFill>
                <a:latin typeface="Arial"/>
                <a:cs typeface="Arial"/>
              </a:rPr>
              <a:t>,</a:t>
            </a:r>
            <a:r>
              <a:rPr sz="1450" i="1" spc="45" dirty="0">
                <a:solidFill>
                  <a:srgbClr val="11688B"/>
                </a:solidFill>
                <a:latin typeface="Arial"/>
                <a:cs typeface="Arial"/>
              </a:rPr>
              <a:t> </a:t>
            </a:r>
            <a:r>
              <a:rPr sz="1450" i="1" dirty="0">
                <a:solidFill>
                  <a:srgbClr val="11688B"/>
                </a:solidFill>
                <a:latin typeface="Arial"/>
                <a:cs typeface="Arial"/>
              </a:rPr>
              <a:t>et</a:t>
            </a:r>
            <a:r>
              <a:rPr sz="1450" i="1" spc="45" dirty="0">
                <a:solidFill>
                  <a:srgbClr val="11688B"/>
                </a:solidFill>
                <a:latin typeface="Arial"/>
                <a:cs typeface="Arial"/>
              </a:rPr>
              <a:t> </a:t>
            </a:r>
            <a:r>
              <a:rPr sz="1450" i="1" dirty="0">
                <a:solidFill>
                  <a:srgbClr val="11688B"/>
                </a:solidFill>
                <a:latin typeface="Arial"/>
                <a:cs typeface="Arial"/>
              </a:rPr>
              <a:t>al.</a:t>
            </a:r>
            <a:r>
              <a:rPr sz="1450" i="1" spc="45" dirty="0">
                <a:solidFill>
                  <a:srgbClr val="11688B"/>
                </a:solidFill>
                <a:latin typeface="Arial"/>
                <a:cs typeface="Arial"/>
              </a:rPr>
              <a:t> </a:t>
            </a:r>
            <a:r>
              <a:rPr sz="1450" i="1" dirty="0">
                <a:solidFill>
                  <a:srgbClr val="11688B"/>
                </a:solidFill>
                <a:latin typeface="Arial"/>
                <a:cs typeface="Arial"/>
              </a:rPr>
              <a:t>Blood.</a:t>
            </a:r>
            <a:r>
              <a:rPr sz="1450" i="1" spc="45" dirty="0">
                <a:solidFill>
                  <a:srgbClr val="11688B"/>
                </a:solidFill>
                <a:latin typeface="Arial"/>
                <a:cs typeface="Arial"/>
              </a:rPr>
              <a:t> </a:t>
            </a:r>
            <a:r>
              <a:rPr sz="1450" dirty="0">
                <a:solidFill>
                  <a:srgbClr val="11688B"/>
                </a:solidFill>
                <a:latin typeface="Arial"/>
                <a:cs typeface="Arial"/>
              </a:rPr>
              <a:t>2017;</a:t>
            </a:r>
            <a:r>
              <a:rPr sz="1450" spc="45" dirty="0">
                <a:solidFill>
                  <a:srgbClr val="11688B"/>
                </a:solidFill>
                <a:latin typeface="Arial"/>
                <a:cs typeface="Arial"/>
              </a:rPr>
              <a:t> </a:t>
            </a:r>
            <a:r>
              <a:rPr sz="1450" dirty="0">
                <a:solidFill>
                  <a:srgbClr val="11688B"/>
                </a:solidFill>
                <a:latin typeface="Arial"/>
                <a:cs typeface="Arial"/>
              </a:rPr>
              <a:t>129:</a:t>
            </a:r>
            <a:r>
              <a:rPr sz="1450" spc="45" dirty="0">
                <a:solidFill>
                  <a:srgbClr val="11688B"/>
                </a:solidFill>
                <a:latin typeface="Arial"/>
                <a:cs typeface="Arial"/>
              </a:rPr>
              <a:t> </a:t>
            </a:r>
            <a:r>
              <a:rPr sz="1450" spc="-10" dirty="0">
                <a:solidFill>
                  <a:srgbClr val="11688B"/>
                </a:solidFill>
                <a:latin typeface="Arial"/>
                <a:cs typeface="Arial"/>
              </a:rPr>
              <a:t>1646–57.</a:t>
            </a:r>
            <a:endParaRPr sz="1450">
              <a:latin typeface="Arial"/>
              <a:cs typeface="Arial"/>
            </a:endParaRPr>
          </a:p>
        </p:txBody>
      </p:sp>
      <p:sp>
        <p:nvSpPr>
          <p:cNvPr id="5" name="object 5"/>
          <p:cNvSpPr txBox="1">
            <a:spLocks noGrp="1"/>
          </p:cNvSpPr>
          <p:nvPr>
            <p:ph type="title"/>
          </p:nvPr>
        </p:nvSpPr>
        <p:spPr>
          <a:xfrm>
            <a:off x="1348944" y="1432700"/>
            <a:ext cx="6946265" cy="842644"/>
          </a:xfrm>
          <a:prstGeom prst="rect">
            <a:avLst/>
          </a:prstGeom>
        </p:spPr>
        <p:txBody>
          <a:bodyPr vert="horz" wrap="square" lIns="0" tIns="13970" rIns="0" bIns="0" rtlCol="0">
            <a:spAutoFit/>
          </a:bodyPr>
          <a:lstStyle/>
          <a:p>
            <a:pPr marL="25400">
              <a:lnSpc>
                <a:spcPct val="100000"/>
              </a:lnSpc>
              <a:spcBef>
                <a:spcPts val="110"/>
              </a:spcBef>
            </a:pPr>
            <a:r>
              <a:rPr sz="5350" spc="-125" dirty="0">
                <a:solidFill>
                  <a:srgbClr val="11688B"/>
                </a:solidFill>
              </a:rPr>
              <a:t>Diagnostic</a:t>
            </a:r>
            <a:r>
              <a:rPr sz="5350" spc="-204" dirty="0">
                <a:solidFill>
                  <a:srgbClr val="11688B"/>
                </a:solidFill>
              </a:rPr>
              <a:t> </a:t>
            </a:r>
            <a:r>
              <a:rPr sz="5350" spc="-130" dirty="0">
                <a:solidFill>
                  <a:srgbClr val="11688B"/>
                </a:solidFill>
              </a:rPr>
              <a:t>guidelines</a:t>
            </a:r>
            <a:r>
              <a:rPr sz="5325" spc="-195" baseline="25821" dirty="0">
                <a:solidFill>
                  <a:srgbClr val="11688B"/>
                </a:solidFill>
              </a:rPr>
              <a:t>1</a:t>
            </a:r>
            <a:endParaRPr sz="5325" baseline="25821"/>
          </a:p>
        </p:txBody>
      </p:sp>
      <p:grpSp>
        <p:nvGrpSpPr>
          <p:cNvPr id="6" name="object 6"/>
          <p:cNvGrpSpPr/>
          <p:nvPr/>
        </p:nvGrpSpPr>
        <p:grpSpPr>
          <a:xfrm>
            <a:off x="998661" y="4644719"/>
            <a:ext cx="5349875" cy="553085"/>
            <a:chOff x="998661" y="4644719"/>
            <a:chExt cx="5349875" cy="553085"/>
          </a:xfrm>
        </p:grpSpPr>
        <p:sp>
          <p:nvSpPr>
            <p:cNvPr id="7" name="object 7"/>
            <p:cNvSpPr/>
            <p:nvPr/>
          </p:nvSpPr>
          <p:spPr>
            <a:xfrm>
              <a:off x="2955765" y="4648645"/>
              <a:ext cx="3388995" cy="533400"/>
            </a:xfrm>
            <a:custGeom>
              <a:avLst/>
              <a:gdLst/>
              <a:ahLst/>
              <a:cxnLst/>
              <a:rect l="l" t="t" r="r" b="b"/>
              <a:pathLst>
                <a:path w="3388995" h="533400">
                  <a:moveTo>
                    <a:pt x="3122005" y="0"/>
                  </a:moveTo>
                  <a:lnTo>
                    <a:pt x="266443" y="0"/>
                  </a:lnTo>
                  <a:lnTo>
                    <a:pt x="218549" y="4292"/>
                  </a:lnTo>
                  <a:lnTo>
                    <a:pt x="173472" y="16669"/>
                  </a:lnTo>
                  <a:lnTo>
                    <a:pt x="131964" y="36377"/>
                  </a:lnTo>
                  <a:lnTo>
                    <a:pt x="94777" y="62664"/>
                  </a:lnTo>
                  <a:lnTo>
                    <a:pt x="62664" y="94777"/>
                  </a:lnTo>
                  <a:lnTo>
                    <a:pt x="36377" y="131965"/>
                  </a:lnTo>
                  <a:lnTo>
                    <a:pt x="16669" y="173473"/>
                  </a:lnTo>
                  <a:lnTo>
                    <a:pt x="4292" y="218551"/>
                  </a:lnTo>
                  <a:lnTo>
                    <a:pt x="0" y="266441"/>
                  </a:lnTo>
                  <a:lnTo>
                    <a:pt x="4292" y="314334"/>
                  </a:lnTo>
                  <a:lnTo>
                    <a:pt x="16669" y="359412"/>
                  </a:lnTo>
                  <a:lnTo>
                    <a:pt x="36377" y="400921"/>
                  </a:lnTo>
                  <a:lnTo>
                    <a:pt x="62664" y="438108"/>
                  </a:lnTo>
                  <a:lnTo>
                    <a:pt x="94777" y="470221"/>
                  </a:lnTo>
                  <a:lnTo>
                    <a:pt x="131964" y="496508"/>
                  </a:lnTo>
                  <a:lnTo>
                    <a:pt x="173472" y="516216"/>
                  </a:lnTo>
                  <a:lnTo>
                    <a:pt x="218549" y="528593"/>
                  </a:lnTo>
                  <a:lnTo>
                    <a:pt x="266443" y="532886"/>
                  </a:lnTo>
                  <a:lnTo>
                    <a:pt x="3122002" y="532890"/>
                  </a:lnTo>
                  <a:lnTo>
                    <a:pt x="3169895" y="528597"/>
                  </a:lnTo>
                  <a:lnTo>
                    <a:pt x="3214973" y="516221"/>
                  </a:lnTo>
                  <a:lnTo>
                    <a:pt x="3256481" y="496512"/>
                  </a:lnTo>
                  <a:lnTo>
                    <a:pt x="3293668" y="470225"/>
                  </a:lnTo>
                  <a:lnTo>
                    <a:pt x="3325781" y="438112"/>
                  </a:lnTo>
                  <a:lnTo>
                    <a:pt x="3352068" y="400925"/>
                  </a:lnTo>
                  <a:lnTo>
                    <a:pt x="3371776" y="359416"/>
                  </a:lnTo>
                  <a:lnTo>
                    <a:pt x="3384152" y="314339"/>
                  </a:lnTo>
                  <a:lnTo>
                    <a:pt x="3388445" y="266445"/>
                  </a:lnTo>
                  <a:lnTo>
                    <a:pt x="3384156" y="218551"/>
                  </a:lnTo>
                  <a:lnTo>
                    <a:pt x="3371780" y="173473"/>
                  </a:lnTo>
                  <a:lnTo>
                    <a:pt x="3352072" y="131965"/>
                  </a:lnTo>
                  <a:lnTo>
                    <a:pt x="3325785" y="94777"/>
                  </a:lnTo>
                  <a:lnTo>
                    <a:pt x="3293671" y="62664"/>
                  </a:lnTo>
                  <a:lnTo>
                    <a:pt x="3256484" y="36377"/>
                  </a:lnTo>
                  <a:lnTo>
                    <a:pt x="3214976" y="16669"/>
                  </a:lnTo>
                  <a:lnTo>
                    <a:pt x="3169899" y="4292"/>
                  </a:lnTo>
                  <a:lnTo>
                    <a:pt x="3122005" y="0"/>
                  </a:lnTo>
                  <a:close/>
                </a:path>
              </a:pathLst>
            </a:custGeom>
            <a:solidFill>
              <a:srgbClr val="FFFFFF"/>
            </a:solidFill>
          </p:spPr>
          <p:txBody>
            <a:bodyPr wrap="square" lIns="0" tIns="0" rIns="0" bIns="0" rtlCol="0"/>
            <a:lstStyle/>
            <a:p>
              <a:endParaRPr/>
            </a:p>
          </p:txBody>
        </p:sp>
        <p:sp>
          <p:nvSpPr>
            <p:cNvPr id="8" name="object 8"/>
            <p:cNvSpPr/>
            <p:nvPr/>
          </p:nvSpPr>
          <p:spPr>
            <a:xfrm>
              <a:off x="2955765" y="4648645"/>
              <a:ext cx="3388995" cy="533400"/>
            </a:xfrm>
            <a:custGeom>
              <a:avLst/>
              <a:gdLst/>
              <a:ahLst/>
              <a:cxnLst/>
              <a:rect l="l" t="t" r="r" b="b"/>
              <a:pathLst>
                <a:path w="3388995" h="533400">
                  <a:moveTo>
                    <a:pt x="0" y="266445"/>
                  </a:moveTo>
                  <a:lnTo>
                    <a:pt x="4292" y="218551"/>
                  </a:lnTo>
                  <a:lnTo>
                    <a:pt x="16669" y="173473"/>
                  </a:lnTo>
                  <a:lnTo>
                    <a:pt x="36377" y="131965"/>
                  </a:lnTo>
                  <a:lnTo>
                    <a:pt x="62664" y="94777"/>
                  </a:lnTo>
                  <a:lnTo>
                    <a:pt x="94777" y="62664"/>
                  </a:lnTo>
                  <a:lnTo>
                    <a:pt x="131964" y="36377"/>
                  </a:lnTo>
                  <a:lnTo>
                    <a:pt x="173472" y="16669"/>
                  </a:lnTo>
                  <a:lnTo>
                    <a:pt x="218550" y="4292"/>
                  </a:lnTo>
                  <a:lnTo>
                    <a:pt x="266443" y="0"/>
                  </a:lnTo>
                  <a:lnTo>
                    <a:pt x="3122005" y="0"/>
                  </a:lnTo>
                  <a:lnTo>
                    <a:pt x="3169899" y="4292"/>
                  </a:lnTo>
                  <a:lnTo>
                    <a:pt x="3214976" y="16669"/>
                  </a:lnTo>
                  <a:lnTo>
                    <a:pt x="3256485" y="36377"/>
                  </a:lnTo>
                  <a:lnTo>
                    <a:pt x="3293672" y="62664"/>
                  </a:lnTo>
                  <a:lnTo>
                    <a:pt x="3325785" y="94777"/>
                  </a:lnTo>
                  <a:lnTo>
                    <a:pt x="3352072" y="131965"/>
                  </a:lnTo>
                  <a:lnTo>
                    <a:pt x="3371780" y="173473"/>
                  </a:lnTo>
                  <a:lnTo>
                    <a:pt x="3384156" y="218551"/>
                  </a:lnTo>
                  <a:lnTo>
                    <a:pt x="3388449" y="266445"/>
                  </a:lnTo>
                  <a:lnTo>
                    <a:pt x="3384153" y="314338"/>
                  </a:lnTo>
                  <a:lnTo>
                    <a:pt x="3371776" y="359416"/>
                  </a:lnTo>
                  <a:lnTo>
                    <a:pt x="3352068" y="400924"/>
                  </a:lnTo>
                  <a:lnTo>
                    <a:pt x="3325782" y="438112"/>
                  </a:lnTo>
                  <a:lnTo>
                    <a:pt x="3293669" y="470225"/>
                  </a:lnTo>
                  <a:lnTo>
                    <a:pt x="3256481" y="496512"/>
                  </a:lnTo>
                  <a:lnTo>
                    <a:pt x="3214973" y="516220"/>
                  </a:lnTo>
                  <a:lnTo>
                    <a:pt x="3169896" y="528597"/>
                  </a:lnTo>
                  <a:lnTo>
                    <a:pt x="3122002" y="532890"/>
                  </a:lnTo>
                  <a:lnTo>
                    <a:pt x="266443" y="532886"/>
                  </a:lnTo>
                  <a:lnTo>
                    <a:pt x="218550" y="528593"/>
                  </a:lnTo>
                  <a:lnTo>
                    <a:pt x="173472" y="516216"/>
                  </a:lnTo>
                  <a:lnTo>
                    <a:pt x="131964" y="496508"/>
                  </a:lnTo>
                  <a:lnTo>
                    <a:pt x="94777" y="470221"/>
                  </a:lnTo>
                  <a:lnTo>
                    <a:pt x="62664" y="438108"/>
                  </a:lnTo>
                  <a:lnTo>
                    <a:pt x="36377" y="400921"/>
                  </a:lnTo>
                  <a:lnTo>
                    <a:pt x="16669" y="359412"/>
                  </a:lnTo>
                  <a:lnTo>
                    <a:pt x="4292" y="314335"/>
                  </a:lnTo>
                  <a:lnTo>
                    <a:pt x="0" y="266441"/>
                  </a:lnTo>
                  <a:close/>
                </a:path>
              </a:pathLst>
            </a:custGeom>
            <a:ln w="7853">
              <a:solidFill>
                <a:srgbClr val="A5A5A5"/>
              </a:solidFill>
            </a:ln>
          </p:spPr>
          <p:txBody>
            <a:bodyPr wrap="square" lIns="0" tIns="0" rIns="0" bIns="0" rtlCol="0"/>
            <a:lstStyle/>
            <a:p>
              <a:endParaRPr/>
            </a:p>
          </p:txBody>
        </p:sp>
        <p:sp>
          <p:nvSpPr>
            <p:cNvPr id="9" name="object 9"/>
            <p:cNvSpPr/>
            <p:nvPr/>
          </p:nvSpPr>
          <p:spPr>
            <a:xfrm>
              <a:off x="998661" y="4648645"/>
              <a:ext cx="2903220" cy="549275"/>
            </a:xfrm>
            <a:custGeom>
              <a:avLst/>
              <a:gdLst/>
              <a:ahLst/>
              <a:cxnLst/>
              <a:rect l="l" t="t" r="r" b="b"/>
              <a:pathLst>
                <a:path w="2903220" h="549275">
                  <a:moveTo>
                    <a:pt x="2628409" y="0"/>
                  </a:moveTo>
                  <a:lnTo>
                    <a:pt x="274383" y="0"/>
                  </a:lnTo>
                  <a:lnTo>
                    <a:pt x="225063" y="4420"/>
                  </a:lnTo>
                  <a:lnTo>
                    <a:pt x="178642" y="17166"/>
                  </a:lnTo>
                  <a:lnTo>
                    <a:pt x="135897" y="37461"/>
                  </a:lnTo>
                  <a:lnTo>
                    <a:pt x="97601" y="64532"/>
                  </a:lnTo>
                  <a:lnTo>
                    <a:pt x="64531" y="97602"/>
                  </a:lnTo>
                  <a:lnTo>
                    <a:pt x="37461" y="135897"/>
                  </a:lnTo>
                  <a:lnTo>
                    <a:pt x="17166" y="178643"/>
                  </a:lnTo>
                  <a:lnTo>
                    <a:pt x="4420" y="225064"/>
                  </a:lnTo>
                  <a:lnTo>
                    <a:pt x="0" y="274382"/>
                  </a:lnTo>
                  <a:lnTo>
                    <a:pt x="4420" y="323703"/>
                  </a:lnTo>
                  <a:lnTo>
                    <a:pt x="17166" y="370124"/>
                  </a:lnTo>
                  <a:lnTo>
                    <a:pt x="37461" y="412869"/>
                  </a:lnTo>
                  <a:lnTo>
                    <a:pt x="64531" y="451165"/>
                  </a:lnTo>
                  <a:lnTo>
                    <a:pt x="97601" y="484235"/>
                  </a:lnTo>
                  <a:lnTo>
                    <a:pt x="135897" y="511305"/>
                  </a:lnTo>
                  <a:lnTo>
                    <a:pt x="178642" y="531601"/>
                  </a:lnTo>
                  <a:lnTo>
                    <a:pt x="225063" y="544346"/>
                  </a:lnTo>
                  <a:lnTo>
                    <a:pt x="274383" y="548767"/>
                  </a:lnTo>
                  <a:lnTo>
                    <a:pt x="2628406" y="548770"/>
                  </a:lnTo>
                  <a:lnTo>
                    <a:pt x="2677727" y="544350"/>
                  </a:lnTo>
                  <a:lnTo>
                    <a:pt x="2724147" y="531604"/>
                  </a:lnTo>
                  <a:lnTo>
                    <a:pt x="2766893" y="511309"/>
                  </a:lnTo>
                  <a:lnTo>
                    <a:pt x="2805188" y="484238"/>
                  </a:lnTo>
                  <a:lnTo>
                    <a:pt x="2838258" y="451168"/>
                  </a:lnTo>
                  <a:lnTo>
                    <a:pt x="2865329" y="412872"/>
                  </a:lnTo>
                  <a:lnTo>
                    <a:pt x="2885624" y="370127"/>
                  </a:lnTo>
                  <a:lnTo>
                    <a:pt x="2898370" y="323706"/>
                  </a:lnTo>
                  <a:lnTo>
                    <a:pt x="2902790" y="274385"/>
                  </a:lnTo>
                  <a:lnTo>
                    <a:pt x="2898373" y="225064"/>
                  </a:lnTo>
                  <a:lnTo>
                    <a:pt x="2885627" y="178643"/>
                  </a:lnTo>
                  <a:lnTo>
                    <a:pt x="2865332" y="135897"/>
                  </a:lnTo>
                  <a:lnTo>
                    <a:pt x="2838262" y="97602"/>
                  </a:lnTo>
                  <a:lnTo>
                    <a:pt x="2805191" y="64532"/>
                  </a:lnTo>
                  <a:lnTo>
                    <a:pt x="2766896" y="37461"/>
                  </a:lnTo>
                  <a:lnTo>
                    <a:pt x="2724150" y="17166"/>
                  </a:lnTo>
                  <a:lnTo>
                    <a:pt x="2677730" y="4420"/>
                  </a:lnTo>
                  <a:lnTo>
                    <a:pt x="2628409" y="0"/>
                  </a:lnTo>
                  <a:close/>
                </a:path>
              </a:pathLst>
            </a:custGeom>
            <a:solidFill>
              <a:srgbClr val="F28A04"/>
            </a:solidFill>
          </p:spPr>
          <p:txBody>
            <a:bodyPr wrap="square" lIns="0" tIns="0" rIns="0" bIns="0" rtlCol="0"/>
            <a:lstStyle/>
            <a:p>
              <a:endParaRPr/>
            </a:p>
          </p:txBody>
        </p:sp>
      </p:grpSp>
      <p:grpSp>
        <p:nvGrpSpPr>
          <p:cNvPr id="10" name="object 10"/>
          <p:cNvGrpSpPr/>
          <p:nvPr/>
        </p:nvGrpSpPr>
        <p:grpSpPr>
          <a:xfrm>
            <a:off x="994734" y="2585108"/>
            <a:ext cx="5353685" cy="561340"/>
            <a:chOff x="994734" y="2585108"/>
            <a:chExt cx="5353685" cy="561340"/>
          </a:xfrm>
        </p:grpSpPr>
        <p:sp>
          <p:nvSpPr>
            <p:cNvPr id="11" name="object 11"/>
            <p:cNvSpPr/>
            <p:nvPr/>
          </p:nvSpPr>
          <p:spPr>
            <a:xfrm>
              <a:off x="2955765" y="2589035"/>
              <a:ext cx="3388995" cy="545465"/>
            </a:xfrm>
            <a:custGeom>
              <a:avLst/>
              <a:gdLst/>
              <a:ahLst/>
              <a:cxnLst/>
              <a:rect l="l" t="t" r="r" b="b"/>
              <a:pathLst>
                <a:path w="3388995" h="545464">
                  <a:moveTo>
                    <a:pt x="3115939" y="0"/>
                  </a:moveTo>
                  <a:lnTo>
                    <a:pt x="272508" y="0"/>
                  </a:lnTo>
                  <a:lnTo>
                    <a:pt x="223525" y="4390"/>
                  </a:lnTo>
                  <a:lnTo>
                    <a:pt x="177421" y="17048"/>
                  </a:lnTo>
                  <a:lnTo>
                    <a:pt x="134968" y="37205"/>
                  </a:lnTo>
                  <a:lnTo>
                    <a:pt x="96935" y="64090"/>
                  </a:lnTo>
                  <a:lnTo>
                    <a:pt x="64090" y="96935"/>
                  </a:lnTo>
                  <a:lnTo>
                    <a:pt x="37205" y="134968"/>
                  </a:lnTo>
                  <a:lnTo>
                    <a:pt x="17048" y="177422"/>
                  </a:lnTo>
                  <a:lnTo>
                    <a:pt x="4390" y="223525"/>
                  </a:lnTo>
                  <a:lnTo>
                    <a:pt x="0" y="272506"/>
                  </a:lnTo>
                  <a:lnTo>
                    <a:pt x="4390" y="321490"/>
                  </a:lnTo>
                  <a:lnTo>
                    <a:pt x="17048" y="367594"/>
                  </a:lnTo>
                  <a:lnTo>
                    <a:pt x="37205" y="410047"/>
                  </a:lnTo>
                  <a:lnTo>
                    <a:pt x="64090" y="448081"/>
                  </a:lnTo>
                  <a:lnTo>
                    <a:pt x="96935" y="480926"/>
                  </a:lnTo>
                  <a:lnTo>
                    <a:pt x="134968" y="507811"/>
                  </a:lnTo>
                  <a:lnTo>
                    <a:pt x="177421" y="527968"/>
                  </a:lnTo>
                  <a:lnTo>
                    <a:pt x="223525" y="540626"/>
                  </a:lnTo>
                  <a:lnTo>
                    <a:pt x="272508" y="545016"/>
                  </a:lnTo>
                  <a:lnTo>
                    <a:pt x="3115935" y="545020"/>
                  </a:lnTo>
                  <a:lnTo>
                    <a:pt x="3164919" y="540629"/>
                  </a:lnTo>
                  <a:lnTo>
                    <a:pt x="3211023" y="527971"/>
                  </a:lnTo>
                  <a:lnTo>
                    <a:pt x="3253476" y="507814"/>
                  </a:lnTo>
                  <a:lnTo>
                    <a:pt x="3291510" y="480929"/>
                  </a:lnTo>
                  <a:lnTo>
                    <a:pt x="3324354" y="448084"/>
                  </a:lnTo>
                  <a:lnTo>
                    <a:pt x="3351239" y="410051"/>
                  </a:lnTo>
                  <a:lnTo>
                    <a:pt x="3371396" y="367597"/>
                  </a:lnTo>
                  <a:lnTo>
                    <a:pt x="3384055" y="321494"/>
                  </a:lnTo>
                  <a:lnTo>
                    <a:pt x="3388445" y="272510"/>
                  </a:lnTo>
                  <a:lnTo>
                    <a:pt x="3384059" y="223525"/>
                  </a:lnTo>
                  <a:lnTo>
                    <a:pt x="3371400" y="177422"/>
                  </a:lnTo>
                  <a:lnTo>
                    <a:pt x="3351244" y="134968"/>
                  </a:lnTo>
                  <a:lnTo>
                    <a:pt x="3324358" y="96935"/>
                  </a:lnTo>
                  <a:lnTo>
                    <a:pt x="3291514" y="64090"/>
                  </a:lnTo>
                  <a:lnTo>
                    <a:pt x="3253480" y="37205"/>
                  </a:lnTo>
                  <a:lnTo>
                    <a:pt x="3211027" y="17048"/>
                  </a:lnTo>
                  <a:lnTo>
                    <a:pt x="3164923" y="4390"/>
                  </a:lnTo>
                  <a:lnTo>
                    <a:pt x="3115939" y="0"/>
                  </a:lnTo>
                  <a:close/>
                </a:path>
              </a:pathLst>
            </a:custGeom>
            <a:solidFill>
              <a:srgbClr val="FFFFFF"/>
            </a:solidFill>
          </p:spPr>
          <p:txBody>
            <a:bodyPr wrap="square" lIns="0" tIns="0" rIns="0" bIns="0" rtlCol="0"/>
            <a:lstStyle/>
            <a:p>
              <a:endParaRPr/>
            </a:p>
          </p:txBody>
        </p:sp>
        <p:sp>
          <p:nvSpPr>
            <p:cNvPr id="12" name="object 12"/>
            <p:cNvSpPr/>
            <p:nvPr/>
          </p:nvSpPr>
          <p:spPr>
            <a:xfrm>
              <a:off x="2955765" y="2589035"/>
              <a:ext cx="3388995" cy="545465"/>
            </a:xfrm>
            <a:custGeom>
              <a:avLst/>
              <a:gdLst/>
              <a:ahLst/>
              <a:cxnLst/>
              <a:rect l="l" t="t" r="r" b="b"/>
              <a:pathLst>
                <a:path w="3388995" h="545464">
                  <a:moveTo>
                    <a:pt x="0" y="272510"/>
                  </a:moveTo>
                  <a:lnTo>
                    <a:pt x="4390" y="223526"/>
                  </a:lnTo>
                  <a:lnTo>
                    <a:pt x="17048" y="177422"/>
                  </a:lnTo>
                  <a:lnTo>
                    <a:pt x="37205" y="134969"/>
                  </a:lnTo>
                  <a:lnTo>
                    <a:pt x="64090" y="96935"/>
                  </a:lnTo>
                  <a:lnTo>
                    <a:pt x="96935" y="64091"/>
                  </a:lnTo>
                  <a:lnTo>
                    <a:pt x="134968" y="37205"/>
                  </a:lnTo>
                  <a:lnTo>
                    <a:pt x="177422" y="17048"/>
                  </a:lnTo>
                  <a:lnTo>
                    <a:pt x="223525" y="4390"/>
                  </a:lnTo>
                  <a:lnTo>
                    <a:pt x="272509" y="0"/>
                  </a:lnTo>
                  <a:lnTo>
                    <a:pt x="3115940" y="0"/>
                  </a:lnTo>
                  <a:lnTo>
                    <a:pt x="3164924" y="4390"/>
                  </a:lnTo>
                  <a:lnTo>
                    <a:pt x="3211027" y="17048"/>
                  </a:lnTo>
                  <a:lnTo>
                    <a:pt x="3253481" y="37205"/>
                  </a:lnTo>
                  <a:lnTo>
                    <a:pt x="3291514" y="64091"/>
                  </a:lnTo>
                  <a:lnTo>
                    <a:pt x="3324358" y="96935"/>
                  </a:lnTo>
                  <a:lnTo>
                    <a:pt x="3351244" y="134969"/>
                  </a:lnTo>
                  <a:lnTo>
                    <a:pt x="3371400" y="177422"/>
                  </a:lnTo>
                  <a:lnTo>
                    <a:pt x="3384059" y="223526"/>
                  </a:lnTo>
                  <a:lnTo>
                    <a:pt x="3388449" y="272510"/>
                  </a:lnTo>
                  <a:lnTo>
                    <a:pt x="3384055" y="321494"/>
                  </a:lnTo>
                  <a:lnTo>
                    <a:pt x="3371397" y="367598"/>
                  </a:lnTo>
                  <a:lnTo>
                    <a:pt x="3351240" y="410051"/>
                  </a:lnTo>
                  <a:lnTo>
                    <a:pt x="3324355" y="448085"/>
                  </a:lnTo>
                  <a:lnTo>
                    <a:pt x="3291510" y="480929"/>
                  </a:lnTo>
                  <a:lnTo>
                    <a:pt x="3253477" y="507815"/>
                  </a:lnTo>
                  <a:lnTo>
                    <a:pt x="3211023" y="527971"/>
                  </a:lnTo>
                  <a:lnTo>
                    <a:pt x="3164920" y="540630"/>
                  </a:lnTo>
                  <a:lnTo>
                    <a:pt x="3115936" y="545020"/>
                  </a:lnTo>
                  <a:lnTo>
                    <a:pt x="272509" y="545017"/>
                  </a:lnTo>
                  <a:lnTo>
                    <a:pt x="223525" y="540626"/>
                  </a:lnTo>
                  <a:lnTo>
                    <a:pt x="177422" y="527968"/>
                  </a:lnTo>
                  <a:lnTo>
                    <a:pt x="134968" y="507811"/>
                  </a:lnTo>
                  <a:lnTo>
                    <a:pt x="96935" y="480925"/>
                  </a:lnTo>
                  <a:lnTo>
                    <a:pt x="64090" y="448081"/>
                  </a:lnTo>
                  <a:lnTo>
                    <a:pt x="37205" y="410047"/>
                  </a:lnTo>
                  <a:lnTo>
                    <a:pt x="17048" y="367594"/>
                  </a:lnTo>
                  <a:lnTo>
                    <a:pt x="4390" y="321490"/>
                  </a:lnTo>
                  <a:lnTo>
                    <a:pt x="0" y="272506"/>
                  </a:lnTo>
                  <a:close/>
                </a:path>
              </a:pathLst>
            </a:custGeom>
            <a:ln w="7853">
              <a:solidFill>
                <a:srgbClr val="A5A5A5"/>
              </a:solidFill>
            </a:ln>
          </p:spPr>
          <p:txBody>
            <a:bodyPr wrap="square" lIns="0" tIns="0" rIns="0" bIns="0" rtlCol="0"/>
            <a:lstStyle/>
            <a:p>
              <a:endParaRPr/>
            </a:p>
          </p:txBody>
        </p:sp>
        <p:sp>
          <p:nvSpPr>
            <p:cNvPr id="13" name="object 13"/>
            <p:cNvSpPr/>
            <p:nvPr/>
          </p:nvSpPr>
          <p:spPr>
            <a:xfrm>
              <a:off x="998661" y="2593326"/>
              <a:ext cx="2903220" cy="549275"/>
            </a:xfrm>
            <a:custGeom>
              <a:avLst/>
              <a:gdLst/>
              <a:ahLst/>
              <a:cxnLst/>
              <a:rect l="l" t="t" r="r" b="b"/>
              <a:pathLst>
                <a:path w="2903220" h="549275">
                  <a:moveTo>
                    <a:pt x="2628409" y="0"/>
                  </a:moveTo>
                  <a:lnTo>
                    <a:pt x="274383" y="0"/>
                  </a:lnTo>
                  <a:lnTo>
                    <a:pt x="225063" y="4420"/>
                  </a:lnTo>
                  <a:lnTo>
                    <a:pt x="178642" y="17166"/>
                  </a:lnTo>
                  <a:lnTo>
                    <a:pt x="135897" y="37461"/>
                  </a:lnTo>
                  <a:lnTo>
                    <a:pt x="97601" y="64531"/>
                  </a:lnTo>
                  <a:lnTo>
                    <a:pt x="64531" y="97601"/>
                  </a:lnTo>
                  <a:lnTo>
                    <a:pt x="37461" y="135897"/>
                  </a:lnTo>
                  <a:lnTo>
                    <a:pt x="17166" y="178643"/>
                  </a:lnTo>
                  <a:lnTo>
                    <a:pt x="4420" y="225063"/>
                  </a:lnTo>
                  <a:lnTo>
                    <a:pt x="0" y="274381"/>
                  </a:lnTo>
                  <a:lnTo>
                    <a:pt x="4420" y="323702"/>
                  </a:lnTo>
                  <a:lnTo>
                    <a:pt x="17166" y="370123"/>
                  </a:lnTo>
                  <a:lnTo>
                    <a:pt x="37461" y="412868"/>
                  </a:lnTo>
                  <a:lnTo>
                    <a:pt x="64531" y="451164"/>
                  </a:lnTo>
                  <a:lnTo>
                    <a:pt x="97601" y="484234"/>
                  </a:lnTo>
                  <a:lnTo>
                    <a:pt x="135897" y="511304"/>
                  </a:lnTo>
                  <a:lnTo>
                    <a:pt x="178642" y="531600"/>
                  </a:lnTo>
                  <a:lnTo>
                    <a:pt x="225063" y="544345"/>
                  </a:lnTo>
                  <a:lnTo>
                    <a:pt x="274383" y="548766"/>
                  </a:lnTo>
                  <a:lnTo>
                    <a:pt x="2628406" y="548770"/>
                  </a:lnTo>
                  <a:lnTo>
                    <a:pt x="2677727" y="544350"/>
                  </a:lnTo>
                  <a:lnTo>
                    <a:pt x="2724147" y="531604"/>
                  </a:lnTo>
                  <a:lnTo>
                    <a:pt x="2766893" y="511309"/>
                  </a:lnTo>
                  <a:lnTo>
                    <a:pt x="2805188" y="484238"/>
                  </a:lnTo>
                  <a:lnTo>
                    <a:pt x="2838258" y="451168"/>
                  </a:lnTo>
                  <a:lnTo>
                    <a:pt x="2865329" y="412872"/>
                  </a:lnTo>
                  <a:lnTo>
                    <a:pt x="2885624" y="370127"/>
                  </a:lnTo>
                  <a:lnTo>
                    <a:pt x="2898370" y="323706"/>
                  </a:lnTo>
                  <a:lnTo>
                    <a:pt x="2902790" y="274385"/>
                  </a:lnTo>
                  <a:lnTo>
                    <a:pt x="2898373" y="225063"/>
                  </a:lnTo>
                  <a:lnTo>
                    <a:pt x="2885627" y="178643"/>
                  </a:lnTo>
                  <a:lnTo>
                    <a:pt x="2865332" y="135897"/>
                  </a:lnTo>
                  <a:lnTo>
                    <a:pt x="2838262" y="97601"/>
                  </a:lnTo>
                  <a:lnTo>
                    <a:pt x="2805191" y="64531"/>
                  </a:lnTo>
                  <a:lnTo>
                    <a:pt x="2766896" y="37461"/>
                  </a:lnTo>
                  <a:lnTo>
                    <a:pt x="2724150" y="17166"/>
                  </a:lnTo>
                  <a:lnTo>
                    <a:pt x="2677730" y="4420"/>
                  </a:lnTo>
                  <a:lnTo>
                    <a:pt x="2628409" y="0"/>
                  </a:lnTo>
                  <a:close/>
                </a:path>
              </a:pathLst>
            </a:custGeom>
            <a:solidFill>
              <a:srgbClr val="11688B"/>
            </a:solidFill>
          </p:spPr>
          <p:txBody>
            <a:bodyPr wrap="square" lIns="0" tIns="0" rIns="0" bIns="0" rtlCol="0"/>
            <a:lstStyle/>
            <a:p>
              <a:endParaRPr/>
            </a:p>
          </p:txBody>
        </p:sp>
        <p:sp>
          <p:nvSpPr>
            <p:cNvPr id="14" name="object 14"/>
            <p:cNvSpPr/>
            <p:nvPr/>
          </p:nvSpPr>
          <p:spPr>
            <a:xfrm>
              <a:off x="998661" y="2593326"/>
              <a:ext cx="2903220" cy="549275"/>
            </a:xfrm>
            <a:custGeom>
              <a:avLst/>
              <a:gdLst/>
              <a:ahLst/>
              <a:cxnLst/>
              <a:rect l="l" t="t" r="r" b="b"/>
              <a:pathLst>
                <a:path w="2903220" h="549275">
                  <a:moveTo>
                    <a:pt x="0" y="274385"/>
                  </a:moveTo>
                  <a:lnTo>
                    <a:pt x="4420" y="225064"/>
                  </a:lnTo>
                  <a:lnTo>
                    <a:pt x="17166" y="178643"/>
                  </a:lnTo>
                  <a:lnTo>
                    <a:pt x="37461" y="135897"/>
                  </a:lnTo>
                  <a:lnTo>
                    <a:pt x="64531" y="97602"/>
                  </a:lnTo>
                  <a:lnTo>
                    <a:pt x="97601" y="64531"/>
                  </a:lnTo>
                  <a:lnTo>
                    <a:pt x="135897" y="37461"/>
                  </a:lnTo>
                  <a:lnTo>
                    <a:pt x="178642" y="17166"/>
                  </a:lnTo>
                  <a:lnTo>
                    <a:pt x="225063" y="4420"/>
                  </a:lnTo>
                  <a:lnTo>
                    <a:pt x="274384" y="0"/>
                  </a:lnTo>
                  <a:lnTo>
                    <a:pt x="2628410" y="0"/>
                  </a:lnTo>
                  <a:lnTo>
                    <a:pt x="2677730" y="4420"/>
                  </a:lnTo>
                  <a:lnTo>
                    <a:pt x="2724151" y="17166"/>
                  </a:lnTo>
                  <a:lnTo>
                    <a:pt x="2766896" y="37461"/>
                  </a:lnTo>
                  <a:lnTo>
                    <a:pt x="2805192" y="64531"/>
                  </a:lnTo>
                  <a:lnTo>
                    <a:pt x="2838262" y="97602"/>
                  </a:lnTo>
                  <a:lnTo>
                    <a:pt x="2865332" y="135897"/>
                  </a:lnTo>
                  <a:lnTo>
                    <a:pt x="2885628" y="178643"/>
                  </a:lnTo>
                  <a:lnTo>
                    <a:pt x="2898373" y="225064"/>
                  </a:lnTo>
                  <a:lnTo>
                    <a:pt x="2902794" y="274385"/>
                  </a:lnTo>
                  <a:lnTo>
                    <a:pt x="2898370" y="323706"/>
                  </a:lnTo>
                  <a:lnTo>
                    <a:pt x="2885624" y="370127"/>
                  </a:lnTo>
                  <a:lnTo>
                    <a:pt x="2865329" y="412872"/>
                  </a:lnTo>
                  <a:lnTo>
                    <a:pt x="2838259" y="451168"/>
                  </a:lnTo>
                  <a:lnTo>
                    <a:pt x="2805189" y="484238"/>
                  </a:lnTo>
                  <a:lnTo>
                    <a:pt x="2766893" y="511309"/>
                  </a:lnTo>
                  <a:lnTo>
                    <a:pt x="2724148" y="531604"/>
                  </a:lnTo>
                  <a:lnTo>
                    <a:pt x="2677727" y="544350"/>
                  </a:lnTo>
                  <a:lnTo>
                    <a:pt x="2628406" y="548770"/>
                  </a:lnTo>
                  <a:lnTo>
                    <a:pt x="274384" y="548767"/>
                  </a:lnTo>
                  <a:lnTo>
                    <a:pt x="225063" y="544346"/>
                  </a:lnTo>
                  <a:lnTo>
                    <a:pt x="178642" y="531601"/>
                  </a:lnTo>
                  <a:lnTo>
                    <a:pt x="135897" y="511305"/>
                  </a:lnTo>
                  <a:lnTo>
                    <a:pt x="97601" y="484235"/>
                  </a:lnTo>
                  <a:lnTo>
                    <a:pt x="64531" y="451165"/>
                  </a:lnTo>
                  <a:lnTo>
                    <a:pt x="37461" y="412869"/>
                  </a:lnTo>
                  <a:lnTo>
                    <a:pt x="17166" y="370124"/>
                  </a:lnTo>
                  <a:lnTo>
                    <a:pt x="4420" y="323703"/>
                  </a:lnTo>
                  <a:lnTo>
                    <a:pt x="0" y="274382"/>
                  </a:lnTo>
                  <a:close/>
                </a:path>
              </a:pathLst>
            </a:custGeom>
            <a:ln w="7853">
              <a:solidFill>
                <a:srgbClr val="11688B"/>
              </a:solidFill>
            </a:ln>
          </p:spPr>
          <p:txBody>
            <a:bodyPr wrap="square" lIns="0" tIns="0" rIns="0" bIns="0" rtlCol="0"/>
            <a:lstStyle/>
            <a:p>
              <a:endParaRPr/>
            </a:p>
          </p:txBody>
        </p:sp>
      </p:grpSp>
      <p:sp>
        <p:nvSpPr>
          <p:cNvPr id="15" name="object 15"/>
          <p:cNvSpPr txBox="1"/>
          <p:nvPr/>
        </p:nvSpPr>
        <p:spPr>
          <a:xfrm>
            <a:off x="1061351" y="2711405"/>
            <a:ext cx="6565265" cy="1026160"/>
          </a:xfrm>
          <a:prstGeom prst="rect">
            <a:avLst/>
          </a:prstGeom>
        </p:spPr>
        <p:txBody>
          <a:bodyPr vert="horz" wrap="square" lIns="0" tIns="15875" rIns="0" bIns="0" rtlCol="0">
            <a:spAutoFit/>
          </a:bodyPr>
          <a:lstStyle/>
          <a:p>
            <a:pPr marL="687705">
              <a:lnSpc>
                <a:spcPct val="100000"/>
              </a:lnSpc>
              <a:spcBef>
                <a:spcPts val="125"/>
              </a:spcBef>
              <a:tabLst>
                <a:tab pos="3326129" algn="l"/>
              </a:tabLst>
            </a:pPr>
            <a:r>
              <a:rPr sz="1950" b="1" spc="-10" dirty="0">
                <a:solidFill>
                  <a:srgbClr val="FFFFFF"/>
                </a:solidFill>
                <a:latin typeface="Arial"/>
                <a:cs typeface="Arial"/>
              </a:rPr>
              <a:t>ESTABLISH</a:t>
            </a:r>
            <a:r>
              <a:rPr sz="1950" b="1" dirty="0">
                <a:solidFill>
                  <a:srgbClr val="FFFFFF"/>
                </a:solidFill>
                <a:latin typeface="Arial"/>
                <a:cs typeface="Arial"/>
              </a:rPr>
              <a:t>	</a:t>
            </a:r>
            <a:r>
              <a:rPr sz="1950" dirty="0">
                <a:solidFill>
                  <a:srgbClr val="11688B"/>
                </a:solidFill>
                <a:latin typeface="Arial"/>
                <a:cs typeface="Arial"/>
              </a:rPr>
              <a:t>Major</a:t>
            </a:r>
            <a:r>
              <a:rPr sz="1950" spc="95" dirty="0">
                <a:solidFill>
                  <a:srgbClr val="11688B"/>
                </a:solidFill>
                <a:latin typeface="Arial"/>
                <a:cs typeface="Arial"/>
              </a:rPr>
              <a:t> </a:t>
            </a:r>
            <a:r>
              <a:rPr sz="1950" spc="-10" dirty="0">
                <a:solidFill>
                  <a:srgbClr val="11688B"/>
                </a:solidFill>
                <a:latin typeface="Arial"/>
                <a:cs typeface="Arial"/>
              </a:rPr>
              <a:t>criteria</a:t>
            </a:r>
            <a:endParaRPr sz="1950">
              <a:latin typeface="Arial"/>
              <a:cs typeface="Arial"/>
            </a:endParaRPr>
          </a:p>
          <a:p>
            <a:pPr marL="295910" indent="-283210">
              <a:lnSpc>
                <a:spcPct val="100000"/>
              </a:lnSpc>
              <a:spcBef>
                <a:spcPts val="1739"/>
              </a:spcBef>
              <a:buAutoNum type="arabicPeriod"/>
              <a:tabLst>
                <a:tab pos="295910" algn="l"/>
              </a:tabLst>
            </a:pPr>
            <a:r>
              <a:rPr sz="1650" b="1" dirty="0">
                <a:solidFill>
                  <a:srgbClr val="11688B"/>
                </a:solidFill>
                <a:latin typeface="Arial"/>
                <a:cs typeface="Arial"/>
              </a:rPr>
              <a:t>Multiple</a:t>
            </a:r>
            <a:r>
              <a:rPr sz="1650" b="1" spc="-55" dirty="0">
                <a:solidFill>
                  <a:srgbClr val="11688B"/>
                </a:solidFill>
                <a:latin typeface="Arial"/>
                <a:cs typeface="Arial"/>
              </a:rPr>
              <a:t> </a:t>
            </a:r>
            <a:r>
              <a:rPr sz="1650" b="1" dirty="0">
                <a:solidFill>
                  <a:srgbClr val="11688B"/>
                </a:solidFill>
                <a:latin typeface="Arial"/>
                <a:cs typeface="Arial"/>
              </a:rPr>
              <a:t>enlarged</a:t>
            </a:r>
            <a:r>
              <a:rPr sz="1650" b="1" spc="-55" dirty="0">
                <a:solidFill>
                  <a:srgbClr val="11688B"/>
                </a:solidFill>
                <a:latin typeface="Arial"/>
                <a:cs typeface="Arial"/>
              </a:rPr>
              <a:t> </a:t>
            </a:r>
            <a:r>
              <a:rPr sz="1650" b="1" spc="-10" dirty="0">
                <a:solidFill>
                  <a:srgbClr val="11688B"/>
                </a:solidFill>
                <a:latin typeface="Arial"/>
                <a:cs typeface="Arial"/>
              </a:rPr>
              <a:t>lymph</a:t>
            </a:r>
            <a:r>
              <a:rPr sz="1650" b="1" spc="-55" dirty="0">
                <a:solidFill>
                  <a:srgbClr val="11688B"/>
                </a:solidFill>
                <a:latin typeface="Arial"/>
                <a:cs typeface="Arial"/>
              </a:rPr>
              <a:t> </a:t>
            </a:r>
            <a:r>
              <a:rPr sz="1650" b="1" spc="-20" dirty="0">
                <a:solidFill>
                  <a:srgbClr val="11688B"/>
                </a:solidFill>
                <a:latin typeface="Arial"/>
                <a:cs typeface="Arial"/>
              </a:rPr>
              <a:t>nodes</a:t>
            </a:r>
            <a:endParaRPr sz="1650">
              <a:latin typeface="Arial"/>
              <a:cs typeface="Arial"/>
            </a:endParaRPr>
          </a:p>
          <a:p>
            <a:pPr marL="534670" lvl="1" indent="-205740">
              <a:lnSpc>
                <a:spcPct val="100000"/>
              </a:lnSpc>
              <a:spcBef>
                <a:spcPts val="40"/>
              </a:spcBef>
              <a:buChar char="•"/>
              <a:tabLst>
                <a:tab pos="534670" algn="l"/>
              </a:tabLst>
            </a:pPr>
            <a:r>
              <a:rPr sz="1450" dirty="0">
                <a:solidFill>
                  <a:srgbClr val="11688B"/>
                </a:solidFill>
                <a:latin typeface="Arial"/>
                <a:cs typeface="Arial"/>
              </a:rPr>
              <a:t>Measuring</a:t>
            </a:r>
            <a:r>
              <a:rPr sz="1450" spc="100" dirty="0">
                <a:solidFill>
                  <a:srgbClr val="11688B"/>
                </a:solidFill>
                <a:latin typeface="Arial"/>
                <a:cs typeface="Arial"/>
              </a:rPr>
              <a:t> </a:t>
            </a:r>
            <a:r>
              <a:rPr sz="1450" dirty="0">
                <a:solidFill>
                  <a:srgbClr val="11688B"/>
                </a:solidFill>
                <a:latin typeface="Arial"/>
                <a:cs typeface="Arial"/>
              </a:rPr>
              <a:t>≥1</a:t>
            </a:r>
            <a:r>
              <a:rPr sz="1450" spc="95" dirty="0">
                <a:solidFill>
                  <a:srgbClr val="11688B"/>
                </a:solidFill>
                <a:latin typeface="Arial"/>
                <a:cs typeface="Arial"/>
              </a:rPr>
              <a:t> </a:t>
            </a:r>
            <a:r>
              <a:rPr sz="1450" spc="50" dirty="0">
                <a:solidFill>
                  <a:srgbClr val="11688B"/>
                </a:solidFill>
                <a:latin typeface="Arial"/>
                <a:cs typeface="Arial"/>
              </a:rPr>
              <a:t>cm</a:t>
            </a:r>
            <a:r>
              <a:rPr sz="1450" spc="105" dirty="0">
                <a:solidFill>
                  <a:srgbClr val="11688B"/>
                </a:solidFill>
                <a:latin typeface="Arial"/>
                <a:cs typeface="Arial"/>
              </a:rPr>
              <a:t> </a:t>
            </a:r>
            <a:r>
              <a:rPr sz="1450" dirty="0">
                <a:solidFill>
                  <a:srgbClr val="11688B"/>
                </a:solidFill>
                <a:latin typeface="Arial"/>
                <a:cs typeface="Arial"/>
              </a:rPr>
              <a:t>in</a:t>
            </a:r>
            <a:r>
              <a:rPr sz="1450" spc="95" dirty="0">
                <a:solidFill>
                  <a:srgbClr val="11688B"/>
                </a:solidFill>
                <a:latin typeface="Arial"/>
                <a:cs typeface="Arial"/>
              </a:rPr>
              <a:t> </a:t>
            </a:r>
            <a:r>
              <a:rPr sz="1450" dirty="0">
                <a:solidFill>
                  <a:srgbClr val="11688B"/>
                </a:solidFill>
                <a:latin typeface="Arial"/>
                <a:cs typeface="Arial"/>
              </a:rPr>
              <a:t>short-axis</a:t>
            </a:r>
            <a:r>
              <a:rPr sz="1450" spc="95" dirty="0">
                <a:solidFill>
                  <a:srgbClr val="11688B"/>
                </a:solidFill>
                <a:latin typeface="Arial"/>
                <a:cs typeface="Arial"/>
              </a:rPr>
              <a:t> </a:t>
            </a:r>
            <a:r>
              <a:rPr sz="1450" dirty="0">
                <a:solidFill>
                  <a:srgbClr val="11688B"/>
                </a:solidFill>
                <a:latin typeface="Arial"/>
                <a:cs typeface="Arial"/>
              </a:rPr>
              <a:t>diameter</a:t>
            </a:r>
            <a:r>
              <a:rPr sz="1450" spc="100" dirty="0">
                <a:solidFill>
                  <a:srgbClr val="11688B"/>
                </a:solidFill>
                <a:latin typeface="Arial"/>
                <a:cs typeface="Arial"/>
              </a:rPr>
              <a:t> </a:t>
            </a:r>
            <a:r>
              <a:rPr sz="1450" dirty="0">
                <a:solidFill>
                  <a:srgbClr val="11688B"/>
                </a:solidFill>
                <a:latin typeface="Arial"/>
                <a:cs typeface="Arial"/>
              </a:rPr>
              <a:t>in</a:t>
            </a:r>
            <a:r>
              <a:rPr sz="1450" spc="95" dirty="0">
                <a:solidFill>
                  <a:srgbClr val="11688B"/>
                </a:solidFill>
                <a:latin typeface="Arial"/>
                <a:cs typeface="Arial"/>
              </a:rPr>
              <a:t> </a:t>
            </a:r>
            <a:r>
              <a:rPr sz="1450" dirty="0">
                <a:solidFill>
                  <a:srgbClr val="11688B"/>
                </a:solidFill>
                <a:latin typeface="Arial"/>
                <a:cs typeface="Arial"/>
              </a:rPr>
              <a:t>multiple</a:t>
            </a:r>
            <a:r>
              <a:rPr sz="1450" spc="95" dirty="0">
                <a:solidFill>
                  <a:srgbClr val="11688B"/>
                </a:solidFill>
                <a:latin typeface="Arial"/>
                <a:cs typeface="Arial"/>
              </a:rPr>
              <a:t> </a:t>
            </a:r>
            <a:r>
              <a:rPr sz="1450" dirty="0">
                <a:solidFill>
                  <a:srgbClr val="11688B"/>
                </a:solidFill>
                <a:latin typeface="Arial"/>
                <a:cs typeface="Arial"/>
              </a:rPr>
              <a:t>lymph</a:t>
            </a:r>
            <a:r>
              <a:rPr sz="1450" spc="100" dirty="0">
                <a:solidFill>
                  <a:srgbClr val="11688B"/>
                </a:solidFill>
                <a:latin typeface="Arial"/>
                <a:cs typeface="Arial"/>
              </a:rPr>
              <a:t> </a:t>
            </a:r>
            <a:r>
              <a:rPr sz="1450" dirty="0">
                <a:solidFill>
                  <a:srgbClr val="11688B"/>
                </a:solidFill>
                <a:latin typeface="Arial"/>
                <a:cs typeface="Arial"/>
              </a:rPr>
              <a:t>node</a:t>
            </a:r>
            <a:r>
              <a:rPr sz="1450" spc="95" dirty="0">
                <a:solidFill>
                  <a:srgbClr val="11688B"/>
                </a:solidFill>
                <a:latin typeface="Arial"/>
                <a:cs typeface="Arial"/>
              </a:rPr>
              <a:t> </a:t>
            </a:r>
            <a:r>
              <a:rPr sz="1450" spc="-10" dirty="0">
                <a:solidFill>
                  <a:srgbClr val="11688B"/>
                </a:solidFill>
                <a:latin typeface="Arial"/>
                <a:cs typeface="Arial"/>
              </a:rPr>
              <a:t>stations</a:t>
            </a:r>
            <a:endParaRPr sz="1450">
              <a:latin typeface="Arial"/>
              <a:cs typeface="Arial"/>
            </a:endParaRPr>
          </a:p>
        </p:txBody>
      </p:sp>
      <p:sp>
        <p:nvSpPr>
          <p:cNvPr id="16" name="object 16"/>
          <p:cNvSpPr txBox="1"/>
          <p:nvPr/>
        </p:nvSpPr>
        <p:spPr>
          <a:xfrm>
            <a:off x="978674" y="3936918"/>
            <a:ext cx="7725409" cy="1601470"/>
          </a:xfrm>
          <a:prstGeom prst="rect">
            <a:avLst/>
          </a:prstGeom>
        </p:spPr>
        <p:txBody>
          <a:bodyPr vert="horz" wrap="square" lIns="0" tIns="12065" rIns="0" bIns="0" rtlCol="0">
            <a:spAutoFit/>
          </a:bodyPr>
          <a:lstStyle/>
          <a:p>
            <a:pPr marL="327025" indent="-231775">
              <a:lnSpc>
                <a:spcPct val="100000"/>
              </a:lnSpc>
              <a:spcBef>
                <a:spcPts val="95"/>
              </a:spcBef>
              <a:buAutoNum type="arabicPeriod" startAt="2"/>
              <a:tabLst>
                <a:tab pos="327025" algn="l"/>
              </a:tabLst>
            </a:pPr>
            <a:r>
              <a:rPr sz="1650" b="1" spc="-10" dirty="0">
                <a:solidFill>
                  <a:srgbClr val="11688B"/>
                </a:solidFill>
                <a:latin typeface="Arial"/>
                <a:cs typeface="Arial"/>
              </a:rPr>
              <a:t>Histopathologic</a:t>
            </a:r>
            <a:r>
              <a:rPr sz="1650" b="1" spc="-15" dirty="0">
                <a:solidFill>
                  <a:srgbClr val="11688B"/>
                </a:solidFill>
                <a:latin typeface="Arial"/>
                <a:cs typeface="Arial"/>
              </a:rPr>
              <a:t> </a:t>
            </a:r>
            <a:r>
              <a:rPr sz="1650" b="1" spc="-10" dirty="0">
                <a:solidFill>
                  <a:srgbClr val="11688B"/>
                </a:solidFill>
                <a:latin typeface="Arial"/>
                <a:cs typeface="Arial"/>
              </a:rPr>
              <a:t>lymph </a:t>
            </a:r>
            <a:r>
              <a:rPr sz="1650" b="1" dirty="0">
                <a:solidFill>
                  <a:srgbClr val="11688B"/>
                </a:solidFill>
                <a:latin typeface="Arial"/>
                <a:cs typeface="Arial"/>
              </a:rPr>
              <a:t>node</a:t>
            </a:r>
            <a:r>
              <a:rPr sz="1650" b="1" spc="-10" dirty="0">
                <a:solidFill>
                  <a:srgbClr val="11688B"/>
                </a:solidFill>
                <a:latin typeface="Arial"/>
                <a:cs typeface="Arial"/>
              </a:rPr>
              <a:t> </a:t>
            </a:r>
            <a:r>
              <a:rPr sz="1650" b="1" dirty="0">
                <a:solidFill>
                  <a:srgbClr val="11688B"/>
                </a:solidFill>
                <a:latin typeface="Arial"/>
                <a:cs typeface="Arial"/>
              </a:rPr>
              <a:t>features</a:t>
            </a:r>
            <a:r>
              <a:rPr sz="1650" b="1" spc="-10" dirty="0">
                <a:solidFill>
                  <a:srgbClr val="11688B"/>
                </a:solidFill>
                <a:latin typeface="Arial"/>
                <a:cs typeface="Arial"/>
              </a:rPr>
              <a:t> </a:t>
            </a:r>
            <a:r>
              <a:rPr sz="1650" b="1" dirty="0">
                <a:solidFill>
                  <a:srgbClr val="11688B"/>
                </a:solidFill>
                <a:latin typeface="Arial"/>
                <a:cs typeface="Arial"/>
              </a:rPr>
              <a:t>consistent</a:t>
            </a:r>
            <a:r>
              <a:rPr sz="1650" b="1" spc="-15" dirty="0">
                <a:solidFill>
                  <a:srgbClr val="11688B"/>
                </a:solidFill>
                <a:latin typeface="Arial"/>
                <a:cs typeface="Arial"/>
              </a:rPr>
              <a:t> </a:t>
            </a:r>
            <a:r>
              <a:rPr sz="1650" b="1" dirty="0">
                <a:solidFill>
                  <a:srgbClr val="11688B"/>
                </a:solidFill>
                <a:latin typeface="Arial"/>
                <a:cs typeface="Arial"/>
              </a:rPr>
              <a:t>with</a:t>
            </a:r>
            <a:r>
              <a:rPr sz="1650" b="1" spc="-10" dirty="0">
                <a:solidFill>
                  <a:srgbClr val="11688B"/>
                </a:solidFill>
                <a:latin typeface="Arial"/>
                <a:cs typeface="Arial"/>
              </a:rPr>
              <a:t> </a:t>
            </a:r>
            <a:r>
              <a:rPr sz="1650" b="1" dirty="0">
                <a:solidFill>
                  <a:srgbClr val="11688B"/>
                </a:solidFill>
                <a:latin typeface="Arial"/>
                <a:cs typeface="Arial"/>
              </a:rPr>
              <a:t>the</a:t>
            </a:r>
            <a:r>
              <a:rPr sz="1650" b="1" spc="-10" dirty="0">
                <a:solidFill>
                  <a:srgbClr val="11688B"/>
                </a:solidFill>
                <a:latin typeface="Arial"/>
                <a:cs typeface="Arial"/>
              </a:rPr>
              <a:t> </a:t>
            </a:r>
            <a:r>
              <a:rPr sz="1650" b="1" dirty="0">
                <a:solidFill>
                  <a:srgbClr val="11688B"/>
                </a:solidFill>
                <a:latin typeface="Arial"/>
                <a:cs typeface="Arial"/>
              </a:rPr>
              <a:t>iMCD</a:t>
            </a:r>
            <a:r>
              <a:rPr sz="1650" b="1" spc="-5" dirty="0">
                <a:solidFill>
                  <a:srgbClr val="11688B"/>
                </a:solidFill>
                <a:latin typeface="Arial"/>
                <a:cs typeface="Arial"/>
              </a:rPr>
              <a:t> </a:t>
            </a:r>
            <a:r>
              <a:rPr sz="1650" b="1" spc="-10" dirty="0">
                <a:solidFill>
                  <a:srgbClr val="11688B"/>
                </a:solidFill>
                <a:latin typeface="Arial"/>
                <a:cs typeface="Arial"/>
              </a:rPr>
              <a:t>spectrum</a:t>
            </a:r>
            <a:r>
              <a:rPr sz="1575" b="1" spc="-15" baseline="26455" dirty="0">
                <a:solidFill>
                  <a:srgbClr val="11688B"/>
                </a:solidFill>
                <a:latin typeface="Arial"/>
                <a:cs typeface="Arial"/>
              </a:rPr>
              <a:t>1</a:t>
            </a:r>
            <a:endParaRPr sz="1575" baseline="26455">
              <a:latin typeface="Arial"/>
              <a:cs typeface="Arial"/>
            </a:endParaRPr>
          </a:p>
          <a:p>
            <a:pPr marL="617220" lvl="1" indent="-205104">
              <a:lnSpc>
                <a:spcPct val="100000"/>
              </a:lnSpc>
              <a:spcBef>
                <a:spcPts val="25"/>
              </a:spcBef>
              <a:buChar char="•"/>
              <a:tabLst>
                <a:tab pos="617220" algn="l"/>
              </a:tabLst>
            </a:pPr>
            <a:r>
              <a:rPr sz="1450" dirty="0">
                <a:solidFill>
                  <a:srgbClr val="11688B"/>
                </a:solidFill>
                <a:latin typeface="Arial"/>
                <a:cs typeface="Arial"/>
              </a:rPr>
              <a:t>Requires</a:t>
            </a:r>
            <a:r>
              <a:rPr sz="1450" spc="100" dirty="0">
                <a:solidFill>
                  <a:srgbClr val="11688B"/>
                </a:solidFill>
                <a:latin typeface="Arial"/>
                <a:cs typeface="Arial"/>
              </a:rPr>
              <a:t> </a:t>
            </a:r>
            <a:r>
              <a:rPr sz="1450" dirty="0">
                <a:solidFill>
                  <a:srgbClr val="11688B"/>
                </a:solidFill>
                <a:latin typeface="Arial"/>
                <a:cs typeface="Arial"/>
              </a:rPr>
              <a:t>lymph</a:t>
            </a:r>
            <a:r>
              <a:rPr sz="1450" spc="105" dirty="0">
                <a:solidFill>
                  <a:srgbClr val="11688B"/>
                </a:solidFill>
                <a:latin typeface="Arial"/>
                <a:cs typeface="Arial"/>
              </a:rPr>
              <a:t> </a:t>
            </a:r>
            <a:r>
              <a:rPr sz="1450" dirty="0">
                <a:solidFill>
                  <a:srgbClr val="11688B"/>
                </a:solidFill>
                <a:latin typeface="Arial"/>
                <a:cs typeface="Arial"/>
              </a:rPr>
              <a:t>node</a:t>
            </a:r>
            <a:r>
              <a:rPr sz="1450" spc="105" dirty="0">
                <a:solidFill>
                  <a:srgbClr val="11688B"/>
                </a:solidFill>
                <a:latin typeface="Arial"/>
                <a:cs typeface="Arial"/>
              </a:rPr>
              <a:t> </a:t>
            </a:r>
            <a:r>
              <a:rPr sz="1450" dirty="0">
                <a:solidFill>
                  <a:srgbClr val="11688B"/>
                </a:solidFill>
                <a:latin typeface="Arial"/>
                <a:cs typeface="Arial"/>
              </a:rPr>
              <a:t>biopsy</a:t>
            </a:r>
            <a:r>
              <a:rPr sz="1450" spc="100" dirty="0">
                <a:solidFill>
                  <a:srgbClr val="11688B"/>
                </a:solidFill>
                <a:latin typeface="Arial"/>
                <a:cs typeface="Arial"/>
              </a:rPr>
              <a:t> </a:t>
            </a:r>
            <a:r>
              <a:rPr sz="1450" dirty="0">
                <a:solidFill>
                  <a:srgbClr val="11688B"/>
                </a:solidFill>
                <a:latin typeface="Arial"/>
                <a:cs typeface="Arial"/>
              </a:rPr>
              <a:t>(excisional</a:t>
            </a:r>
            <a:r>
              <a:rPr sz="1450" spc="105" dirty="0">
                <a:solidFill>
                  <a:srgbClr val="11688B"/>
                </a:solidFill>
                <a:latin typeface="Arial"/>
                <a:cs typeface="Arial"/>
              </a:rPr>
              <a:t> </a:t>
            </a:r>
            <a:r>
              <a:rPr sz="1450" dirty="0">
                <a:solidFill>
                  <a:srgbClr val="11688B"/>
                </a:solidFill>
                <a:latin typeface="Arial"/>
                <a:cs typeface="Arial"/>
              </a:rPr>
              <a:t>biopsy</a:t>
            </a:r>
            <a:r>
              <a:rPr sz="1450" spc="105" dirty="0">
                <a:solidFill>
                  <a:srgbClr val="11688B"/>
                </a:solidFill>
                <a:latin typeface="Arial"/>
                <a:cs typeface="Arial"/>
              </a:rPr>
              <a:t> </a:t>
            </a:r>
            <a:r>
              <a:rPr sz="1450" spc="-10" dirty="0">
                <a:solidFill>
                  <a:srgbClr val="11688B"/>
                </a:solidFill>
                <a:latin typeface="Arial"/>
                <a:cs typeface="Arial"/>
              </a:rPr>
              <a:t>preferred)</a:t>
            </a:r>
            <a:endParaRPr sz="1450">
              <a:latin typeface="Arial"/>
              <a:cs typeface="Arial"/>
            </a:endParaRPr>
          </a:p>
          <a:p>
            <a:pPr>
              <a:lnSpc>
                <a:spcPct val="100000"/>
              </a:lnSpc>
              <a:spcBef>
                <a:spcPts val="1035"/>
              </a:spcBef>
            </a:pPr>
            <a:endParaRPr sz="1450">
              <a:latin typeface="Arial"/>
              <a:cs typeface="Arial"/>
            </a:endParaRPr>
          </a:p>
          <a:p>
            <a:pPr marL="1198880">
              <a:lnSpc>
                <a:spcPct val="100000"/>
              </a:lnSpc>
              <a:spcBef>
                <a:spcPts val="5"/>
              </a:spcBef>
              <a:tabLst>
                <a:tab pos="3406140" algn="l"/>
              </a:tabLst>
            </a:pPr>
            <a:r>
              <a:rPr sz="1950" b="1" spc="-25" dirty="0">
                <a:solidFill>
                  <a:srgbClr val="FFFFFF"/>
                </a:solidFill>
                <a:latin typeface="Arial"/>
                <a:cs typeface="Arial"/>
              </a:rPr>
              <a:t>ADD</a:t>
            </a:r>
            <a:r>
              <a:rPr sz="1950" b="1" dirty="0">
                <a:solidFill>
                  <a:srgbClr val="FFFFFF"/>
                </a:solidFill>
                <a:latin typeface="Arial"/>
                <a:cs typeface="Arial"/>
              </a:rPr>
              <a:t>	</a:t>
            </a:r>
            <a:r>
              <a:rPr sz="2925" baseline="1424" dirty="0">
                <a:solidFill>
                  <a:srgbClr val="11688B"/>
                </a:solidFill>
                <a:latin typeface="Arial"/>
                <a:cs typeface="Arial"/>
              </a:rPr>
              <a:t>Minor</a:t>
            </a:r>
            <a:r>
              <a:rPr sz="2925" spc="209" baseline="1424" dirty="0">
                <a:solidFill>
                  <a:srgbClr val="11688B"/>
                </a:solidFill>
                <a:latin typeface="Arial"/>
                <a:cs typeface="Arial"/>
              </a:rPr>
              <a:t> </a:t>
            </a:r>
            <a:r>
              <a:rPr sz="2925" spc="-15" baseline="1424" dirty="0">
                <a:solidFill>
                  <a:srgbClr val="11688B"/>
                </a:solidFill>
                <a:latin typeface="Arial"/>
                <a:cs typeface="Arial"/>
              </a:rPr>
              <a:t>criteria</a:t>
            </a:r>
            <a:endParaRPr sz="2925" baseline="1424">
              <a:latin typeface="Arial"/>
              <a:cs typeface="Arial"/>
            </a:endParaRPr>
          </a:p>
          <a:p>
            <a:pPr marL="38100">
              <a:lnSpc>
                <a:spcPct val="100000"/>
              </a:lnSpc>
              <a:spcBef>
                <a:spcPts val="1640"/>
              </a:spcBef>
            </a:pPr>
            <a:r>
              <a:rPr sz="1650" b="1" dirty="0">
                <a:solidFill>
                  <a:srgbClr val="11688B"/>
                </a:solidFill>
                <a:latin typeface="Arial"/>
                <a:cs typeface="Arial"/>
              </a:rPr>
              <a:t>Need</a:t>
            </a:r>
            <a:r>
              <a:rPr sz="1650" b="1" spc="-5" dirty="0">
                <a:solidFill>
                  <a:srgbClr val="11688B"/>
                </a:solidFill>
                <a:latin typeface="Arial"/>
                <a:cs typeface="Arial"/>
              </a:rPr>
              <a:t> </a:t>
            </a:r>
            <a:r>
              <a:rPr sz="1650" b="1" dirty="0">
                <a:solidFill>
                  <a:srgbClr val="11688B"/>
                </a:solidFill>
                <a:latin typeface="Arial"/>
                <a:cs typeface="Arial"/>
              </a:rPr>
              <a:t>at</a:t>
            </a:r>
            <a:r>
              <a:rPr sz="1650" b="1" spc="-10" dirty="0">
                <a:solidFill>
                  <a:srgbClr val="11688B"/>
                </a:solidFill>
                <a:latin typeface="Arial"/>
                <a:cs typeface="Arial"/>
              </a:rPr>
              <a:t> </a:t>
            </a:r>
            <a:r>
              <a:rPr sz="1650" b="1" dirty="0">
                <a:solidFill>
                  <a:srgbClr val="11688B"/>
                </a:solidFill>
                <a:latin typeface="Arial"/>
                <a:cs typeface="Arial"/>
              </a:rPr>
              <a:t>least</a:t>
            </a:r>
            <a:r>
              <a:rPr sz="1650" b="1" spc="-10" dirty="0">
                <a:solidFill>
                  <a:srgbClr val="11688B"/>
                </a:solidFill>
                <a:latin typeface="Arial"/>
                <a:cs typeface="Arial"/>
              </a:rPr>
              <a:t> </a:t>
            </a:r>
            <a:r>
              <a:rPr sz="1650" b="1" dirty="0">
                <a:solidFill>
                  <a:srgbClr val="11688B"/>
                </a:solidFill>
                <a:latin typeface="Arial"/>
                <a:cs typeface="Arial"/>
              </a:rPr>
              <a:t>2</a:t>
            </a:r>
            <a:r>
              <a:rPr sz="1650" b="1" spc="-5" dirty="0">
                <a:solidFill>
                  <a:srgbClr val="11688B"/>
                </a:solidFill>
                <a:latin typeface="Arial"/>
                <a:cs typeface="Arial"/>
              </a:rPr>
              <a:t> </a:t>
            </a:r>
            <a:r>
              <a:rPr sz="1650" b="1" dirty="0">
                <a:solidFill>
                  <a:srgbClr val="11688B"/>
                </a:solidFill>
                <a:latin typeface="Arial"/>
                <a:cs typeface="Arial"/>
              </a:rPr>
              <a:t>of</a:t>
            </a:r>
            <a:r>
              <a:rPr sz="1650" b="1" spc="-10" dirty="0">
                <a:solidFill>
                  <a:srgbClr val="11688B"/>
                </a:solidFill>
                <a:latin typeface="Arial"/>
                <a:cs typeface="Arial"/>
              </a:rPr>
              <a:t> </a:t>
            </a:r>
            <a:r>
              <a:rPr sz="1650" b="1" dirty="0">
                <a:solidFill>
                  <a:srgbClr val="11688B"/>
                </a:solidFill>
                <a:latin typeface="Arial"/>
                <a:cs typeface="Arial"/>
              </a:rPr>
              <a:t>11</a:t>
            </a:r>
            <a:r>
              <a:rPr sz="1650" b="1" spc="-10" dirty="0">
                <a:solidFill>
                  <a:srgbClr val="11688B"/>
                </a:solidFill>
                <a:latin typeface="Arial"/>
                <a:cs typeface="Arial"/>
              </a:rPr>
              <a:t> </a:t>
            </a:r>
            <a:r>
              <a:rPr sz="1650" b="1" dirty="0">
                <a:solidFill>
                  <a:srgbClr val="11688B"/>
                </a:solidFill>
                <a:latin typeface="Arial"/>
                <a:cs typeface="Arial"/>
              </a:rPr>
              <a:t>minor</a:t>
            </a:r>
            <a:r>
              <a:rPr sz="1650" b="1" spc="-10" dirty="0">
                <a:solidFill>
                  <a:srgbClr val="11688B"/>
                </a:solidFill>
                <a:latin typeface="Arial"/>
                <a:cs typeface="Arial"/>
              </a:rPr>
              <a:t> </a:t>
            </a:r>
            <a:r>
              <a:rPr sz="1650" b="1" dirty="0">
                <a:solidFill>
                  <a:srgbClr val="11688B"/>
                </a:solidFill>
                <a:latin typeface="Arial"/>
                <a:cs typeface="Arial"/>
              </a:rPr>
              <a:t>criteria,</a:t>
            </a:r>
            <a:r>
              <a:rPr sz="1650" b="1" spc="-10" dirty="0">
                <a:solidFill>
                  <a:srgbClr val="11688B"/>
                </a:solidFill>
                <a:latin typeface="Arial"/>
                <a:cs typeface="Arial"/>
              </a:rPr>
              <a:t> </a:t>
            </a:r>
            <a:r>
              <a:rPr sz="1650" b="1" dirty="0">
                <a:solidFill>
                  <a:srgbClr val="11688B"/>
                </a:solidFill>
                <a:latin typeface="Arial"/>
                <a:cs typeface="Arial"/>
              </a:rPr>
              <a:t>with</a:t>
            </a:r>
            <a:r>
              <a:rPr sz="1650" b="1" spc="-5" dirty="0">
                <a:solidFill>
                  <a:srgbClr val="11688B"/>
                </a:solidFill>
                <a:latin typeface="Arial"/>
                <a:cs typeface="Arial"/>
              </a:rPr>
              <a:t> </a:t>
            </a:r>
            <a:r>
              <a:rPr sz="1650" b="1" dirty="0">
                <a:solidFill>
                  <a:srgbClr val="11688B"/>
                </a:solidFill>
                <a:latin typeface="Arial"/>
                <a:cs typeface="Arial"/>
              </a:rPr>
              <a:t>at</a:t>
            </a:r>
            <a:r>
              <a:rPr sz="1650" b="1" spc="-10" dirty="0">
                <a:solidFill>
                  <a:srgbClr val="11688B"/>
                </a:solidFill>
                <a:latin typeface="Arial"/>
                <a:cs typeface="Arial"/>
              </a:rPr>
              <a:t> </a:t>
            </a:r>
            <a:r>
              <a:rPr sz="1650" b="1" dirty="0">
                <a:solidFill>
                  <a:srgbClr val="11688B"/>
                </a:solidFill>
                <a:latin typeface="Arial"/>
                <a:cs typeface="Arial"/>
              </a:rPr>
              <a:t>least</a:t>
            </a:r>
            <a:r>
              <a:rPr sz="1650" b="1" spc="-5" dirty="0">
                <a:solidFill>
                  <a:srgbClr val="11688B"/>
                </a:solidFill>
                <a:latin typeface="Arial"/>
                <a:cs typeface="Arial"/>
              </a:rPr>
              <a:t> </a:t>
            </a:r>
            <a:r>
              <a:rPr sz="1650" b="1" dirty="0">
                <a:solidFill>
                  <a:srgbClr val="11688B"/>
                </a:solidFill>
                <a:latin typeface="Arial"/>
                <a:cs typeface="Arial"/>
              </a:rPr>
              <a:t>1</a:t>
            </a:r>
            <a:r>
              <a:rPr sz="1650" b="1" spc="-10" dirty="0">
                <a:solidFill>
                  <a:srgbClr val="11688B"/>
                </a:solidFill>
                <a:latin typeface="Arial"/>
                <a:cs typeface="Arial"/>
              </a:rPr>
              <a:t> </a:t>
            </a:r>
            <a:r>
              <a:rPr sz="1650" b="1" dirty="0">
                <a:solidFill>
                  <a:srgbClr val="11688B"/>
                </a:solidFill>
                <a:latin typeface="Arial"/>
                <a:cs typeface="Arial"/>
              </a:rPr>
              <a:t>laboratory</a:t>
            </a:r>
            <a:r>
              <a:rPr sz="1650" b="1" spc="-10" dirty="0">
                <a:solidFill>
                  <a:srgbClr val="11688B"/>
                </a:solidFill>
                <a:latin typeface="Arial"/>
                <a:cs typeface="Arial"/>
              </a:rPr>
              <a:t> parameter:</a:t>
            </a:r>
            <a:endParaRPr sz="1650">
              <a:latin typeface="Arial"/>
              <a:cs typeface="Arial"/>
            </a:endParaRPr>
          </a:p>
        </p:txBody>
      </p:sp>
      <p:sp>
        <p:nvSpPr>
          <p:cNvPr id="17" name="object 17"/>
          <p:cNvSpPr txBox="1"/>
          <p:nvPr/>
        </p:nvSpPr>
        <p:spPr>
          <a:xfrm>
            <a:off x="1004074" y="5763878"/>
            <a:ext cx="6882130" cy="1635125"/>
          </a:xfrm>
          <a:prstGeom prst="rect">
            <a:avLst/>
          </a:prstGeom>
        </p:spPr>
        <p:txBody>
          <a:bodyPr vert="horz" wrap="square" lIns="0" tIns="12065" rIns="0" bIns="0" rtlCol="0">
            <a:spAutoFit/>
          </a:bodyPr>
          <a:lstStyle/>
          <a:p>
            <a:pPr marL="12700">
              <a:lnSpc>
                <a:spcPct val="100000"/>
              </a:lnSpc>
              <a:spcBef>
                <a:spcPts val="95"/>
              </a:spcBef>
            </a:pPr>
            <a:r>
              <a:rPr sz="1650" b="1" spc="-10" dirty="0">
                <a:solidFill>
                  <a:srgbClr val="11688B"/>
                </a:solidFill>
                <a:latin typeface="Arial"/>
                <a:cs typeface="Arial"/>
              </a:rPr>
              <a:t>Clinical</a:t>
            </a:r>
            <a:r>
              <a:rPr sz="1650" b="1" spc="-75" dirty="0">
                <a:solidFill>
                  <a:srgbClr val="11688B"/>
                </a:solidFill>
                <a:latin typeface="Arial"/>
                <a:cs typeface="Arial"/>
              </a:rPr>
              <a:t> </a:t>
            </a:r>
            <a:r>
              <a:rPr sz="1650" b="1" spc="-10" dirty="0">
                <a:solidFill>
                  <a:srgbClr val="11688B"/>
                </a:solidFill>
                <a:latin typeface="Arial"/>
                <a:cs typeface="Arial"/>
              </a:rPr>
              <a:t>symptoms</a:t>
            </a:r>
            <a:endParaRPr sz="1650">
              <a:latin typeface="Arial"/>
              <a:cs typeface="Arial"/>
            </a:endParaRPr>
          </a:p>
          <a:p>
            <a:pPr marL="495300" marR="5080" indent="-209550">
              <a:lnSpc>
                <a:spcPts val="1720"/>
              </a:lnSpc>
              <a:spcBef>
                <a:spcPts val="114"/>
              </a:spcBef>
              <a:buChar char="•"/>
              <a:tabLst>
                <a:tab pos="495300" algn="l"/>
              </a:tabLst>
            </a:pPr>
            <a:r>
              <a:rPr sz="1450" dirty="0">
                <a:solidFill>
                  <a:srgbClr val="11688B"/>
                </a:solidFill>
                <a:latin typeface="Arial"/>
                <a:cs typeface="Arial"/>
              </a:rPr>
              <a:t>Constitutional</a:t>
            </a:r>
            <a:r>
              <a:rPr sz="1450" spc="114" dirty="0">
                <a:solidFill>
                  <a:srgbClr val="11688B"/>
                </a:solidFill>
                <a:latin typeface="Arial"/>
                <a:cs typeface="Arial"/>
              </a:rPr>
              <a:t> </a:t>
            </a:r>
            <a:r>
              <a:rPr sz="1450" dirty="0">
                <a:solidFill>
                  <a:srgbClr val="11688B"/>
                </a:solidFill>
                <a:latin typeface="Arial"/>
                <a:cs typeface="Arial"/>
              </a:rPr>
              <a:t>symptoms:</a:t>
            </a:r>
            <a:r>
              <a:rPr sz="1450" spc="120" dirty="0">
                <a:solidFill>
                  <a:srgbClr val="11688B"/>
                </a:solidFill>
                <a:latin typeface="Arial"/>
                <a:cs typeface="Arial"/>
              </a:rPr>
              <a:t> </a:t>
            </a:r>
            <a:r>
              <a:rPr sz="1450" dirty="0">
                <a:solidFill>
                  <a:srgbClr val="11688B"/>
                </a:solidFill>
                <a:latin typeface="Arial"/>
                <a:cs typeface="Arial"/>
              </a:rPr>
              <a:t>night</a:t>
            </a:r>
            <a:r>
              <a:rPr sz="1450" spc="114" dirty="0">
                <a:solidFill>
                  <a:srgbClr val="11688B"/>
                </a:solidFill>
                <a:latin typeface="Arial"/>
                <a:cs typeface="Arial"/>
              </a:rPr>
              <a:t> </a:t>
            </a:r>
            <a:r>
              <a:rPr sz="1450" dirty="0">
                <a:solidFill>
                  <a:srgbClr val="11688B"/>
                </a:solidFill>
                <a:latin typeface="Arial"/>
                <a:cs typeface="Arial"/>
              </a:rPr>
              <a:t>sweats,</a:t>
            </a:r>
            <a:r>
              <a:rPr sz="1450" spc="120" dirty="0">
                <a:solidFill>
                  <a:srgbClr val="11688B"/>
                </a:solidFill>
                <a:latin typeface="Arial"/>
                <a:cs typeface="Arial"/>
              </a:rPr>
              <a:t> </a:t>
            </a:r>
            <a:r>
              <a:rPr sz="1450" dirty="0">
                <a:solidFill>
                  <a:srgbClr val="11688B"/>
                </a:solidFill>
                <a:latin typeface="Arial"/>
                <a:cs typeface="Arial"/>
              </a:rPr>
              <a:t>fever</a:t>
            </a:r>
            <a:r>
              <a:rPr sz="1450" spc="114" dirty="0">
                <a:solidFill>
                  <a:srgbClr val="11688B"/>
                </a:solidFill>
                <a:latin typeface="Arial"/>
                <a:cs typeface="Arial"/>
              </a:rPr>
              <a:t> </a:t>
            </a:r>
            <a:r>
              <a:rPr sz="1450" spc="-10" dirty="0">
                <a:solidFill>
                  <a:srgbClr val="11688B"/>
                </a:solidFill>
                <a:latin typeface="Arial"/>
                <a:cs typeface="Arial"/>
              </a:rPr>
              <a:t>(&gt;38°C),</a:t>
            </a:r>
            <a:r>
              <a:rPr sz="1450" spc="120" dirty="0">
                <a:solidFill>
                  <a:srgbClr val="11688B"/>
                </a:solidFill>
                <a:latin typeface="Arial"/>
                <a:cs typeface="Arial"/>
              </a:rPr>
              <a:t> </a:t>
            </a:r>
            <a:r>
              <a:rPr sz="1450" dirty="0">
                <a:solidFill>
                  <a:srgbClr val="11688B"/>
                </a:solidFill>
                <a:latin typeface="Arial"/>
                <a:cs typeface="Arial"/>
              </a:rPr>
              <a:t>weight</a:t>
            </a:r>
            <a:r>
              <a:rPr sz="1450" spc="114" dirty="0">
                <a:solidFill>
                  <a:srgbClr val="11688B"/>
                </a:solidFill>
                <a:latin typeface="Arial"/>
                <a:cs typeface="Arial"/>
              </a:rPr>
              <a:t> </a:t>
            </a:r>
            <a:r>
              <a:rPr sz="1450" dirty="0">
                <a:solidFill>
                  <a:srgbClr val="11688B"/>
                </a:solidFill>
                <a:latin typeface="Arial"/>
                <a:cs typeface="Arial"/>
              </a:rPr>
              <a:t>loss</a:t>
            </a:r>
            <a:r>
              <a:rPr sz="1450" spc="120" dirty="0">
                <a:solidFill>
                  <a:srgbClr val="11688B"/>
                </a:solidFill>
                <a:latin typeface="Arial"/>
                <a:cs typeface="Arial"/>
              </a:rPr>
              <a:t> </a:t>
            </a:r>
            <a:r>
              <a:rPr sz="1450" dirty="0">
                <a:solidFill>
                  <a:srgbClr val="11688B"/>
                </a:solidFill>
                <a:latin typeface="Arial"/>
                <a:cs typeface="Arial"/>
              </a:rPr>
              <a:t>or</a:t>
            </a:r>
            <a:r>
              <a:rPr sz="1450" spc="114" dirty="0">
                <a:solidFill>
                  <a:srgbClr val="11688B"/>
                </a:solidFill>
                <a:latin typeface="Arial"/>
                <a:cs typeface="Arial"/>
              </a:rPr>
              <a:t> </a:t>
            </a:r>
            <a:r>
              <a:rPr sz="1450" spc="-10" dirty="0">
                <a:solidFill>
                  <a:srgbClr val="11688B"/>
                </a:solidFill>
                <a:latin typeface="Arial"/>
                <a:cs typeface="Arial"/>
              </a:rPr>
              <a:t>fatigue </a:t>
            </a:r>
            <a:r>
              <a:rPr sz="1450" dirty="0">
                <a:solidFill>
                  <a:srgbClr val="11688B"/>
                </a:solidFill>
                <a:latin typeface="Arial"/>
                <a:cs typeface="Arial"/>
              </a:rPr>
              <a:t>(≥2</a:t>
            </a:r>
            <a:r>
              <a:rPr sz="1450" spc="55" dirty="0">
                <a:solidFill>
                  <a:srgbClr val="11688B"/>
                </a:solidFill>
                <a:latin typeface="Arial"/>
                <a:cs typeface="Arial"/>
              </a:rPr>
              <a:t> </a:t>
            </a:r>
            <a:r>
              <a:rPr sz="1450" dirty="0">
                <a:solidFill>
                  <a:srgbClr val="11688B"/>
                </a:solidFill>
                <a:latin typeface="Arial"/>
                <a:cs typeface="Arial"/>
              </a:rPr>
              <a:t>CTCAE</a:t>
            </a:r>
            <a:r>
              <a:rPr sz="1450" spc="60" dirty="0">
                <a:solidFill>
                  <a:srgbClr val="11688B"/>
                </a:solidFill>
                <a:latin typeface="Arial"/>
                <a:cs typeface="Arial"/>
              </a:rPr>
              <a:t> </a:t>
            </a:r>
            <a:r>
              <a:rPr sz="1450" dirty="0">
                <a:solidFill>
                  <a:srgbClr val="11688B"/>
                </a:solidFill>
                <a:latin typeface="Arial"/>
                <a:cs typeface="Arial"/>
              </a:rPr>
              <a:t>lymphoma</a:t>
            </a:r>
            <a:r>
              <a:rPr sz="1450" spc="60" dirty="0">
                <a:solidFill>
                  <a:srgbClr val="11688B"/>
                </a:solidFill>
                <a:latin typeface="Arial"/>
                <a:cs typeface="Arial"/>
              </a:rPr>
              <a:t> </a:t>
            </a:r>
            <a:r>
              <a:rPr sz="1450" dirty="0">
                <a:solidFill>
                  <a:srgbClr val="11688B"/>
                </a:solidFill>
                <a:latin typeface="Arial"/>
                <a:cs typeface="Arial"/>
              </a:rPr>
              <a:t>score</a:t>
            </a:r>
            <a:r>
              <a:rPr sz="1450" spc="60" dirty="0">
                <a:solidFill>
                  <a:srgbClr val="11688B"/>
                </a:solidFill>
                <a:latin typeface="Arial"/>
                <a:cs typeface="Arial"/>
              </a:rPr>
              <a:t> </a:t>
            </a:r>
            <a:r>
              <a:rPr sz="1450" dirty="0">
                <a:solidFill>
                  <a:srgbClr val="11688B"/>
                </a:solidFill>
                <a:latin typeface="Arial"/>
                <a:cs typeface="Arial"/>
              </a:rPr>
              <a:t>for</a:t>
            </a:r>
            <a:r>
              <a:rPr sz="1450" spc="60" dirty="0">
                <a:solidFill>
                  <a:srgbClr val="11688B"/>
                </a:solidFill>
                <a:latin typeface="Arial"/>
                <a:cs typeface="Arial"/>
              </a:rPr>
              <a:t> </a:t>
            </a:r>
            <a:r>
              <a:rPr sz="1450" spc="65" dirty="0">
                <a:solidFill>
                  <a:srgbClr val="11688B"/>
                </a:solidFill>
                <a:latin typeface="Arial"/>
                <a:cs typeface="Arial"/>
              </a:rPr>
              <a:t>B-</a:t>
            </a:r>
            <a:r>
              <a:rPr sz="1450" spc="-10" dirty="0">
                <a:solidFill>
                  <a:srgbClr val="11688B"/>
                </a:solidFill>
                <a:latin typeface="Arial"/>
                <a:cs typeface="Arial"/>
              </a:rPr>
              <a:t>symptoms)</a:t>
            </a:r>
            <a:endParaRPr sz="1450">
              <a:latin typeface="Arial"/>
              <a:cs typeface="Arial"/>
            </a:endParaRPr>
          </a:p>
          <a:p>
            <a:pPr marL="495300" indent="-208915">
              <a:lnSpc>
                <a:spcPct val="100000"/>
              </a:lnSpc>
              <a:spcBef>
                <a:spcPts val="30"/>
              </a:spcBef>
              <a:buChar char="•"/>
              <a:tabLst>
                <a:tab pos="495300" algn="l"/>
              </a:tabLst>
            </a:pPr>
            <a:r>
              <a:rPr sz="1450" dirty="0">
                <a:solidFill>
                  <a:srgbClr val="11688B"/>
                </a:solidFill>
                <a:latin typeface="Arial"/>
                <a:cs typeface="Arial"/>
              </a:rPr>
              <a:t>Fluid</a:t>
            </a:r>
            <a:r>
              <a:rPr sz="1450" spc="85" dirty="0">
                <a:solidFill>
                  <a:srgbClr val="11688B"/>
                </a:solidFill>
                <a:latin typeface="Arial"/>
                <a:cs typeface="Arial"/>
              </a:rPr>
              <a:t> </a:t>
            </a:r>
            <a:r>
              <a:rPr sz="1450" dirty="0">
                <a:solidFill>
                  <a:srgbClr val="11688B"/>
                </a:solidFill>
                <a:latin typeface="Arial"/>
                <a:cs typeface="Arial"/>
              </a:rPr>
              <a:t>accumulation:</a:t>
            </a:r>
            <a:r>
              <a:rPr sz="1450" spc="85" dirty="0">
                <a:solidFill>
                  <a:srgbClr val="11688B"/>
                </a:solidFill>
                <a:latin typeface="Arial"/>
                <a:cs typeface="Arial"/>
              </a:rPr>
              <a:t> </a:t>
            </a:r>
            <a:r>
              <a:rPr sz="1450" dirty="0">
                <a:solidFill>
                  <a:srgbClr val="11688B"/>
                </a:solidFill>
                <a:latin typeface="Arial"/>
                <a:cs typeface="Arial"/>
              </a:rPr>
              <a:t>oedema,</a:t>
            </a:r>
            <a:r>
              <a:rPr sz="1450" spc="85" dirty="0">
                <a:solidFill>
                  <a:srgbClr val="11688B"/>
                </a:solidFill>
                <a:latin typeface="Arial"/>
                <a:cs typeface="Arial"/>
              </a:rPr>
              <a:t> </a:t>
            </a:r>
            <a:r>
              <a:rPr sz="1450" dirty="0">
                <a:solidFill>
                  <a:srgbClr val="11688B"/>
                </a:solidFill>
                <a:latin typeface="Arial"/>
                <a:cs typeface="Arial"/>
              </a:rPr>
              <a:t>anasarca,</a:t>
            </a:r>
            <a:r>
              <a:rPr sz="1450" spc="85" dirty="0">
                <a:solidFill>
                  <a:srgbClr val="11688B"/>
                </a:solidFill>
                <a:latin typeface="Arial"/>
                <a:cs typeface="Arial"/>
              </a:rPr>
              <a:t> </a:t>
            </a:r>
            <a:r>
              <a:rPr sz="1450" dirty="0">
                <a:solidFill>
                  <a:srgbClr val="11688B"/>
                </a:solidFill>
                <a:latin typeface="Arial"/>
                <a:cs typeface="Arial"/>
              </a:rPr>
              <a:t>ascites</a:t>
            </a:r>
            <a:r>
              <a:rPr sz="1450" spc="85" dirty="0">
                <a:solidFill>
                  <a:srgbClr val="11688B"/>
                </a:solidFill>
                <a:latin typeface="Arial"/>
                <a:cs typeface="Arial"/>
              </a:rPr>
              <a:t> </a:t>
            </a:r>
            <a:r>
              <a:rPr sz="1450" dirty="0">
                <a:solidFill>
                  <a:srgbClr val="11688B"/>
                </a:solidFill>
                <a:latin typeface="Arial"/>
                <a:cs typeface="Arial"/>
              </a:rPr>
              <a:t>or</a:t>
            </a:r>
            <a:r>
              <a:rPr sz="1450" spc="85" dirty="0">
                <a:solidFill>
                  <a:srgbClr val="11688B"/>
                </a:solidFill>
                <a:latin typeface="Arial"/>
                <a:cs typeface="Arial"/>
              </a:rPr>
              <a:t> </a:t>
            </a:r>
            <a:r>
              <a:rPr sz="1450" dirty="0">
                <a:solidFill>
                  <a:srgbClr val="11688B"/>
                </a:solidFill>
                <a:latin typeface="Arial"/>
                <a:cs typeface="Arial"/>
              </a:rPr>
              <a:t>pleural</a:t>
            </a:r>
            <a:r>
              <a:rPr sz="1450" spc="85" dirty="0">
                <a:solidFill>
                  <a:srgbClr val="11688B"/>
                </a:solidFill>
                <a:latin typeface="Arial"/>
                <a:cs typeface="Arial"/>
              </a:rPr>
              <a:t> </a:t>
            </a:r>
            <a:r>
              <a:rPr sz="1450" spc="-10" dirty="0">
                <a:solidFill>
                  <a:srgbClr val="11688B"/>
                </a:solidFill>
                <a:latin typeface="Arial"/>
                <a:cs typeface="Arial"/>
              </a:rPr>
              <a:t>effusion</a:t>
            </a:r>
            <a:endParaRPr sz="1450">
              <a:latin typeface="Arial"/>
              <a:cs typeface="Arial"/>
            </a:endParaRPr>
          </a:p>
          <a:p>
            <a:pPr marL="495300" indent="-208915">
              <a:lnSpc>
                <a:spcPct val="100000"/>
              </a:lnSpc>
              <a:buChar char="•"/>
              <a:tabLst>
                <a:tab pos="495300" algn="l"/>
              </a:tabLst>
            </a:pPr>
            <a:r>
              <a:rPr sz="1450" dirty="0">
                <a:solidFill>
                  <a:srgbClr val="11688B"/>
                </a:solidFill>
                <a:latin typeface="Arial"/>
                <a:cs typeface="Arial"/>
              </a:rPr>
              <a:t>Large</a:t>
            </a:r>
            <a:r>
              <a:rPr sz="1450" spc="75" dirty="0">
                <a:solidFill>
                  <a:srgbClr val="11688B"/>
                </a:solidFill>
                <a:latin typeface="Arial"/>
                <a:cs typeface="Arial"/>
              </a:rPr>
              <a:t> </a:t>
            </a:r>
            <a:r>
              <a:rPr sz="1450" dirty="0">
                <a:solidFill>
                  <a:srgbClr val="11688B"/>
                </a:solidFill>
                <a:latin typeface="Arial"/>
                <a:cs typeface="Arial"/>
              </a:rPr>
              <a:t>spleen</a:t>
            </a:r>
            <a:r>
              <a:rPr sz="1450" spc="75" dirty="0">
                <a:solidFill>
                  <a:srgbClr val="11688B"/>
                </a:solidFill>
                <a:latin typeface="Arial"/>
                <a:cs typeface="Arial"/>
              </a:rPr>
              <a:t> </a:t>
            </a:r>
            <a:r>
              <a:rPr sz="1450" dirty="0">
                <a:solidFill>
                  <a:srgbClr val="11688B"/>
                </a:solidFill>
                <a:latin typeface="Arial"/>
                <a:cs typeface="Arial"/>
              </a:rPr>
              <a:t>and/or</a:t>
            </a:r>
            <a:r>
              <a:rPr sz="1450" spc="80" dirty="0">
                <a:solidFill>
                  <a:srgbClr val="11688B"/>
                </a:solidFill>
                <a:latin typeface="Arial"/>
                <a:cs typeface="Arial"/>
              </a:rPr>
              <a:t> </a:t>
            </a:r>
            <a:r>
              <a:rPr sz="1450" spc="-20" dirty="0">
                <a:solidFill>
                  <a:srgbClr val="11688B"/>
                </a:solidFill>
                <a:latin typeface="Arial"/>
                <a:cs typeface="Arial"/>
              </a:rPr>
              <a:t>liver</a:t>
            </a:r>
            <a:endParaRPr sz="1450">
              <a:latin typeface="Arial"/>
              <a:cs typeface="Arial"/>
            </a:endParaRPr>
          </a:p>
          <a:p>
            <a:pPr marL="495300" indent="-208915">
              <a:lnSpc>
                <a:spcPct val="100000"/>
              </a:lnSpc>
              <a:spcBef>
                <a:spcPts val="60"/>
              </a:spcBef>
              <a:buChar char="•"/>
              <a:tabLst>
                <a:tab pos="495300" algn="l"/>
              </a:tabLst>
            </a:pPr>
            <a:r>
              <a:rPr sz="1450" dirty="0">
                <a:solidFill>
                  <a:srgbClr val="11688B"/>
                </a:solidFill>
                <a:latin typeface="Arial"/>
                <a:cs typeface="Arial"/>
              </a:rPr>
              <a:t>Eruptive</a:t>
            </a:r>
            <a:r>
              <a:rPr sz="1450" spc="105" dirty="0">
                <a:solidFill>
                  <a:srgbClr val="11688B"/>
                </a:solidFill>
                <a:latin typeface="Arial"/>
                <a:cs typeface="Arial"/>
              </a:rPr>
              <a:t> </a:t>
            </a:r>
            <a:r>
              <a:rPr sz="1450" dirty="0">
                <a:solidFill>
                  <a:srgbClr val="11688B"/>
                </a:solidFill>
                <a:latin typeface="Arial"/>
                <a:cs typeface="Arial"/>
              </a:rPr>
              <a:t>cherry</a:t>
            </a:r>
            <a:r>
              <a:rPr sz="1450" spc="110" dirty="0">
                <a:solidFill>
                  <a:srgbClr val="11688B"/>
                </a:solidFill>
                <a:latin typeface="Arial"/>
                <a:cs typeface="Arial"/>
              </a:rPr>
              <a:t> </a:t>
            </a:r>
            <a:r>
              <a:rPr sz="1450" dirty="0">
                <a:solidFill>
                  <a:srgbClr val="11688B"/>
                </a:solidFill>
                <a:latin typeface="Arial"/>
                <a:cs typeface="Arial"/>
              </a:rPr>
              <a:t>haemangiomatosis</a:t>
            </a:r>
            <a:r>
              <a:rPr sz="1450" spc="105" dirty="0">
                <a:solidFill>
                  <a:srgbClr val="11688B"/>
                </a:solidFill>
                <a:latin typeface="Arial"/>
                <a:cs typeface="Arial"/>
              </a:rPr>
              <a:t> </a:t>
            </a:r>
            <a:r>
              <a:rPr sz="1450" dirty="0">
                <a:solidFill>
                  <a:srgbClr val="11688B"/>
                </a:solidFill>
                <a:latin typeface="Arial"/>
                <a:cs typeface="Arial"/>
              </a:rPr>
              <a:t>or</a:t>
            </a:r>
            <a:r>
              <a:rPr sz="1450" spc="110" dirty="0">
                <a:solidFill>
                  <a:srgbClr val="11688B"/>
                </a:solidFill>
                <a:latin typeface="Arial"/>
                <a:cs typeface="Arial"/>
              </a:rPr>
              <a:t> </a:t>
            </a:r>
            <a:r>
              <a:rPr sz="1450" dirty="0">
                <a:solidFill>
                  <a:srgbClr val="11688B"/>
                </a:solidFill>
                <a:latin typeface="Arial"/>
                <a:cs typeface="Arial"/>
              </a:rPr>
              <a:t>violaceous</a:t>
            </a:r>
            <a:r>
              <a:rPr sz="1450" spc="105" dirty="0">
                <a:solidFill>
                  <a:srgbClr val="11688B"/>
                </a:solidFill>
                <a:latin typeface="Arial"/>
                <a:cs typeface="Arial"/>
              </a:rPr>
              <a:t> </a:t>
            </a:r>
            <a:r>
              <a:rPr sz="1450" spc="-10" dirty="0">
                <a:solidFill>
                  <a:srgbClr val="11688B"/>
                </a:solidFill>
                <a:latin typeface="Arial"/>
                <a:cs typeface="Arial"/>
              </a:rPr>
              <a:t>papules</a:t>
            </a:r>
            <a:endParaRPr sz="1450">
              <a:latin typeface="Arial"/>
              <a:cs typeface="Arial"/>
            </a:endParaRPr>
          </a:p>
          <a:p>
            <a:pPr marL="495300" indent="-208915">
              <a:lnSpc>
                <a:spcPct val="100000"/>
              </a:lnSpc>
              <a:spcBef>
                <a:spcPts val="80"/>
              </a:spcBef>
              <a:buChar char="•"/>
              <a:tabLst>
                <a:tab pos="495300" algn="l"/>
              </a:tabLst>
            </a:pPr>
            <a:r>
              <a:rPr sz="1450" dirty="0">
                <a:solidFill>
                  <a:srgbClr val="11688B"/>
                </a:solidFill>
                <a:latin typeface="Arial"/>
                <a:cs typeface="Arial"/>
              </a:rPr>
              <a:t>Lymphocytic</a:t>
            </a:r>
            <a:r>
              <a:rPr sz="1450" spc="265" dirty="0">
                <a:solidFill>
                  <a:srgbClr val="11688B"/>
                </a:solidFill>
                <a:latin typeface="Arial"/>
                <a:cs typeface="Arial"/>
              </a:rPr>
              <a:t> </a:t>
            </a:r>
            <a:r>
              <a:rPr sz="1450" dirty="0">
                <a:solidFill>
                  <a:srgbClr val="11688B"/>
                </a:solidFill>
                <a:latin typeface="Arial"/>
                <a:cs typeface="Arial"/>
              </a:rPr>
              <a:t>interstitial</a:t>
            </a:r>
            <a:r>
              <a:rPr sz="1450" spc="270" dirty="0">
                <a:solidFill>
                  <a:srgbClr val="11688B"/>
                </a:solidFill>
                <a:latin typeface="Arial"/>
                <a:cs typeface="Arial"/>
              </a:rPr>
              <a:t> </a:t>
            </a:r>
            <a:r>
              <a:rPr sz="1450" spc="-10" dirty="0">
                <a:solidFill>
                  <a:srgbClr val="11688B"/>
                </a:solidFill>
                <a:latin typeface="Arial"/>
                <a:cs typeface="Arial"/>
              </a:rPr>
              <a:t>pneumonitis</a:t>
            </a:r>
            <a:endParaRPr sz="1450">
              <a:latin typeface="Arial"/>
              <a:cs typeface="Arial"/>
            </a:endParaRPr>
          </a:p>
        </p:txBody>
      </p:sp>
      <p:sp>
        <p:nvSpPr>
          <p:cNvPr id="18" name="object 18"/>
          <p:cNvSpPr txBox="1"/>
          <p:nvPr/>
        </p:nvSpPr>
        <p:spPr>
          <a:xfrm>
            <a:off x="978674" y="7595864"/>
            <a:ext cx="8590915" cy="1635125"/>
          </a:xfrm>
          <a:prstGeom prst="rect">
            <a:avLst/>
          </a:prstGeom>
        </p:spPr>
        <p:txBody>
          <a:bodyPr vert="horz" wrap="square" lIns="0" tIns="12065" rIns="0" bIns="0" rtlCol="0">
            <a:spAutoFit/>
          </a:bodyPr>
          <a:lstStyle/>
          <a:p>
            <a:pPr marL="38100">
              <a:lnSpc>
                <a:spcPct val="100000"/>
              </a:lnSpc>
              <a:spcBef>
                <a:spcPts val="95"/>
              </a:spcBef>
            </a:pPr>
            <a:r>
              <a:rPr sz="1650" b="1" dirty="0">
                <a:solidFill>
                  <a:srgbClr val="11688B"/>
                </a:solidFill>
                <a:latin typeface="Arial"/>
                <a:cs typeface="Arial"/>
              </a:rPr>
              <a:t>Laboratory</a:t>
            </a:r>
            <a:r>
              <a:rPr sz="1650" b="1" spc="-80" dirty="0">
                <a:solidFill>
                  <a:srgbClr val="11688B"/>
                </a:solidFill>
                <a:latin typeface="Arial"/>
                <a:cs typeface="Arial"/>
              </a:rPr>
              <a:t> </a:t>
            </a:r>
            <a:r>
              <a:rPr sz="1650" b="1" spc="-10" dirty="0">
                <a:solidFill>
                  <a:srgbClr val="11688B"/>
                </a:solidFill>
                <a:latin typeface="Arial"/>
                <a:cs typeface="Arial"/>
              </a:rPr>
              <a:t>parameters</a:t>
            </a:r>
            <a:endParaRPr sz="1650">
              <a:latin typeface="Arial"/>
              <a:cs typeface="Arial"/>
            </a:endParaRPr>
          </a:p>
          <a:p>
            <a:pPr marL="487680" indent="-208915">
              <a:lnSpc>
                <a:spcPct val="100000"/>
              </a:lnSpc>
              <a:spcBef>
                <a:spcPts val="45"/>
              </a:spcBef>
              <a:buChar char="•"/>
              <a:tabLst>
                <a:tab pos="487680" algn="l"/>
              </a:tabLst>
            </a:pPr>
            <a:r>
              <a:rPr sz="1450" dirty="0">
                <a:solidFill>
                  <a:srgbClr val="11688B"/>
                </a:solidFill>
                <a:latin typeface="Arial"/>
                <a:cs typeface="Arial"/>
              </a:rPr>
              <a:t>Elevated</a:t>
            </a:r>
            <a:r>
              <a:rPr sz="1450" spc="-15" dirty="0">
                <a:solidFill>
                  <a:srgbClr val="11688B"/>
                </a:solidFill>
                <a:latin typeface="Arial"/>
                <a:cs typeface="Arial"/>
              </a:rPr>
              <a:t> </a:t>
            </a:r>
            <a:r>
              <a:rPr sz="1450" dirty="0">
                <a:solidFill>
                  <a:srgbClr val="11688B"/>
                </a:solidFill>
                <a:latin typeface="Arial"/>
                <a:cs typeface="Arial"/>
              </a:rPr>
              <a:t>CRP</a:t>
            </a:r>
            <a:r>
              <a:rPr sz="1450" spc="-15" dirty="0">
                <a:solidFill>
                  <a:srgbClr val="11688B"/>
                </a:solidFill>
                <a:latin typeface="Arial"/>
                <a:cs typeface="Arial"/>
              </a:rPr>
              <a:t> </a:t>
            </a:r>
            <a:r>
              <a:rPr sz="1450" dirty="0">
                <a:solidFill>
                  <a:srgbClr val="11688B"/>
                </a:solidFill>
                <a:latin typeface="Arial"/>
                <a:cs typeface="Arial"/>
              </a:rPr>
              <a:t>(&gt;10</a:t>
            </a:r>
            <a:r>
              <a:rPr sz="1450" spc="-15" dirty="0">
                <a:solidFill>
                  <a:srgbClr val="11688B"/>
                </a:solidFill>
                <a:latin typeface="Arial"/>
                <a:cs typeface="Arial"/>
              </a:rPr>
              <a:t> </a:t>
            </a:r>
            <a:r>
              <a:rPr sz="1450" dirty="0">
                <a:solidFill>
                  <a:srgbClr val="11688B"/>
                </a:solidFill>
                <a:latin typeface="Arial"/>
                <a:cs typeface="Arial"/>
              </a:rPr>
              <a:t>mg/L)</a:t>
            </a:r>
            <a:r>
              <a:rPr sz="1450" spc="-10" dirty="0">
                <a:solidFill>
                  <a:srgbClr val="11688B"/>
                </a:solidFill>
                <a:latin typeface="Arial"/>
                <a:cs typeface="Arial"/>
              </a:rPr>
              <a:t> </a:t>
            </a:r>
            <a:r>
              <a:rPr sz="1450" dirty="0">
                <a:solidFill>
                  <a:srgbClr val="11688B"/>
                </a:solidFill>
                <a:latin typeface="Arial"/>
                <a:cs typeface="Arial"/>
              </a:rPr>
              <a:t>or</a:t>
            </a:r>
            <a:r>
              <a:rPr sz="1450" spc="-15" dirty="0">
                <a:solidFill>
                  <a:srgbClr val="11688B"/>
                </a:solidFill>
                <a:latin typeface="Arial"/>
                <a:cs typeface="Arial"/>
              </a:rPr>
              <a:t> </a:t>
            </a:r>
            <a:r>
              <a:rPr sz="1450" spc="-10" dirty="0">
                <a:solidFill>
                  <a:srgbClr val="11688B"/>
                </a:solidFill>
                <a:latin typeface="Arial"/>
                <a:cs typeface="Arial"/>
              </a:rPr>
              <a:t>ESR </a:t>
            </a:r>
            <a:r>
              <a:rPr sz="1450" dirty="0">
                <a:solidFill>
                  <a:srgbClr val="11688B"/>
                </a:solidFill>
                <a:latin typeface="Arial"/>
                <a:cs typeface="Arial"/>
              </a:rPr>
              <a:t>(&gt;15</a:t>
            </a:r>
            <a:r>
              <a:rPr sz="1450" spc="-15" dirty="0">
                <a:solidFill>
                  <a:srgbClr val="11688B"/>
                </a:solidFill>
                <a:latin typeface="Arial"/>
                <a:cs typeface="Arial"/>
              </a:rPr>
              <a:t> </a:t>
            </a:r>
            <a:r>
              <a:rPr sz="1450" spc="-10" dirty="0">
                <a:solidFill>
                  <a:srgbClr val="11688B"/>
                </a:solidFill>
                <a:latin typeface="Arial"/>
                <a:cs typeface="Arial"/>
              </a:rPr>
              <a:t>mm/h)*</a:t>
            </a:r>
            <a:endParaRPr sz="1450">
              <a:latin typeface="Arial"/>
              <a:cs typeface="Arial"/>
            </a:endParaRPr>
          </a:p>
          <a:p>
            <a:pPr marL="487680" indent="-208915">
              <a:lnSpc>
                <a:spcPct val="100000"/>
              </a:lnSpc>
              <a:buChar char="•"/>
              <a:tabLst>
                <a:tab pos="487680" algn="l"/>
              </a:tabLst>
            </a:pPr>
            <a:r>
              <a:rPr sz="1450" dirty="0">
                <a:solidFill>
                  <a:srgbClr val="11688B"/>
                </a:solidFill>
                <a:latin typeface="Arial"/>
                <a:cs typeface="Arial"/>
              </a:rPr>
              <a:t>Anaemia</a:t>
            </a:r>
            <a:r>
              <a:rPr sz="1450" spc="80" dirty="0">
                <a:solidFill>
                  <a:srgbClr val="11688B"/>
                </a:solidFill>
                <a:latin typeface="Arial"/>
                <a:cs typeface="Arial"/>
              </a:rPr>
              <a:t> </a:t>
            </a:r>
            <a:r>
              <a:rPr sz="1450" dirty="0">
                <a:solidFill>
                  <a:srgbClr val="11688B"/>
                </a:solidFill>
                <a:latin typeface="Arial"/>
                <a:cs typeface="Arial"/>
              </a:rPr>
              <a:t>(haemoglobin</a:t>
            </a:r>
            <a:r>
              <a:rPr sz="1450" spc="85" dirty="0">
                <a:solidFill>
                  <a:srgbClr val="11688B"/>
                </a:solidFill>
                <a:latin typeface="Arial"/>
                <a:cs typeface="Arial"/>
              </a:rPr>
              <a:t> </a:t>
            </a:r>
            <a:r>
              <a:rPr sz="1450" dirty="0">
                <a:solidFill>
                  <a:srgbClr val="11688B"/>
                </a:solidFill>
                <a:latin typeface="Arial"/>
                <a:cs typeface="Arial"/>
              </a:rPr>
              <a:t>&lt;12.5</a:t>
            </a:r>
            <a:r>
              <a:rPr sz="1450" spc="85" dirty="0">
                <a:solidFill>
                  <a:srgbClr val="11688B"/>
                </a:solidFill>
                <a:latin typeface="Arial"/>
                <a:cs typeface="Arial"/>
              </a:rPr>
              <a:t> </a:t>
            </a:r>
            <a:r>
              <a:rPr sz="1450" dirty="0">
                <a:solidFill>
                  <a:srgbClr val="11688B"/>
                </a:solidFill>
                <a:latin typeface="Arial"/>
                <a:cs typeface="Arial"/>
              </a:rPr>
              <a:t>g/dL</a:t>
            </a:r>
            <a:r>
              <a:rPr sz="1450" spc="85" dirty="0">
                <a:solidFill>
                  <a:srgbClr val="11688B"/>
                </a:solidFill>
                <a:latin typeface="Arial"/>
                <a:cs typeface="Arial"/>
              </a:rPr>
              <a:t> </a:t>
            </a:r>
            <a:r>
              <a:rPr sz="1450" dirty="0">
                <a:solidFill>
                  <a:srgbClr val="11688B"/>
                </a:solidFill>
                <a:latin typeface="Arial"/>
                <a:cs typeface="Arial"/>
              </a:rPr>
              <a:t>for</a:t>
            </a:r>
            <a:r>
              <a:rPr sz="1450" spc="85" dirty="0">
                <a:solidFill>
                  <a:srgbClr val="11688B"/>
                </a:solidFill>
                <a:latin typeface="Arial"/>
                <a:cs typeface="Arial"/>
              </a:rPr>
              <a:t> </a:t>
            </a:r>
            <a:r>
              <a:rPr sz="1450" dirty="0">
                <a:solidFill>
                  <a:srgbClr val="11688B"/>
                </a:solidFill>
                <a:latin typeface="Arial"/>
                <a:cs typeface="Arial"/>
              </a:rPr>
              <a:t>males,</a:t>
            </a:r>
            <a:r>
              <a:rPr sz="1450" spc="85" dirty="0">
                <a:solidFill>
                  <a:srgbClr val="11688B"/>
                </a:solidFill>
                <a:latin typeface="Arial"/>
                <a:cs typeface="Arial"/>
              </a:rPr>
              <a:t> </a:t>
            </a:r>
            <a:r>
              <a:rPr sz="1450" dirty="0">
                <a:solidFill>
                  <a:srgbClr val="11688B"/>
                </a:solidFill>
                <a:latin typeface="Arial"/>
                <a:cs typeface="Arial"/>
              </a:rPr>
              <a:t>&lt;11.5</a:t>
            </a:r>
            <a:r>
              <a:rPr sz="1450" spc="85" dirty="0">
                <a:solidFill>
                  <a:srgbClr val="11688B"/>
                </a:solidFill>
                <a:latin typeface="Arial"/>
                <a:cs typeface="Arial"/>
              </a:rPr>
              <a:t> </a:t>
            </a:r>
            <a:r>
              <a:rPr sz="1450" dirty="0">
                <a:solidFill>
                  <a:srgbClr val="11688B"/>
                </a:solidFill>
                <a:latin typeface="Arial"/>
                <a:cs typeface="Arial"/>
              </a:rPr>
              <a:t>g/dL</a:t>
            </a:r>
            <a:r>
              <a:rPr sz="1450" spc="85" dirty="0">
                <a:solidFill>
                  <a:srgbClr val="11688B"/>
                </a:solidFill>
                <a:latin typeface="Arial"/>
                <a:cs typeface="Arial"/>
              </a:rPr>
              <a:t> </a:t>
            </a:r>
            <a:r>
              <a:rPr sz="1450" dirty="0">
                <a:solidFill>
                  <a:srgbClr val="11688B"/>
                </a:solidFill>
                <a:latin typeface="Arial"/>
                <a:cs typeface="Arial"/>
              </a:rPr>
              <a:t>for</a:t>
            </a:r>
            <a:r>
              <a:rPr sz="1450" spc="85" dirty="0">
                <a:solidFill>
                  <a:srgbClr val="11688B"/>
                </a:solidFill>
                <a:latin typeface="Arial"/>
                <a:cs typeface="Arial"/>
              </a:rPr>
              <a:t> </a:t>
            </a:r>
            <a:r>
              <a:rPr sz="1450" spc="-10" dirty="0">
                <a:solidFill>
                  <a:srgbClr val="11688B"/>
                </a:solidFill>
                <a:latin typeface="Arial"/>
                <a:cs typeface="Arial"/>
              </a:rPr>
              <a:t>females)</a:t>
            </a:r>
            <a:endParaRPr sz="1450">
              <a:latin typeface="Arial"/>
              <a:cs typeface="Arial"/>
            </a:endParaRPr>
          </a:p>
          <a:p>
            <a:pPr marL="487680" indent="-208915">
              <a:lnSpc>
                <a:spcPct val="100000"/>
              </a:lnSpc>
              <a:spcBef>
                <a:spcPts val="60"/>
              </a:spcBef>
              <a:buChar char="•"/>
              <a:tabLst>
                <a:tab pos="487680" algn="l"/>
              </a:tabLst>
            </a:pPr>
            <a:r>
              <a:rPr sz="1450" spc="10" dirty="0">
                <a:solidFill>
                  <a:srgbClr val="11688B"/>
                </a:solidFill>
                <a:latin typeface="Arial"/>
                <a:cs typeface="Arial"/>
              </a:rPr>
              <a:t>Thrombocytopaenia</a:t>
            </a:r>
            <a:r>
              <a:rPr sz="1450" spc="55" dirty="0">
                <a:solidFill>
                  <a:srgbClr val="11688B"/>
                </a:solidFill>
                <a:latin typeface="Arial"/>
                <a:cs typeface="Arial"/>
              </a:rPr>
              <a:t> </a:t>
            </a:r>
            <a:r>
              <a:rPr sz="1450" spc="10" dirty="0">
                <a:solidFill>
                  <a:srgbClr val="11688B"/>
                </a:solidFill>
                <a:latin typeface="Arial"/>
                <a:cs typeface="Arial"/>
              </a:rPr>
              <a:t>(platelet</a:t>
            </a:r>
            <a:r>
              <a:rPr sz="1450" spc="55" dirty="0">
                <a:solidFill>
                  <a:srgbClr val="11688B"/>
                </a:solidFill>
                <a:latin typeface="Arial"/>
                <a:cs typeface="Arial"/>
              </a:rPr>
              <a:t> </a:t>
            </a:r>
            <a:r>
              <a:rPr sz="1450" spc="10" dirty="0">
                <a:solidFill>
                  <a:srgbClr val="11688B"/>
                </a:solidFill>
                <a:latin typeface="Arial"/>
                <a:cs typeface="Arial"/>
              </a:rPr>
              <a:t>count</a:t>
            </a:r>
            <a:r>
              <a:rPr sz="1450" spc="55" dirty="0">
                <a:solidFill>
                  <a:srgbClr val="11688B"/>
                </a:solidFill>
                <a:latin typeface="Arial"/>
                <a:cs typeface="Arial"/>
              </a:rPr>
              <a:t> </a:t>
            </a:r>
            <a:r>
              <a:rPr sz="1450" spc="10" dirty="0">
                <a:solidFill>
                  <a:srgbClr val="11688B"/>
                </a:solidFill>
                <a:latin typeface="Arial"/>
                <a:cs typeface="Arial"/>
              </a:rPr>
              <a:t>&lt;150</a:t>
            </a:r>
            <a:r>
              <a:rPr sz="1450" spc="55" dirty="0">
                <a:solidFill>
                  <a:srgbClr val="11688B"/>
                </a:solidFill>
                <a:latin typeface="Arial"/>
                <a:cs typeface="Arial"/>
              </a:rPr>
              <a:t> </a:t>
            </a:r>
            <a:r>
              <a:rPr sz="1450" spc="10" dirty="0">
                <a:solidFill>
                  <a:srgbClr val="11688B"/>
                </a:solidFill>
                <a:latin typeface="Arial"/>
                <a:cs typeface="Arial"/>
              </a:rPr>
              <a:t>k/μL)</a:t>
            </a:r>
            <a:r>
              <a:rPr sz="1450" spc="55" dirty="0">
                <a:solidFill>
                  <a:srgbClr val="11688B"/>
                </a:solidFill>
                <a:latin typeface="Arial"/>
                <a:cs typeface="Arial"/>
              </a:rPr>
              <a:t> </a:t>
            </a:r>
            <a:r>
              <a:rPr sz="1450" spc="10" dirty="0">
                <a:solidFill>
                  <a:srgbClr val="11688B"/>
                </a:solidFill>
                <a:latin typeface="Arial"/>
                <a:cs typeface="Arial"/>
              </a:rPr>
              <a:t>or</a:t>
            </a:r>
            <a:r>
              <a:rPr sz="1450" spc="55" dirty="0">
                <a:solidFill>
                  <a:srgbClr val="11688B"/>
                </a:solidFill>
                <a:latin typeface="Arial"/>
                <a:cs typeface="Arial"/>
              </a:rPr>
              <a:t> </a:t>
            </a:r>
            <a:r>
              <a:rPr sz="1450" spc="10" dirty="0">
                <a:solidFill>
                  <a:srgbClr val="11688B"/>
                </a:solidFill>
                <a:latin typeface="Arial"/>
                <a:cs typeface="Arial"/>
              </a:rPr>
              <a:t>thrombocytosis</a:t>
            </a:r>
            <a:r>
              <a:rPr sz="1450" spc="55" dirty="0">
                <a:solidFill>
                  <a:srgbClr val="11688B"/>
                </a:solidFill>
                <a:latin typeface="Arial"/>
                <a:cs typeface="Arial"/>
              </a:rPr>
              <a:t> </a:t>
            </a:r>
            <a:r>
              <a:rPr sz="1450" spc="10" dirty="0">
                <a:solidFill>
                  <a:srgbClr val="11688B"/>
                </a:solidFill>
                <a:latin typeface="Arial"/>
                <a:cs typeface="Arial"/>
              </a:rPr>
              <a:t>(platelet</a:t>
            </a:r>
            <a:r>
              <a:rPr sz="1450" spc="55" dirty="0">
                <a:solidFill>
                  <a:srgbClr val="11688B"/>
                </a:solidFill>
                <a:latin typeface="Arial"/>
                <a:cs typeface="Arial"/>
              </a:rPr>
              <a:t> </a:t>
            </a:r>
            <a:r>
              <a:rPr sz="1450" spc="10" dirty="0">
                <a:solidFill>
                  <a:srgbClr val="11688B"/>
                </a:solidFill>
                <a:latin typeface="Arial"/>
                <a:cs typeface="Arial"/>
              </a:rPr>
              <a:t>count</a:t>
            </a:r>
            <a:r>
              <a:rPr sz="1450" spc="55" dirty="0">
                <a:solidFill>
                  <a:srgbClr val="11688B"/>
                </a:solidFill>
                <a:latin typeface="Arial"/>
                <a:cs typeface="Arial"/>
              </a:rPr>
              <a:t> </a:t>
            </a:r>
            <a:r>
              <a:rPr sz="1450" spc="10" dirty="0">
                <a:solidFill>
                  <a:srgbClr val="11688B"/>
                </a:solidFill>
                <a:latin typeface="Arial"/>
                <a:cs typeface="Arial"/>
              </a:rPr>
              <a:t>&lt;400</a:t>
            </a:r>
            <a:r>
              <a:rPr sz="1450" spc="55" dirty="0">
                <a:solidFill>
                  <a:srgbClr val="11688B"/>
                </a:solidFill>
                <a:latin typeface="Arial"/>
                <a:cs typeface="Arial"/>
              </a:rPr>
              <a:t> </a:t>
            </a:r>
            <a:r>
              <a:rPr sz="1450" spc="-10" dirty="0">
                <a:solidFill>
                  <a:srgbClr val="11688B"/>
                </a:solidFill>
                <a:latin typeface="Arial"/>
                <a:cs typeface="Arial"/>
              </a:rPr>
              <a:t>k/μL)</a:t>
            </a:r>
            <a:endParaRPr sz="1450">
              <a:latin typeface="Arial"/>
              <a:cs typeface="Arial"/>
            </a:endParaRPr>
          </a:p>
          <a:p>
            <a:pPr marL="487680" indent="-208915">
              <a:lnSpc>
                <a:spcPts val="1730"/>
              </a:lnSpc>
              <a:spcBef>
                <a:spcPts val="80"/>
              </a:spcBef>
              <a:buChar char="•"/>
              <a:tabLst>
                <a:tab pos="487680" algn="l"/>
              </a:tabLst>
            </a:pPr>
            <a:r>
              <a:rPr sz="1450" dirty="0">
                <a:solidFill>
                  <a:srgbClr val="11688B"/>
                </a:solidFill>
                <a:latin typeface="Arial"/>
                <a:cs typeface="Arial"/>
              </a:rPr>
              <a:t>Hypoalbuminaemia</a:t>
            </a:r>
            <a:r>
              <a:rPr sz="1450" spc="90" dirty="0">
                <a:solidFill>
                  <a:srgbClr val="11688B"/>
                </a:solidFill>
                <a:latin typeface="Arial"/>
                <a:cs typeface="Arial"/>
              </a:rPr>
              <a:t> </a:t>
            </a:r>
            <a:r>
              <a:rPr sz="1450" dirty="0">
                <a:solidFill>
                  <a:srgbClr val="11688B"/>
                </a:solidFill>
                <a:latin typeface="Arial"/>
                <a:cs typeface="Arial"/>
              </a:rPr>
              <a:t>(albumin</a:t>
            </a:r>
            <a:r>
              <a:rPr sz="1450" spc="90" dirty="0">
                <a:solidFill>
                  <a:srgbClr val="11688B"/>
                </a:solidFill>
                <a:latin typeface="Arial"/>
                <a:cs typeface="Arial"/>
              </a:rPr>
              <a:t> </a:t>
            </a:r>
            <a:r>
              <a:rPr sz="1450" dirty="0">
                <a:solidFill>
                  <a:srgbClr val="11688B"/>
                </a:solidFill>
                <a:latin typeface="Arial"/>
                <a:cs typeface="Arial"/>
              </a:rPr>
              <a:t>&lt;3.5</a:t>
            </a:r>
            <a:r>
              <a:rPr sz="1450" spc="90" dirty="0">
                <a:solidFill>
                  <a:srgbClr val="11688B"/>
                </a:solidFill>
                <a:latin typeface="Arial"/>
                <a:cs typeface="Arial"/>
              </a:rPr>
              <a:t> </a:t>
            </a:r>
            <a:r>
              <a:rPr sz="1450" spc="-20" dirty="0">
                <a:solidFill>
                  <a:srgbClr val="11688B"/>
                </a:solidFill>
                <a:latin typeface="Arial"/>
                <a:cs typeface="Arial"/>
              </a:rPr>
              <a:t>g/dL)</a:t>
            </a:r>
            <a:endParaRPr sz="1450">
              <a:latin typeface="Arial"/>
              <a:cs typeface="Arial"/>
            </a:endParaRPr>
          </a:p>
          <a:p>
            <a:pPr marL="487680" indent="-208915">
              <a:lnSpc>
                <a:spcPts val="1730"/>
              </a:lnSpc>
              <a:buChar char="•"/>
              <a:tabLst>
                <a:tab pos="487680" algn="l"/>
              </a:tabLst>
            </a:pPr>
            <a:r>
              <a:rPr sz="1450" dirty="0">
                <a:solidFill>
                  <a:srgbClr val="11688B"/>
                </a:solidFill>
                <a:latin typeface="Arial"/>
                <a:cs typeface="Arial"/>
              </a:rPr>
              <a:t>Renal</a:t>
            </a:r>
            <a:r>
              <a:rPr sz="1450" spc="75" dirty="0">
                <a:solidFill>
                  <a:srgbClr val="11688B"/>
                </a:solidFill>
                <a:latin typeface="Arial"/>
                <a:cs typeface="Arial"/>
              </a:rPr>
              <a:t> </a:t>
            </a:r>
            <a:r>
              <a:rPr sz="1450" dirty="0">
                <a:solidFill>
                  <a:srgbClr val="11688B"/>
                </a:solidFill>
                <a:latin typeface="Arial"/>
                <a:cs typeface="Arial"/>
              </a:rPr>
              <a:t>dysfunction</a:t>
            </a:r>
            <a:r>
              <a:rPr sz="1450" spc="75" dirty="0">
                <a:solidFill>
                  <a:srgbClr val="11688B"/>
                </a:solidFill>
                <a:latin typeface="Arial"/>
                <a:cs typeface="Arial"/>
              </a:rPr>
              <a:t> </a:t>
            </a:r>
            <a:r>
              <a:rPr sz="1450" spc="-30" dirty="0">
                <a:solidFill>
                  <a:srgbClr val="11688B"/>
                </a:solidFill>
                <a:latin typeface="Arial"/>
                <a:cs typeface="Arial"/>
              </a:rPr>
              <a:t>(eGFR</a:t>
            </a:r>
            <a:r>
              <a:rPr sz="1450" spc="85" dirty="0">
                <a:solidFill>
                  <a:srgbClr val="11688B"/>
                </a:solidFill>
                <a:latin typeface="Arial"/>
                <a:cs typeface="Arial"/>
              </a:rPr>
              <a:t> </a:t>
            </a:r>
            <a:r>
              <a:rPr sz="1450" dirty="0">
                <a:solidFill>
                  <a:srgbClr val="11688B"/>
                </a:solidFill>
                <a:latin typeface="Arial"/>
                <a:cs typeface="Arial"/>
              </a:rPr>
              <a:t>&lt;60</a:t>
            </a:r>
            <a:r>
              <a:rPr sz="1450" spc="75" dirty="0">
                <a:solidFill>
                  <a:srgbClr val="11688B"/>
                </a:solidFill>
                <a:latin typeface="Arial"/>
                <a:cs typeface="Arial"/>
              </a:rPr>
              <a:t> </a:t>
            </a:r>
            <a:r>
              <a:rPr sz="1450" dirty="0">
                <a:solidFill>
                  <a:srgbClr val="11688B"/>
                </a:solidFill>
                <a:latin typeface="Arial"/>
                <a:cs typeface="Arial"/>
              </a:rPr>
              <a:t>mL/min/1.73m</a:t>
            </a:r>
            <a:r>
              <a:rPr sz="1425" baseline="23391" dirty="0">
                <a:solidFill>
                  <a:srgbClr val="11688B"/>
                </a:solidFill>
                <a:latin typeface="Arial"/>
                <a:cs typeface="Arial"/>
              </a:rPr>
              <a:t>2</a:t>
            </a:r>
            <a:r>
              <a:rPr sz="1450" dirty="0">
                <a:solidFill>
                  <a:srgbClr val="11688B"/>
                </a:solidFill>
                <a:latin typeface="Arial"/>
                <a:cs typeface="Arial"/>
              </a:rPr>
              <a:t>)</a:t>
            </a:r>
            <a:r>
              <a:rPr sz="1450" spc="80" dirty="0">
                <a:solidFill>
                  <a:srgbClr val="11688B"/>
                </a:solidFill>
                <a:latin typeface="Arial"/>
                <a:cs typeface="Arial"/>
              </a:rPr>
              <a:t> </a:t>
            </a:r>
            <a:r>
              <a:rPr sz="1450" dirty="0">
                <a:solidFill>
                  <a:srgbClr val="11688B"/>
                </a:solidFill>
                <a:latin typeface="Arial"/>
                <a:cs typeface="Arial"/>
              </a:rPr>
              <a:t>or</a:t>
            </a:r>
            <a:r>
              <a:rPr sz="1450" spc="75" dirty="0">
                <a:solidFill>
                  <a:srgbClr val="11688B"/>
                </a:solidFill>
                <a:latin typeface="Arial"/>
                <a:cs typeface="Arial"/>
              </a:rPr>
              <a:t> </a:t>
            </a:r>
            <a:r>
              <a:rPr sz="1450" dirty="0">
                <a:solidFill>
                  <a:srgbClr val="11688B"/>
                </a:solidFill>
                <a:latin typeface="Arial"/>
                <a:cs typeface="Arial"/>
              </a:rPr>
              <a:t>proteinuria</a:t>
            </a:r>
            <a:r>
              <a:rPr sz="1450" spc="75" dirty="0">
                <a:solidFill>
                  <a:srgbClr val="11688B"/>
                </a:solidFill>
                <a:latin typeface="Arial"/>
                <a:cs typeface="Arial"/>
              </a:rPr>
              <a:t> </a:t>
            </a:r>
            <a:r>
              <a:rPr sz="1450" dirty="0">
                <a:solidFill>
                  <a:srgbClr val="11688B"/>
                </a:solidFill>
                <a:latin typeface="Arial"/>
                <a:cs typeface="Arial"/>
              </a:rPr>
              <a:t>(total;</a:t>
            </a:r>
            <a:r>
              <a:rPr sz="1450" spc="80" dirty="0">
                <a:solidFill>
                  <a:srgbClr val="11688B"/>
                </a:solidFill>
                <a:latin typeface="Arial"/>
                <a:cs typeface="Arial"/>
              </a:rPr>
              <a:t> </a:t>
            </a:r>
            <a:r>
              <a:rPr sz="1450" dirty="0">
                <a:solidFill>
                  <a:srgbClr val="11688B"/>
                </a:solidFill>
                <a:latin typeface="Arial"/>
                <a:cs typeface="Arial"/>
              </a:rPr>
              <a:t>150</a:t>
            </a:r>
            <a:r>
              <a:rPr sz="1450" spc="75" dirty="0">
                <a:solidFill>
                  <a:srgbClr val="11688B"/>
                </a:solidFill>
                <a:latin typeface="Arial"/>
                <a:cs typeface="Arial"/>
              </a:rPr>
              <a:t> </a:t>
            </a:r>
            <a:r>
              <a:rPr sz="1450" dirty="0">
                <a:solidFill>
                  <a:srgbClr val="11688B"/>
                </a:solidFill>
                <a:latin typeface="Arial"/>
                <a:cs typeface="Arial"/>
              </a:rPr>
              <a:t>mg/24h</a:t>
            </a:r>
            <a:r>
              <a:rPr sz="1450" spc="75" dirty="0">
                <a:solidFill>
                  <a:srgbClr val="11688B"/>
                </a:solidFill>
                <a:latin typeface="Arial"/>
                <a:cs typeface="Arial"/>
              </a:rPr>
              <a:t> </a:t>
            </a:r>
            <a:r>
              <a:rPr sz="1450" dirty="0">
                <a:solidFill>
                  <a:srgbClr val="11688B"/>
                </a:solidFill>
                <a:latin typeface="Arial"/>
                <a:cs typeface="Arial"/>
              </a:rPr>
              <a:t>or</a:t>
            </a:r>
            <a:r>
              <a:rPr sz="1450" spc="80" dirty="0">
                <a:solidFill>
                  <a:srgbClr val="11688B"/>
                </a:solidFill>
                <a:latin typeface="Arial"/>
                <a:cs typeface="Arial"/>
              </a:rPr>
              <a:t> </a:t>
            </a:r>
            <a:r>
              <a:rPr sz="1450" dirty="0">
                <a:solidFill>
                  <a:srgbClr val="11688B"/>
                </a:solidFill>
                <a:latin typeface="Arial"/>
                <a:cs typeface="Arial"/>
              </a:rPr>
              <a:t>10</a:t>
            </a:r>
            <a:r>
              <a:rPr sz="1450" spc="75" dirty="0">
                <a:solidFill>
                  <a:srgbClr val="11688B"/>
                </a:solidFill>
                <a:latin typeface="Arial"/>
                <a:cs typeface="Arial"/>
              </a:rPr>
              <a:t> </a:t>
            </a:r>
            <a:r>
              <a:rPr sz="1450" spc="-10" dirty="0">
                <a:solidFill>
                  <a:srgbClr val="11688B"/>
                </a:solidFill>
                <a:latin typeface="Arial"/>
                <a:cs typeface="Arial"/>
              </a:rPr>
              <a:t>mg/100ml)</a:t>
            </a:r>
            <a:endParaRPr sz="1450">
              <a:latin typeface="Arial"/>
              <a:cs typeface="Arial"/>
            </a:endParaRPr>
          </a:p>
          <a:p>
            <a:pPr marL="487680" indent="-208915">
              <a:lnSpc>
                <a:spcPct val="100000"/>
              </a:lnSpc>
              <a:spcBef>
                <a:spcPts val="80"/>
              </a:spcBef>
              <a:buChar char="•"/>
              <a:tabLst>
                <a:tab pos="487680" algn="l"/>
              </a:tabLst>
            </a:pPr>
            <a:r>
              <a:rPr sz="1450" dirty="0">
                <a:solidFill>
                  <a:srgbClr val="11688B"/>
                </a:solidFill>
                <a:latin typeface="Arial"/>
                <a:cs typeface="Arial"/>
              </a:rPr>
              <a:t>Polyclonal</a:t>
            </a:r>
            <a:r>
              <a:rPr sz="1450" spc="105" dirty="0">
                <a:solidFill>
                  <a:srgbClr val="11688B"/>
                </a:solidFill>
                <a:latin typeface="Arial"/>
                <a:cs typeface="Arial"/>
              </a:rPr>
              <a:t> </a:t>
            </a:r>
            <a:r>
              <a:rPr sz="1450" dirty="0">
                <a:solidFill>
                  <a:srgbClr val="11688B"/>
                </a:solidFill>
                <a:latin typeface="Arial"/>
                <a:cs typeface="Arial"/>
              </a:rPr>
              <a:t>hypergammaglobulinemia</a:t>
            </a:r>
            <a:r>
              <a:rPr sz="1450" spc="110" dirty="0">
                <a:solidFill>
                  <a:srgbClr val="11688B"/>
                </a:solidFill>
                <a:latin typeface="Arial"/>
                <a:cs typeface="Arial"/>
              </a:rPr>
              <a:t> </a:t>
            </a:r>
            <a:r>
              <a:rPr sz="1450" dirty="0">
                <a:solidFill>
                  <a:srgbClr val="11688B"/>
                </a:solidFill>
                <a:latin typeface="Arial"/>
                <a:cs typeface="Arial"/>
              </a:rPr>
              <a:t>(total</a:t>
            </a:r>
            <a:r>
              <a:rPr sz="1450" spc="110" dirty="0">
                <a:solidFill>
                  <a:srgbClr val="11688B"/>
                </a:solidFill>
                <a:latin typeface="Arial"/>
                <a:cs typeface="Arial"/>
              </a:rPr>
              <a:t> </a:t>
            </a:r>
            <a:r>
              <a:rPr sz="1450" dirty="0">
                <a:solidFill>
                  <a:srgbClr val="11688B"/>
                </a:solidFill>
                <a:latin typeface="Arial"/>
                <a:cs typeface="Arial"/>
              </a:rPr>
              <a:t>γ</a:t>
            </a:r>
            <a:r>
              <a:rPr sz="1450" spc="105" dirty="0">
                <a:solidFill>
                  <a:srgbClr val="11688B"/>
                </a:solidFill>
                <a:latin typeface="Arial"/>
                <a:cs typeface="Arial"/>
              </a:rPr>
              <a:t> </a:t>
            </a:r>
            <a:r>
              <a:rPr sz="1450" dirty="0">
                <a:solidFill>
                  <a:srgbClr val="11688B"/>
                </a:solidFill>
                <a:latin typeface="Arial"/>
                <a:cs typeface="Arial"/>
              </a:rPr>
              <a:t>globulin</a:t>
            </a:r>
            <a:r>
              <a:rPr sz="1450" spc="110" dirty="0">
                <a:solidFill>
                  <a:srgbClr val="11688B"/>
                </a:solidFill>
                <a:latin typeface="Arial"/>
                <a:cs typeface="Arial"/>
              </a:rPr>
              <a:t> </a:t>
            </a:r>
            <a:r>
              <a:rPr sz="1450" dirty="0">
                <a:solidFill>
                  <a:srgbClr val="11688B"/>
                </a:solidFill>
                <a:latin typeface="Arial"/>
                <a:cs typeface="Arial"/>
              </a:rPr>
              <a:t>or</a:t>
            </a:r>
            <a:r>
              <a:rPr sz="1450" spc="110" dirty="0">
                <a:solidFill>
                  <a:srgbClr val="11688B"/>
                </a:solidFill>
                <a:latin typeface="Arial"/>
                <a:cs typeface="Arial"/>
              </a:rPr>
              <a:t> </a:t>
            </a:r>
            <a:r>
              <a:rPr sz="1450" dirty="0">
                <a:solidFill>
                  <a:srgbClr val="11688B"/>
                </a:solidFill>
                <a:latin typeface="Arial"/>
                <a:cs typeface="Arial"/>
              </a:rPr>
              <a:t>immunoglobulin</a:t>
            </a:r>
            <a:r>
              <a:rPr sz="1450" spc="110" dirty="0">
                <a:solidFill>
                  <a:srgbClr val="11688B"/>
                </a:solidFill>
                <a:latin typeface="Arial"/>
                <a:cs typeface="Arial"/>
              </a:rPr>
              <a:t> </a:t>
            </a:r>
            <a:r>
              <a:rPr sz="1450" dirty="0">
                <a:solidFill>
                  <a:srgbClr val="11688B"/>
                </a:solidFill>
                <a:latin typeface="Arial"/>
                <a:cs typeface="Arial"/>
              </a:rPr>
              <a:t>G</a:t>
            </a:r>
            <a:r>
              <a:rPr sz="1450" spc="105" dirty="0">
                <a:solidFill>
                  <a:srgbClr val="11688B"/>
                </a:solidFill>
                <a:latin typeface="Arial"/>
                <a:cs typeface="Arial"/>
              </a:rPr>
              <a:t> </a:t>
            </a:r>
            <a:r>
              <a:rPr sz="1450" dirty="0">
                <a:solidFill>
                  <a:srgbClr val="11688B"/>
                </a:solidFill>
                <a:latin typeface="Arial"/>
                <a:cs typeface="Arial"/>
              </a:rPr>
              <a:t>&gt;1700</a:t>
            </a:r>
            <a:r>
              <a:rPr sz="1450" spc="110" dirty="0">
                <a:solidFill>
                  <a:srgbClr val="11688B"/>
                </a:solidFill>
                <a:latin typeface="Arial"/>
                <a:cs typeface="Arial"/>
              </a:rPr>
              <a:t> </a:t>
            </a:r>
            <a:r>
              <a:rPr sz="1450" spc="-10" dirty="0">
                <a:solidFill>
                  <a:srgbClr val="11688B"/>
                </a:solidFill>
                <a:latin typeface="Arial"/>
                <a:cs typeface="Arial"/>
              </a:rPr>
              <a:t>mg/dL)</a:t>
            </a:r>
            <a:endParaRPr sz="1450">
              <a:latin typeface="Arial"/>
              <a:cs typeface="Arial"/>
            </a:endParaRPr>
          </a:p>
        </p:txBody>
      </p:sp>
      <p:sp>
        <p:nvSpPr>
          <p:cNvPr id="19" name="object 19"/>
          <p:cNvSpPr txBox="1"/>
          <p:nvPr/>
        </p:nvSpPr>
        <p:spPr>
          <a:xfrm>
            <a:off x="10569459" y="3497977"/>
            <a:ext cx="8536940" cy="1383030"/>
          </a:xfrm>
          <a:prstGeom prst="rect">
            <a:avLst/>
          </a:prstGeom>
        </p:spPr>
        <p:txBody>
          <a:bodyPr vert="horz" wrap="square" lIns="0" tIns="17145" rIns="0" bIns="0" rtlCol="0">
            <a:spAutoFit/>
          </a:bodyPr>
          <a:lstStyle/>
          <a:p>
            <a:pPr marL="221615" marR="5080" indent="-209550">
              <a:lnSpc>
                <a:spcPct val="100000"/>
              </a:lnSpc>
              <a:spcBef>
                <a:spcPts val="135"/>
              </a:spcBef>
              <a:buChar char="•"/>
              <a:tabLst>
                <a:tab pos="221615" algn="l"/>
              </a:tabLst>
            </a:pPr>
            <a:r>
              <a:rPr sz="1450" dirty="0">
                <a:solidFill>
                  <a:srgbClr val="11688B"/>
                </a:solidFill>
                <a:latin typeface="Arial"/>
                <a:cs typeface="Arial"/>
              </a:rPr>
              <a:t>HHV-8</a:t>
            </a:r>
            <a:r>
              <a:rPr sz="1450" spc="120" dirty="0">
                <a:solidFill>
                  <a:srgbClr val="11688B"/>
                </a:solidFill>
                <a:latin typeface="Arial"/>
                <a:cs typeface="Arial"/>
              </a:rPr>
              <a:t> </a:t>
            </a:r>
            <a:r>
              <a:rPr sz="1450" dirty="0">
                <a:solidFill>
                  <a:srgbClr val="11688B"/>
                </a:solidFill>
                <a:latin typeface="Arial"/>
                <a:cs typeface="Arial"/>
              </a:rPr>
              <a:t>(infection</a:t>
            </a:r>
            <a:r>
              <a:rPr sz="1450" spc="120" dirty="0">
                <a:solidFill>
                  <a:srgbClr val="11688B"/>
                </a:solidFill>
                <a:latin typeface="Arial"/>
                <a:cs typeface="Arial"/>
              </a:rPr>
              <a:t> </a:t>
            </a:r>
            <a:r>
              <a:rPr sz="1450" dirty="0">
                <a:solidFill>
                  <a:srgbClr val="11688B"/>
                </a:solidFill>
                <a:latin typeface="Arial"/>
                <a:cs typeface="Arial"/>
              </a:rPr>
              <a:t>can</a:t>
            </a:r>
            <a:r>
              <a:rPr sz="1450" spc="120" dirty="0">
                <a:solidFill>
                  <a:srgbClr val="11688B"/>
                </a:solidFill>
                <a:latin typeface="Arial"/>
                <a:cs typeface="Arial"/>
              </a:rPr>
              <a:t> </a:t>
            </a:r>
            <a:r>
              <a:rPr sz="1450" dirty="0">
                <a:solidFill>
                  <a:srgbClr val="11688B"/>
                </a:solidFill>
                <a:latin typeface="Arial"/>
                <a:cs typeface="Arial"/>
              </a:rPr>
              <a:t>be</a:t>
            </a:r>
            <a:r>
              <a:rPr sz="1450" spc="120" dirty="0">
                <a:solidFill>
                  <a:srgbClr val="11688B"/>
                </a:solidFill>
                <a:latin typeface="Arial"/>
                <a:cs typeface="Arial"/>
              </a:rPr>
              <a:t> </a:t>
            </a:r>
            <a:r>
              <a:rPr sz="1450" dirty="0">
                <a:solidFill>
                  <a:srgbClr val="11688B"/>
                </a:solidFill>
                <a:latin typeface="Arial"/>
                <a:cs typeface="Arial"/>
              </a:rPr>
              <a:t>documented</a:t>
            </a:r>
            <a:r>
              <a:rPr sz="1450" spc="120" dirty="0">
                <a:solidFill>
                  <a:srgbClr val="11688B"/>
                </a:solidFill>
                <a:latin typeface="Arial"/>
                <a:cs typeface="Arial"/>
              </a:rPr>
              <a:t> </a:t>
            </a:r>
            <a:r>
              <a:rPr sz="1450" dirty="0">
                <a:solidFill>
                  <a:srgbClr val="11688B"/>
                </a:solidFill>
                <a:latin typeface="Arial"/>
                <a:cs typeface="Arial"/>
              </a:rPr>
              <a:t>by</a:t>
            </a:r>
            <a:r>
              <a:rPr sz="1450" spc="120" dirty="0">
                <a:solidFill>
                  <a:srgbClr val="11688B"/>
                </a:solidFill>
                <a:latin typeface="Arial"/>
                <a:cs typeface="Arial"/>
              </a:rPr>
              <a:t> </a:t>
            </a:r>
            <a:r>
              <a:rPr sz="1450" dirty="0">
                <a:solidFill>
                  <a:srgbClr val="11688B"/>
                </a:solidFill>
                <a:latin typeface="Arial"/>
                <a:cs typeface="Arial"/>
              </a:rPr>
              <a:t>blood</a:t>
            </a:r>
            <a:r>
              <a:rPr sz="1450" spc="120" dirty="0">
                <a:solidFill>
                  <a:srgbClr val="11688B"/>
                </a:solidFill>
                <a:latin typeface="Arial"/>
                <a:cs typeface="Arial"/>
              </a:rPr>
              <a:t> </a:t>
            </a:r>
            <a:r>
              <a:rPr sz="1450" dirty="0">
                <a:solidFill>
                  <a:srgbClr val="11688B"/>
                </a:solidFill>
                <a:latin typeface="Arial"/>
                <a:cs typeface="Arial"/>
              </a:rPr>
              <a:t>PCR,</a:t>
            </a:r>
            <a:r>
              <a:rPr sz="1450" spc="120" dirty="0">
                <a:solidFill>
                  <a:srgbClr val="11688B"/>
                </a:solidFill>
                <a:latin typeface="Arial"/>
                <a:cs typeface="Arial"/>
              </a:rPr>
              <a:t> </a:t>
            </a:r>
            <a:r>
              <a:rPr sz="1450" dirty="0">
                <a:solidFill>
                  <a:srgbClr val="11688B"/>
                </a:solidFill>
                <a:latin typeface="Arial"/>
                <a:cs typeface="Arial"/>
              </a:rPr>
              <a:t>diagnosis</a:t>
            </a:r>
            <a:r>
              <a:rPr sz="1450" spc="125" dirty="0">
                <a:solidFill>
                  <a:srgbClr val="11688B"/>
                </a:solidFill>
                <a:latin typeface="Arial"/>
                <a:cs typeface="Arial"/>
              </a:rPr>
              <a:t> </a:t>
            </a:r>
            <a:r>
              <a:rPr sz="1450" dirty="0">
                <a:solidFill>
                  <a:srgbClr val="11688B"/>
                </a:solidFill>
                <a:latin typeface="Arial"/>
                <a:cs typeface="Arial"/>
              </a:rPr>
              <a:t>of</a:t>
            </a:r>
            <a:r>
              <a:rPr sz="1450" spc="125" dirty="0">
                <a:solidFill>
                  <a:srgbClr val="11688B"/>
                </a:solidFill>
                <a:latin typeface="Arial"/>
                <a:cs typeface="Arial"/>
              </a:rPr>
              <a:t> </a:t>
            </a:r>
            <a:r>
              <a:rPr sz="1450" dirty="0">
                <a:solidFill>
                  <a:srgbClr val="11688B"/>
                </a:solidFill>
                <a:latin typeface="Arial"/>
                <a:cs typeface="Arial"/>
              </a:rPr>
              <a:t>HHV-8-associated</a:t>
            </a:r>
            <a:r>
              <a:rPr sz="1450" spc="120" dirty="0">
                <a:solidFill>
                  <a:srgbClr val="11688B"/>
                </a:solidFill>
                <a:latin typeface="Arial"/>
                <a:cs typeface="Arial"/>
              </a:rPr>
              <a:t> </a:t>
            </a:r>
            <a:r>
              <a:rPr sz="1450" dirty="0">
                <a:solidFill>
                  <a:srgbClr val="11688B"/>
                </a:solidFill>
                <a:latin typeface="Arial"/>
                <a:cs typeface="Arial"/>
              </a:rPr>
              <a:t>MCD</a:t>
            </a:r>
            <a:r>
              <a:rPr sz="1450" spc="120" dirty="0">
                <a:solidFill>
                  <a:srgbClr val="11688B"/>
                </a:solidFill>
                <a:latin typeface="Arial"/>
                <a:cs typeface="Arial"/>
              </a:rPr>
              <a:t> </a:t>
            </a:r>
            <a:r>
              <a:rPr sz="1450" spc="-10" dirty="0">
                <a:solidFill>
                  <a:srgbClr val="11688B"/>
                </a:solidFill>
                <a:latin typeface="Arial"/>
                <a:cs typeface="Arial"/>
              </a:rPr>
              <a:t>requires </a:t>
            </a:r>
            <a:r>
              <a:rPr sz="1450" dirty="0">
                <a:solidFill>
                  <a:srgbClr val="11688B"/>
                </a:solidFill>
                <a:latin typeface="Arial"/>
                <a:cs typeface="Arial"/>
              </a:rPr>
              <a:t>positive</a:t>
            </a:r>
            <a:r>
              <a:rPr sz="1450" spc="110" dirty="0">
                <a:solidFill>
                  <a:srgbClr val="11688B"/>
                </a:solidFill>
                <a:latin typeface="Arial"/>
                <a:cs typeface="Arial"/>
              </a:rPr>
              <a:t> </a:t>
            </a:r>
            <a:r>
              <a:rPr sz="1450" dirty="0">
                <a:solidFill>
                  <a:srgbClr val="11688B"/>
                </a:solidFill>
                <a:latin typeface="Arial"/>
                <a:cs typeface="Arial"/>
              </a:rPr>
              <a:t>LANA-1</a:t>
            </a:r>
            <a:r>
              <a:rPr sz="1450" spc="110" dirty="0">
                <a:solidFill>
                  <a:srgbClr val="11688B"/>
                </a:solidFill>
                <a:latin typeface="Arial"/>
                <a:cs typeface="Arial"/>
              </a:rPr>
              <a:t> </a:t>
            </a:r>
            <a:r>
              <a:rPr sz="1450" dirty="0">
                <a:solidFill>
                  <a:srgbClr val="11688B"/>
                </a:solidFill>
                <a:latin typeface="Arial"/>
                <a:cs typeface="Arial"/>
              </a:rPr>
              <a:t>staining</a:t>
            </a:r>
            <a:r>
              <a:rPr sz="1450" spc="120" dirty="0">
                <a:solidFill>
                  <a:srgbClr val="11688B"/>
                </a:solidFill>
                <a:latin typeface="Arial"/>
                <a:cs typeface="Arial"/>
              </a:rPr>
              <a:t> </a:t>
            </a:r>
            <a:r>
              <a:rPr sz="1450" dirty="0">
                <a:solidFill>
                  <a:srgbClr val="11688B"/>
                </a:solidFill>
                <a:latin typeface="Arial"/>
                <a:cs typeface="Arial"/>
              </a:rPr>
              <a:t>by</a:t>
            </a:r>
            <a:r>
              <a:rPr sz="1450" spc="114" dirty="0">
                <a:solidFill>
                  <a:srgbClr val="11688B"/>
                </a:solidFill>
                <a:latin typeface="Arial"/>
                <a:cs typeface="Arial"/>
              </a:rPr>
              <a:t> </a:t>
            </a:r>
            <a:r>
              <a:rPr sz="1450" dirty="0">
                <a:solidFill>
                  <a:srgbClr val="11688B"/>
                </a:solidFill>
                <a:latin typeface="Arial"/>
                <a:cs typeface="Arial"/>
              </a:rPr>
              <a:t>IHC,</a:t>
            </a:r>
            <a:r>
              <a:rPr sz="1450" spc="110" dirty="0">
                <a:solidFill>
                  <a:srgbClr val="11688B"/>
                </a:solidFill>
                <a:latin typeface="Arial"/>
                <a:cs typeface="Arial"/>
              </a:rPr>
              <a:t> </a:t>
            </a:r>
            <a:r>
              <a:rPr sz="1450" dirty="0">
                <a:solidFill>
                  <a:srgbClr val="11688B"/>
                </a:solidFill>
                <a:latin typeface="Arial"/>
                <a:cs typeface="Arial"/>
              </a:rPr>
              <a:t>which</a:t>
            </a:r>
            <a:r>
              <a:rPr sz="1450" spc="110" dirty="0">
                <a:solidFill>
                  <a:srgbClr val="11688B"/>
                </a:solidFill>
                <a:latin typeface="Arial"/>
                <a:cs typeface="Arial"/>
              </a:rPr>
              <a:t> </a:t>
            </a:r>
            <a:r>
              <a:rPr sz="1450" dirty="0">
                <a:solidFill>
                  <a:srgbClr val="11688B"/>
                </a:solidFill>
                <a:latin typeface="Arial"/>
                <a:cs typeface="Arial"/>
              </a:rPr>
              <a:t>excludes</a:t>
            </a:r>
            <a:r>
              <a:rPr sz="1450" spc="114" dirty="0">
                <a:solidFill>
                  <a:srgbClr val="11688B"/>
                </a:solidFill>
                <a:latin typeface="Arial"/>
                <a:cs typeface="Arial"/>
              </a:rPr>
              <a:t> </a:t>
            </a:r>
            <a:r>
              <a:rPr sz="1450" spc="-10" dirty="0">
                <a:solidFill>
                  <a:srgbClr val="11688B"/>
                </a:solidFill>
                <a:latin typeface="Arial"/>
                <a:cs typeface="Arial"/>
              </a:rPr>
              <a:t>iMCD)</a:t>
            </a:r>
            <a:endParaRPr sz="1450">
              <a:latin typeface="Arial"/>
              <a:cs typeface="Arial"/>
            </a:endParaRPr>
          </a:p>
          <a:p>
            <a:pPr marL="221615" marR="7620" indent="-209550">
              <a:lnSpc>
                <a:spcPct val="100000"/>
              </a:lnSpc>
              <a:spcBef>
                <a:spcPts val="60"/>
              </a:spcBef>
              <a:buChar char="•"/>
              <a:tabLst>
                <a:tab pos="221615" algn="l"/>
              </a:tabLst>
            </a:pPr>
            <a:r>
              <a:rPr sz="1450" dirty="0">
                <a:solidFill>
                  <a:srgbClr val="11688B"/>
                </a:solidFill>
                <a:latin typeface="Arial"/>
                <a:cs typeface="Arial"/>
              </a:rPr>
              <a:t>Clinical</a:t>
            </a:r>
            <a:r>
              <a:rPr sz="1450" spc="145" dirty="0">
                <a:solidFill>
                  <a:srgbClr val="11688B"/>
                </a:solidFill>
                <a:latin typeface="Arial"/>
                <a:cs typeface="Arial"/>
              </a:rPr>
              <a:t> </a:t>
            </a:r>
            <a:r>
              <a:rPr sz="1450" dirty="0">
                <a:solidFill>
                  <a:srgbClr val="11688B"/>
                </a:solidFill>
                <a:latin typeface="Arial"/>
                <a:cs typeface="Arial"/>
              </a:rPr>
              <a:t>EBV-lymphoproliferative</a:t>
            </a:r>
            <a:r>
              <a:rPr sz="1450" spc="145" dirty="0">
                <a:solidFill>
                  <a:srgbClr val="11688B"/>
                </a:solidFill>
                <a:latin typeface="Arial"/>
                <a:cs typeface="Arial"/>
              </a:rPr>
              <a:t> </a:t>
            </a:r>
            <a:r>
              <a:rPr sz="1450" dirty="0">
                <a:solidFill>
                  <a:srgbClr val="11688B"/>
                </a:solidFill>
                <a:latin typeface="Arial"/>
                <a:cs typeface="Arial"/>
              </a:rPr>
              <a:t>disorders</a:t>
            </a:r>
            <a:r>
              <a:rPr sz="1450" spc="145" dirty="0">
                <a:solidFill>
                  <a:srgbClr val="11688B"/>
                </a:solidFill>
                <a:latin typeface="Arial"/>
                <a:cs typeface="Arial"/>
              </a:rPr>
              <a:t> </a:t>
            </a:r>
            <a:r>
              <a:rPr sz="1450" dirty="0">
                <a:solidFill>
                  <a:srgbClr val="11688B"/>
                </a:solidFill>
                <a:latin typeface="Arial"/>
                <a:cs typeface="Arial"/>
              </a:rPr>
              <a:t>such</a:t>
            </a:r>
            <a:r>
              <a:rPr sz="1450" spc="140" dirty="0">
                <a:solidFill>
                  <a:srgbClr val="11688B"/>
                </a:solidFill>
                <a:latin typeface="Arial"/>
                <a:cs typeface="Arial"/>
              </a:rPr>
              <a:t> </a:t>
            </a:r>
            <a:r>
              <a:rPr sz="1450" dirty="0">
                <a:solidFill>
                  <a:srgbClr val="11688B"/>
                </a:solidFill>
                <a:latin typeface="Arial"/>
                <a:cs typeface="Arial"/>
              </a:rPr>
              <a:t>as</a:t>
            </a:r>
            <a:r>
              <a:rPr sz="1450" spc="145" dirty="0">
                <a:solidFill>
                  <a:srgbClr val="11688B"/>
                </a:solidFill>
                <a:latin typeface="Arial"/>
                <a:cs typeface="Arial"/>
              </a:rPr>
              <a:t> </a:t>
            </a:r>
            <a:r>
              <a:rPr sz="1450" dirty="0">
                <a:solidFill>
                  <a:srgbClr val="11688B"/>
                </a:solidFill>
                <a:latin typeface="Arial"/>
                <a:cs typeface="Arial"/>
              </a:rPr>
              <a:t>infectious</a:t>
            </a:r>
            <a:r>
              <a:rPr sz="1450" spc="140" dirty="0">
                <a:solidFill>
                  <a:srgbClr val="11688B"/>
                </a:solidFill>
                <a:latin typeface="Arial"/>
                <a:cs typeface="Arial"/>
              </a:rPr>
              <a:t> </a:t>
            </a:r>
            <a:r>
              <a:rPr sz="1450" dirty="0">
                <a:solidFill>
                  <a:srgbClr val="11688B"/>
                </a:solidFill>
                <a:latin typeface="Arial"/>
                <a:cs typeface="Arial"/>
              </a:rPr>
              <a:t>mononucleosis</a:t>
            </a:r>
            <a:r>
              <a:rPr sz="1450" spc="145" dirty="0">
                <a:solidFill>
                  <a:srgbClr val="11688B"/>
                </a:solidFill>
                <a:latin typeface="Arial"/>
                <a:cs typeface="Arial"/>
              </a:rPr>
              <a:t> </a:t>
            </a:r>
            <a:r>
              <a:rPr sz="1450" dirty="0">
                <a:solidFill>
                  <a:srgbClr val="11688B"/>
                </a:solidFill>
                <a:latin typeface="Arial"/>
                <a:cs typeface="Arial"/>
              </a:rPr>
              <a:t>or</a:t>
            </a:r>
            <a:r>
              <a:rPr sz="1450" spc="140" dirty="0">
                <a:solidFill>
                  <a:srgbClr val="11688B"/>
                </a:solidFill>
                <a:latin typeface="Arial"/>
                <a:cs typeface="Arial"/>
              </a:rPr>
              <a:t> </a:t>
            </a:r>
            <a:r>
              <a:rPr sz="1450" dirty="0">
                <a:solidFill>
                  <a:srgbClr val="11688B"/>
                </a:solidFill>
                <a:latin typeface="Arial"/>
                <a:cs typeface="Arial"/>
              </a:rPr>
              <a:t>chronic</a:t>
            </a:r>
            <a:r>
              <a:rPr sz="1450" spc="145" dirty="0">
                <a:solidFill>
                  <a:srgbClr val="11688B"/>
                </a:solidFill>
                <a:latin typeface="Arial"/>
                <a:cs typeface="Arial"/>
              </a:rPr>
              <a:t> </a:t>
            </a:r>
            <a:r>
              <a:rPr sz="1450" dirty="0">
                <a:solidFill>
                  <a:srgbClr val="11688B"/>
                </a:solidFill>
                <a:latin typeface="Arial"/>
                <a:cs typeface="Arial"/>
              </a:rPr>
              <a:t>active</a:t>
            </a:r>
            <a:r>
              <a:rPr sz="1450" spc="145" dirty="0">
                <a:solidFill>
                  <a:srgbClr val="11688B"/>
                </a:solidFill>
                <a:latin typeface="Arial"/>
                <a:cs typeface="Arial"/>
              </a:rPr>
              <a:t> </a:t>
            </a:r>
            <a:r>
              <a:rPr sz="1450" spc="-25" dirty="0">
                <a:solidFill>
                  <a:srgbClr val="11688B"/>
                </a:solidFill>
                <a:latin typeface="Arial"/>
                <a:cs typeface="Arial"/>
              </a:rPr>
              <a:t>EBV </a:t>
            </a:r>
            <a:r>
              <a:rPr sz="1450" dirty="0">
                <a:solidFill>
                  <a:srgbClr val="11688B"/>
                </a:solidFill>
                <a:latin typeface="Arial"/>
                <a:cs typeface="Arial"/>
              </a:rPr>
              <a:t>(detectable</a:t>
            </a:r>
            <a:r>
              <a:rPr sz="1450" spc="50" dirty="0">
                <a:solidFill>
                  <a:srgbClr val="11688B"/>
                </a:solidFill>
                <a:latin typeface="Arial"/>
                <a:cs typeface="Arial"/>
              </a:rPr>
              <a:t> </a:t>
            </a:r>
            <a:r>
              <a:rPr sz="1450" dirty="0">
                <a:solidFill>
                  <a:srgbClr val="11688B"/>
                </a:solidFill>
                <a:latin typeface="Arial"/>
                <a:cs typeface="Arial"/>
              </a:rPr>
              <a:t>EBV</a:t>
            </a:r>
            <a:r>
              <a:rPr sz="1450" spc="50" dirty="0">
                <a:solidFill>
                  <a:srgbClr val="11688B"/>
                </a:solidFill>
                <a:latin typeface="Arial"/>
                <a:cs typeface="Arial"/>
              </a:rPr>
              <a:t> </a:t>
            </a:r>
            <a:r>
              <a:rPr sz="1450" dirty="0">
                <a:solidFill>
                  <a:srgbClr val="11688B"/>
                </a:solidFill>
                <a:latin typeface="Arial"/>
                <a:cs typeface="Arial"/>
              </a:rPr>
              <a:t>viral</a:t>
            </a:r>
            <a:r>
              <a:rPr sz="1450" spc="50" dirty="0">
                <a:solidFill>
                  <a:srgbClr val="11688B"/>
                </a:solidFill>
                <a:latin typeface="Arial"/>
                <a:cs typeface="Arial"/>
              </a:rPr>
              <a:t> </a:t>
            </a:r>
            <a:r>
              <a:rPr sz="1450" dirty="0">
                <a:solidFill>
                  <a:srgbClr val="11688B"/>
                </a:solidFill>
                <a:latin typeface="Arial"/>
                <a:cs typeface="Arial"/>
              </a:rPr>
              <a:t>load</a:t>
            </a:r>
            <a:r>
              <a:rPr sz="1450" spc="50" dirty="0">
                <a:solidFill>
                  <a:srgbClr val="11688B"/>
                </a:solidFill>
                <a:latin typeface="Arial"/>
                <a:cs typeface="Arial"/>
              </a:rPr>
              <a:t> </a:t>
            </a:r>
            <a:r>
              <a:rPr sz="1450" dirty="0">
                <a:solidFill>
                  <a:srgbClr val="11688B"/>
                </a:solidFill>
                <a:latin typeface="Arial"/>
                <a:cs typeface="Arial"/>
              </a:rPr>
              <a:t>not</a:t>
            </a:r>
            <a:r>
              <a:rPr sz="1450" spc="50" dirty="0">
                <a:solidFill>
                  <a:srgbClr val="11688B"/>
                </a:solidFill>
                <a:latin typeface="Arial"/>
                <a:cs typeface="Arial"/>
              </a:rPr>
              <a:t> </a:t>
            </a:r>
            <a:r>
              <a:rPr sz="1450" dirty="0">
                <a:solidFill>
                  <a:srgbClr val="11688B"/>
                </a:solidFill>
                <a:latin typeface="Arial"/>
                <a:cs typeface="Arial"/>
              </a:rPr>
              <a:t>necessarily</a:t>
            </a:r>
            <a:r>
              <a:rPr sz="1450" spc="50" dirty="0">
                <a:solidFill>
                  <a:srgbClr val="11688B"/>
                </a:solidFill>
                <a:latin typeface="Arial"/>
                <a:cs typeface="Arial"/>
              </a:rPr>
              <a:t> </a:t>
            </a:r>
            <a:r>
              <a:rPr sz="1450" spc="-10" dirty="0">
                <a:solidFill>
                  <a:srgbClr val="11688B"/>
                </a:solidFill>
                <a:latin typeface="Arial"/>
                <a:cs typeface="Arial"/>
              </a:rPr>
              <a:t>exclusionary)</a:t>
            </a:r>
            <a:endParaRPr sz="1450">
              <a:latin typeface="Arial"/>
              <a:cs typeface="Arial"/>
            </a:endParaRPr>
          </a:p>
          <a:p>
            <a:pPr marL="221615" marR="162560" indent="-209550">
              <a:lnSpc>
                <a:spcPct val="103499"/>
              </a:lnSpc>
              <a:spcBef>
                <a:spcPts val="20"/>
              </a:spcBef>
              <a:buChar char="•"/>
              <a:tabLst>
                <a:tab pos="221615" algn="l"/>
              </a:tabLst>
            </a:pPr>
            <a:r>
              <a:rPr sz="1450" dirty="0">
                <a:solidFill>
                  <a:srgbClr val="11688B"/>
                </a:solidFill>
                <a:latin typeface="Arial"/>
                <a:cs typeface="Arial"/>
              </a:rPr>
              <a:t>Inflammation</a:t>
            </a:r>
            <a:r>
              <a:rPr sz="1450" spc="105" dirty="0">
                <a:solidFill>
                  <a:srgbClr val="11688B"/>
                </a:solidFill>
                <a:latin typeface="Arial"/>
                <a:cs typeface="Arial"/>
              </a:rPr>
              <a:t> </a:t>
            </a:r>
            <a:r>
              <a:rPr sz="1450" dirty="0">
                <a:solidFill>
                  <a:srgbClr val="11688B"/>
                </a:solidFill>
                <a:latin typeface="Arial"/>
                <a:cs typeface="Arial"/>
              </a:rPr>
              <a:t>and</a:t>
            </a:r>
            <a:r>
              <a:rPr sz="1450" spc="110" dirty="0">
                <a:solidFill>
                  <a:srgbClr val="11688B"/>
                </a:solidFill>
                <a:latin typeface="Arial"/>
                <a:cs typeface="Arial"/>
              </a:rPr>
              <a:t> </a:t>
            </a:r>
            <a:r>
              <a:rPr sz="1450" dirty="0">
                <a:solidFill>
                  <a:srgbClr val="11688B"/>
                </a:solidFill>
                <a:latin typeface="Arial"/>
                <a:cs typeface="Arial"/>
              </a:rPr>
              <a:t>adenopathy</a:t>
            </a:r>
            <a:r>
              <a:rPr sz="1450" spc="105" dirty="0">
                <a:solidFill>
                  <a:srgbClr val="11688B"/>
                </a:solidFill>
                <a:latin typeface="Arial"/>
                <a:cs typeface="Arial"/>
              </a:rPr>
              <a:t> </a:t>
            </a:r>
            <a:r>
              <a:rPr sz="1450" dirty="0">
                <a:solidFill>
                  <a:srgbClr val="11688B"/>
                </a:solidFill>
                <a:latin typeface="Arial"/>
                <a:cs typeface="Arial"/>
              </a:rPr>
              <a:t>caused</a:t>
            </a:r>
            <a:r>
              <a:rPr sz="1450" spc="110" dirty="0">
                <a:solidFill>
                  <a:srgbClr val="11688B"/>
                </a:solidFill>
                <a:latin typeface="Arial"/>
                <a:cs typeface="Arial"/>
              </a:rPr>
              <a:t> </a:t>
            </a:r>
            <a:r>
              <a:rPr sz="1450" dirty="0">
                <a:solidFill>
                  <a:srgbClr val="11688B"/>
                </a:solidFill>
                <a:latin typeface="Arial"/>
                <a:cs typeface="Arial"/>
              </a:rPr>
              <a:t>by</a:t>
            </a:r>
            <a:r>
              <a:rPr sz="1450" spc="105" dirty="0">
                <a:solidFill>
                  <a:srgbClr val="11688B"/>
                </a:solidFill>
                <a:latin typeface="Arial"/>
                <a:cs typeface="Arial"/>
              </a:rPr>
              <a:t> </a:t>
            </a:r>
            <a:r>
              <a:rPr sz="1450" dirty="0">
                <a:solidFill>
                  <a:srgbClr val="11688B"/>
                </a:solidFill>
                <a:latin typeface="Arial"/>
                <a:cs typeface="Arial"/>
              </a:rPr>
              <a:t>other</a:t>
            </a:r>
            <a:r>
              <a:rPr sz="1450" spc="110" dirty="0">
                <a:solidFill>
                  <a:srgbClr val="11688B"/>
                </a:solidFill>
                <a:latin typeface="Arial"/>
                <a:cs typeface="Arial"/>
              </a:rPr>
              <a:t> </a:t>
            </a:r>
            <a:r>
              <a:rPr sz="1450" dirty="0">
                <a:solidFill>
                  <a:srgbClr val="11688B"/>
                </a:solidFill>
                <a:latin typeface="Arial"/>
                <a:cs typeface="Arial"/>
              </a:rPr>
              <a:t>uncontrolled</a:t>
            </a:r>
            <a:r>
              <a:rPr sz="1450" spc="110" dirty="0">
                <a:solidFill>
                  <a:srgbClr val="11688B"/>
                </a:solidFill>
                <a:latin typeface="Arial"/>
                <a:cs typeface="Arial"/>
              </a:rPr>
              <a:t> </a:t>
            </a:r>
            <a:r>
              <a:rPr sz="1450" dirty="0">
                <a:solidFill>
                  <a:srgbClr val="11688B"/>
                </a:solidFill>
                <a:latin typeface="Arial"/>
                <a:cs typeface="Arial"/>
              </a:rPr>
              <a:t>infections</a:t>
            </a:r>
            <a:r>
              <a:rPr sz="1450" spc="105" dirty="0">
                <a:solidFill>
                  <a:srgbClr val="11688B"/>
                </a:solidFill>
                <a:latin typeface="Arial"/>
                <a:cs typeface="Arial"/>
              </a:rPr>
              <a:t> </a:t>
            </a:r>
            <a:r>
              <a:rPr sz="1450" dirty="0">
                <a:solidFill>
                  <a:srgbClr val="11688B"/>
                </a:solidFill>
                <a:latin typeface="Arial"/>
                <a:cs typeface="Arial"/>
              </a:rPr>
              <a:t>(e.g.</a:t>
            </a:r>
            <a:r>
              <a:rPr sz="1450" spc="110" dirty="0">
                <a:solidFill>
                  <a:srgbClr val="11688B"/>
                </a:solidFill>
                <a:latin typeface="Arial"/>
                <a:cs typeface="Arial"/>
              </a:rPr>
              <a:t> </a:t>
            </a:r>
            <a:r>
              <a:rPr sz="1450" dirty="0">
                <a:solidFill>
                  <a:srgbClr val="11688B"/>
                </a:solidFill>
                <a:latin typeface="Arial"/>
                <a:cs typeface="Arial"/>
              </a:rPr>
              <a:t>acute</a:t>
            </a:r>
            <a:r>
              <a:rPr sz="1450" spc="105" dirty="0">
                <a:solidFill>
                  <a:srgbClr val="11688B"/>
                </a:solidFill>
                <a:latin typeface="Arial"/>
                <a:cs typeface="Arial"/>
              </a:rPr>
              <a:t> </a:t>
            </a:r>
            <a:r>
              <a:rPr sz="1450" dirty="0">
                <a:solidFill>
                  <a:srgbClr val="11688B"/>
                </a:solidFill>
                <a:latin typeface="Arial"/>
                <a:cs typeface="Arial"/>
              </a:rPr>
              <a:t>or</a:t>
            </a:r>
            <a:r>
              <a:rPr sz="1450" spc="110" dirty="0">
                <a:solidFill>
                  <a:srgbClr val="11688B"/>
                </a:solidFill>
                <a:latin typeface="Arial"/>
                <a:cs typeface="Arial"/>
              </a:rPr>
              <a:t> </a:t>
            </a:r>
            <a:r>
              <a:rPr sz="1450" spc="-10" dirty="0">
                <a:solidFill>
                  <a:srgbClr val="11688B"/>
                </a:solidFill>
                <a:latin typeface="Arial"/>
                <a:cs typeface="Arial"/>
              </a:rPr>
              <a:t>uncontrolled </a:t>
            </a:r>
            <a:r>
              <a:rPr sz="1450" dirty="0">
                <a:solidFill>
                  <a:srgbClr val="11688B"/>
                </a:solidFill>
                <a:latin typeface="Arial"/>
                <a:cs typeface="Arial"/>
              </a:rPr>
              <a:t>CMV,</a:t>
            </a:r>
            <a:r>
              <a:rPr sz="1450" spc="114" dirty="0">
                <a:solidFill>
                  <a:srgbClr val="11688B"/>
                </a:solidFill>
                <a:latin typeface="Arial"/>
                <a:cs typeface="Arial"/>
              </a:rPr>
              <a:t> </a:t>
            </a:r>
            <a:r>
              <a:rPr sz="1450" dirty="0">
                <a:solidFill>
                  <a:srgbClr val="11688B"/>
                </a:solidFill>
                <a:latin typeface="Arial"/>
                <a:cs typeface="Arial"/>
              </a:rPr>
              <a:t>toxoplasmosis,</a:t>
            </a:r>
            <a:r>
              <a:rPr sz="1450" spc="114" dirty="0">
                <a:solidFill>
                  <a:srgbClr val="11688B"/>
                </a:solidFill>
                <a:latin typeface="Arial"/>
                <a:cs typeface="Arial"/>
              </a:rPr>
              <a:t> </a:t>
            </a:r>
            <a:r>
              <a:rPr sz="1450" dirty="0">
                <a:solidFill>
                  <a:srgbClr val="11688B"/>
                </a:solidFill>
                <a:latin typeface="Arial"/>
                <a:cs typeface="Arial"/>
              </a:rPr>
              <a:t>HIV,</a:t>
            </a:r>
            <a:r>
              <a:rPr sz="1450" spc="114" dirty="0">
                <a:solidFill>
                  <a:srgbClr val="11688B"/>
                </a:solidFill>
                <a:latin typeface="Arial"/>
                <a:cs typeface="Arial"/>
              </a:rPr>
              <a:t> </a:t>
            </a:r>
            <a:r>
              <a:rPr sz="1450" dirty="0">
                <a:solidFill>
                  <a:srgbClr val="11688B"/>
                </a:solidFill>
                <a:latin typeface="Arial"/>
                <a:cs typeface="Arial"/>
              </a:rPr>
              <a:t>active</a:t>
            </a:r>
            <a:r>
              <a:rPr sz="1450" spc="114" dirty="0">
                <a:solidFill>
                  <a:srgbClr val="11688B"/>
                </a:solidFill>
                <a:latin typeface="Arial"/>
                <a:cs typeface="Arial"/>
              </a:rPr>
              <a:t> </a:t>
            </a:r>
            <a:r>
              <a:rPr sz="1450" spc="-10" dirty="0">
                <a:solidFill>
                  <a:srgbClr val="11688B"/>
                </a:solidFill>
                <a:latin typeface="Arial"/>
                <a:cs typeface="Arial"/>
              </a:rPr>
              <a:t>tuberculosis)</a:t>
            </a:r>
            <a:endParaRPr sz="1450">
              <a:latin typeface="Arial"/>
              <a:cs typeface="Arial"/>
            </a:endParaRPr>
          </a:p>
        </p:txBody>
      </p:sp>
      <p:sp>
        <p:nvSpPr>
          <p:cNvPr id="20" name="object 20"/>
          <p:cNvSpPr txBox="1"/>
          <p:nvPr/>
        </p:nvSpPr>
        <p:spPr>
          <a:xfrm>
            <a:off x="10216070" y="5047669"/>
            <a:ext cx="3133725" cy="276860"/>
          </a:xfrm>
          <a:prstGeom prst="rect">
            <a:avLst/>
          </a:prstGeom>
        </p:spPr>
        <p:txBody>
          <a:bodyPr vert="horz" wrap="square" lIns="0" tIns="12065" rIns="0" bIns="0" rtlCol="0">
            <a:spAutoFit/>
          </a:bodyPr>
          <a:lstStyle/>
          <a:p>
            <a:pPr marL="12700">
              <a:lnSpc>
                <a:spcPct val="100000"/>
              </a:lnSpc>
              <a:spcBef>
                <a:spcPts val="95"/>
              </a:spcBef>
            </a:pPr>
            <a:r>
              <a:rPr sz="1650" b="1" spc="-10" dirty="0">
                <a:solidFill>
                  <a:srgbClr val="11688B"/>
                </a:solidFill>
                <a:latin typeface="Arial"/>
                <a:cs typeface="Arial"/>
              </a:rPr>
              <a:t>Autoimmune/autoinflammatory</a:t>
            </a:r>
            <a:endParaRPr sz="1650">
              <a:latin typeface="Arial"/>
              <a:cs typeface="Arial"/>
            </a:endParaRPr>
          </a:p>
        </p:txBody>
      </p:sp>
      <p:sp>
        <p:nvSpPr>
          <p:cNvPr id="21" name="object 21"/>
          <p:cNvSpPr txBox="1"/>
          <p:nvPr/>
        </p:nvSpPr>
        <p:spPr>
          <a:xfrm>
            <a:off x="10553753" y="5299808"/>
            <a:ext cx="3866515" cy="1161415"/>
          </a:xfrm>
          <a:prstGeom prst="rect">
            <a:avLst/>
          </a:prstGeom>
        </p:spPr>
        <p:txBody>
          <a:bodyPr vert="horz" wrap="square" lIns="0" tIns="17145" rIns="0" bIns="0" rtlCol="0">
            <a:spAutoFit/>
          </a:bodyPr>
          <a:lstStyle/>
          <a:p>
            <a:pPr marL="237490" indent="-224790">
              <a:lnSpc>
                <a:spcPct val="100000"/>
              </a:lnSpc>
              <a:spcBef>
                <a:spcPts val="135"/>
              </a:spcBef>
              <a:buChar char="•"/>
              <a:tabLst>
                <a:tab pos="237490" algn="l"/>
              </a:tabLst>
            </a:pPr>
            <a:r>
              <a:rPr sz="1450" dirty="0">
                <a:solidFill>
                  <a:srgbClr val="11688B"/>
                </a:solidFill>
                <a:latin typeface="Arial"/>
                <a:cs typeface="Arial"/>
              </a:rPr>
              <a:t>Systemic</a:t>
            </a:r>
            <a:r>
              <a:rPr sz="1450" spc="130" dirty="0">
                <a:solidFill>
                  <a:srgbClr val="11688B"/>
                </a:solidFill>
                <a:latin typeface="Arial"/>
                <a:cs typeface="Arial"/>
              </a:rPr>
              <a:t> </a:t>
            </a:r>
            <a:r>
              <a:rPr sz="1450" dirty="0">
                <a:solidFill>
                  <a:srgbClr val="11688B"/>
                </a:solidFill>
                <a:latin typeface="Arial"/>
                <a:cs typeface="Arial"/>
              </a:rPr>
              <a:t>lupus</a:t>
            </a:r>
            <a:r>
              <a:rPr sz="1450" spc="130" dirty="0">
                <a:solidFill>
                  <a:srgbClr val="11688B"/>
                </a:solidFill>
                <a:latin typeface="Arial"/>
                <a:cs typeface="Arial"/>
              </a:rPr>
              <a:t> </a:t>
            </a:r>
            <a:r>
              <a:rPr sz="1450" spc="-10" dirty="0">
                <a:solidFill>
                  <a:srgbClr val="11688B"/>
                </a:solidFill>
                <a:latin typeface="Arial"/>
                <a:cs typeface="Arial"/>
              </a:rPr>
              <a:t>erythematosus</a:t>
            </a:r>
            <a:endParaRPr sz="1450">
              <a:latin typeface="Arial"/>
              <a:cs typeface="Arial"/>
            </a:endParaRPr>
          </a:p>
          <a:p>
            <a:pPr marL="237490" indent="-224790">
              <a:lnSpc>
                <a:spcPct val="100000"/>
              </a:lnSpc>
              <a:spcBef>
                <a:spcPts val="80"/>
              </a:spcBef>
              <a:buChar char="•"/>
              <a:tabLst>
                <a:tab pos="237490" algn="l"/>
              </a:tabLst>
            </a:pPr>
            <a:r>
              <a:rPr sz="1450" dirty="0">
                <a:solidFill>
                  <a:srgbClr val="11688B"/>
                </a:solidFill>
                <a:latin typeface="Arial"/>
                <a:cs typeface="Arial"/>
              </a:rPr>
              <a:t>Rheumatoid</a:t>
            </a:r>
            <a:r>
              <a:rPr sz="1450" spc="130" dirty="0">
                <a:solidFill>
                  <a:srgbClr val="11688B"/>
                </a:solidFill>
                <a:latin typeface="Arial"/>
                <a:cs typeface="Arial"/>
              </a:rPr>
              <a:t> </a:t>
            </a:r>
            <a:r>
              <a:rPr sz="1450" spc="-10" dirty="0">
                <a:solidFill>
                  <a:srgbClr val="11688B"/>
                </a:solidFill>
                <a:latin typeface="Arial"/>
                <a:cs typeface="Arial"/>
              </a:rPr>
              <a:t>arthritis</a:t>
            </a:r>
            <a:endParaRPr sz="1450">
              <a:latin typeface="Arial"/>
              <a:cs typeface="Arial"/>
            </a:endParaRPr>
          </a:p>
          <a:p>
            <a:pPr marL="237490" indent="-224790">
              <a:lnSpc>
                <a:spcPct val="100000"/>
              </a:lnSpc>
              <a:spcBef>
                <a:spcPts val="60"/>
              </a:spcBef>
              <a:buChar char="•"/>
              <a:tabLst>
                <a:tab pos="237490" algn="l"/>
              </a:tabLst>
            </a:pPr>
            <a:r>
              <a:rPr sz="1450" dirty="0">
                <a:solidFill>
                  <a:srgbClr val="11688B"/>
                </a:solidFill>
                <a:latin typeface="Arial"/>
                <a:cs typeface="Arial"/>
              </a:rPr>
              <a:t>Adult-onset</a:t>
            </a:r>
            <a:r>
              <a:rPr sz="1450" spc="215" dirty="0">
                <a:solidFill>
                  <a:srgbClr val="11688B"/>
                </a:solidFill>
                <a:latin typeface="Arial"/>
                <a:cs typeface="Arial"/>
              </a:rPr>
              <a:t> </a:t>
            </a:r>
            <a:r>
              <a:rPr sz="1450" dirty="0">
                <a:solidFill>
                  <a:srgbClr val="11688B"/>
                </a:solidFill>
                <a:latin typeface="Arial"/>
                <a:cs typeface="Arial"/>
              </a:rPr>
              <a:t>Still’s</a:t>
            </a:r>
            <a:r>
              <a:rPr sz="1450" spc="220" dirty="0">
                <a:solidFill>
                  <a:srgbClr val="11688B"/>
                </a:solidFill>
                <a:latin typeface="Arial"/>
                <a:cs typeface="Arial"/>
              </a:rPr>
              <a:t> </a:t>
            </a:r>
            <a:r>
              <a:rPr sz="1450" spc="-10" dirty="0">
                <a:solidFill>
                  <a:srgbClr val="11688B"/>
                </a:solidFill>
                <a:latin typeface="Arial"/>
                <a:cs typeface="Arial"/>
              </a:rPr>
              <a:t>disease</a:t>
            </a:r>
            <a:endParaRPr sz="1450">
              <a:latin typeface="Arial"/>
              <a:cs typeface="Arial"/>
            </a:endParaRPr>
          </a:p>
          <a:p>
            <a:pPr marL="237490" indent="-224790">
              <a:lnSpc>
                <a:spcPct val="100000"/>
              </a:lnSpc>
              <a:buChar char="•"/>
              <a:tabLst>
                <a:tab pos="237490" algn="l"/>
              </a:tabLst>
            </a:pPr>
            <a:r>
              <a:rPr sz="1450" dirty="0">
                <a:solidFill>
                  <a:srgbClr val="11688B"/>
                </a:solidFill>
                <a:latin typeface="Arial"/>
                <a:cs typeface="Arial"/>
              </a:rPr>
              <a:t>Juvenile</a:t>
            </a:r>
            <a:r>
              <a:rPr sz="1450" spc="155" dirty="0">
                <a:solidFill>
                  <a:srgbClr val="11688B"/>
                </a:solidFill>
                <a:latin typeface="Arial"/>
                <a:cs typeface="Arial"/>
              </a:rPr>
              <a:t> </a:t>
            </a:r>
            <a:r>
              <a:rPr sz="1450" dirty="0">
                <a:solidFill>
                  <a:srgbClr val="11688B"/>
                </a:solidFill>
                <a:latin typeface="Arial"/>
                <a:cs typeface="Arial"/>
              </a:rPr>
              <a:t>idiopathic</a:t>
            </a:r>
            <a:r>
              <a:rPr sz="1450" spc="155" dirty="0">
                <a:solidFill>
                  <a:srgbClr val="11688B"/>
                </a:solidFill>
                <a:latin typeface="Arial"/>
                <a:cs typeface="Arial"/>
              </a:rPr>
              <a:t> </a:t>
            </a:r>
            <a:r>
              <a:rPr sz="1450" spc="-10" dirty="0">
                <a:solidFill>
                  <a:srgbClr val="11688B"/>
                </a:solidFill>
                <a:latin typeface="Arial"/>
                <a:cs typeface="Arial"/>
              </a:rPr>
              <a:t>arthritis</a:t>
            </a:r>
            <a:endParaRPr sz="1450">
              <a:latin typeface="Arial"/>
              <a:cs typeface="Arial"/>
            </a:endParaRPr>
          </a:p>
          <a:p>
            <a:pPr marL="237490" indent="-224790">
              <a:lnSpc>
                <a:spcPct val="100000"/>
              </a:lnSpc>
              <a:spcBef>
                <a:spcPts val="60"/>
              </a:spcBef>
              <a:buChar char="•"/>
              <a:tabLst>
                <a:tab pos="237490" algn="l"/>
              </a:tabLst>
            </a:pPr>
            <a:r>
              <a:rPr sz="1450" dirty="0">
                <a:solidFill>
                  <a:srgbClr val="11688B"/>
                </a:solidFill>
                <a:latin typeface="Arial"/>
                <a:cs typeface="Arial"/>
              </a:rPr>
              <a:t>Autoimmune</a:t>
            </a:r>
            <a:r>
              <a:rPr sz="1450" spc="250" dirty="0">
                <a:solidFill>
                  <a:srgbClr val="11688B"/>
                </a:solidFill>
                <a:latin typeface="Arial"/>
                <a:cs typeface="Arial"/>
              </a:rPr>
              <a:t> </a:t>
            </a:r>
            <a:r>
              <a:rPr sz="1450" dirty="0">
                <a:solidFill>
                  <a:srgbClr val="11688B"/>
                </a:solidFill>
                <a:latin typeface="Arial"/>
                <a:cs typeface="Arial"/>
              </a:rPr>
              <a:t>lymphoproliferative</a:t>
            </a:r>
            <a:r>
              <a:rPr sz="1450" spc="250" dirty="0">
                <a:solidFill>
                  <a:srgbClr val="11688B"/>
                </a:solidFill>
                <a:latin typeface="Arial"/>
                <a:cs typeface="Arial"/>
              </a:rPr>
              <a:t> </a:t>
            </a:r>
            <a:r>
              <a:rPr sz="1450" spc="-10" dirty="0">
                <a:solidFill>
                  <a:srgbClr val="11688B"/>
                </a:solidFill>
                <a:latin typeface="Arial"/>
                <a:cs typeface="Arial"/>
              </a:rPr>
              <a:t>syndrome</a:t>
            </a:r>
            <a:endParaRPr sz="1450">
              <a:latin typeface="Arial"/>
              <a:cs typeface="Arial"/>
            </a:endParaRPr>
          </a:p>
        </p:txBody>
      </p:sp>
      <p:sp>
        <p:nvSpPr>
          <p:cNvPr id="22" name="object 22"/>
          <p:cNvSpPr txBox="1"/>
          <p:nvPr/>
        </p:nvSpPr>
        <p:spPr>
          <a:xfrm>
            <a:off x="10216070" y="6661861"/>
            <a:ext cx="8149590" cy="252095"/>
          </a:xfrm>
          <a:prstGeom prst="rect">
            <a:avLst/>
          </a:prstGeom>
        </p:spPr>
        <p:txBody>
          <a:bodyPr vert="horz" wrap="square" lIns="0" tIns="17145" rIns="0" bIns="0" rtlCol="0">
            <a:spAutoFit/>
          </a:bodyPr>
          <a:lstStyle/>
          <a:p>
            <a:pPr marL="12700">
              <a:lnSpc>
                <a:spcPct val="100000"/>
              </a:lnSpc>
              <a:spcBef>
                <a:spcPts val="135"/>
              </a:spcBef>
            </a:pPr>
            <a:r>
              <a:rPr sz="1450" b="1" dirty="0">
                <a:solidFill>
                  <a:srgbClr val="11688B"/>
                </a:solidFill>
                <a:latin typeface="Arial"/>
                <a:cs typeface="Arial"/>
              </a:rPr>
              <a:t>Requires</a:t>
            </a:r>
            <a:r>
              <a:rPr sz="1450" b="1" spc="50" dirty="0">
                <a:solidFill>
                  <a:srgbClr val="11688B"/>
                </a:solidFill>
                <a:latin typeface="Arial"/>
                <a:cs typeface="Arial"/>
              </a:rPr>
              <a:t> </a:t>
            </a:r>
            <a:r>
              <a:rPr sz="1450" b="1" dirty="0">
                <a:solidFill>
                  <a:srgbClr val="11688B"/>
                </a:solidFill>
                <a:latin typeface="Arial"/>
                <a:cs typeface="Arial"/>
              </a:rPr>
              <a:t>full</a:t>
            </a:r>
            <a:r>
              <a:rPr sz="1450" b="1" spc="50" dirty="0">
                <a:solidFill>
                  <a:srgbClr val="11688B"/>
                </a:solidFill>
                <a:latin typeface="Arial"/>
                <a:cs typeface="Arial"/>
              </a:rPr>
              <a:t> </a:t>
            </a:r>
            <a:r>
              <a:rPr sz="1450" b="1" dirty="0">
                <a:solidFill>
                  <a:srgbClr val="11688B"/>
                </a:solidFill>
                <a:latin typeface="Arial"/>
                <a:cs typeface="Arial"/>
              </a:rPr>
              <a:t>clinical</a:t>
            </a:r>
            <a:r>
              <a:rPr sz="1450" b="1" spc="50" dirty="0">
                <a:solidFill>
                  <a:srgbClr val="11688B"/>
                </a:solidFill>
                <a:latin typeface="Arial"/>
                <a:cs typeface="Arial"/>
              </a:rPr>
              <a:t> </a:t>
            </a:r>
            <a:r>
              <a:rPr sz="1450" b="1" dirty="0">
                <a:solidFill>
                  <a:srgbClr val="11688B"/>
                </a:solidFill>
                <a:latin typeface="Arial"/>
                <a:cs typeface="Arial"/>
              </a:rPr>
              <a:t>criteria,</a:t>
            </a:r>
            <a:r>
              <a:rPr sz="1450" b="1" spc="55" dirty="0">
                <a:solidFill>
                  <a:srgbClr val="11688B"/>
                </a:solidFill>
                <a:latin typeface="Arial"/>
                <a:cs typeface="Arial"/>
              </a:rPr>
              <a:t> </a:t>
            </a:r>
            <a:r>
              <a:rPr sz="1450" b="1" dirty="0">
                <a:solidFill>
                  <a:srgbClr val="11688B"/>
                </a:solidFill>
                <a:latin typeface="Arial"/>
                <a:cs typeface="Arial"/>
              </a:rPr>
              <a:t>detection</a:t>
            </a:r>
            <a:r>
              <a:rPr sz="1450" b="1" spc="50" dirty="0">
                <a:solidFill>
                  <a:srgbClr val="11688B"/>
                </a:solidFill>
                <a:latin typeface="Arial"/>
                <a:cs typeface="Arial"/>
              </a:rPr>
              <a:t> </a:t>
            </a:r>
            <a:r>
              <a:rPr sz="1450" b="1" dirty="0">
                <a:solidFill>
                  <a:srgbClr val="11688B"/>
                </a:solidFill>
                <a:latin typeface="Arial"/>
                <a:cs typeface="Arial"/>
              </a:rPr>
              <a:t>of</a:t>
            </a:r>
            <a:r>
              <a:rPr sz="1450" b="1" spc="55" dirty="0">
                <a:solidFill>
                  <a:srgbClr val="11688B"/>
                </a:solidFill>
                <a:latin typeface="Arial"/>
                <a:cs typeface="Arial"/>
              </a:rPr>
              <a:t> </a:t>
            </a:r>
            <a:r>
              <a:rPr sz="1450" b="1" dirty="0">
                <a:solidFill>
                  <a:srgbClr val="11688B"/>
                </a:solidFill>
                <a:latin typeface="Arial"/>
                <a:cs typeface="Arial"/>
              </a:rPr>
              <a:t>autoimmune</a:t>
            </a:r>
            <a:r>
              <a:rPr sz="1450" b="1" spc="55" dirty="0">
                <a:solidFill>
                  <a:srgbClr val="11688B"/>
                </a:solidFill>
                <a:latin typeface="Arial"/>
                <a:cs typeface="Arial"/>
              </a:rPr>
              <a:t> </a:t>
            </a:r>
            <a:r>
              <a:rPr sz="1450" b="1" dirty="0">
                <a:solidFill>
                  <a:srgbClr val="11688B"/>
                </a:solidFill>
                <a:latin typeface="Arial"/>
                <a:cs typeface="Arial"/>
              </a:rPr>
              <a:t>antibodies</a:t>
            </a:r>
            <a:r>
              <a:rPr sz="1450" b="1" spc="50" dirty="0">
                <a:solidFill>
                  <a:srgbClr val="11688B"/>
                </a:solidFill>
                <a:latin typeface="Arial"/>
                <a:cs typeface="Arial"/>
              </a:rPr>
              <a:t> </a:t>
            </a:r>
            <a:r>
              <a:rPr sz="1450" b="1" dirty="0">
                <a:solidFill>
                  <a:srgbClr val="11688B"/>
                </a:solidFill>
                <a:latin typeface="Arial"/>
                <a:cs typeface="Arial"/>
              </a:rPr>
              <a:t>alone</a:t>
            </a:r>
            <a:r>
              <a:rPr sz="1450" b="1" spc="60" dirty="0">
                <a:solidFill>
                  <a:srgbClr val="11688B"/>
                </a:solidFill>
                <a:latin typeface="Arial"/>
                <a:cs typeface="Arial"/>
              </a:rPr>
              <a:t> </a:t>
            </a:r>
            <a:r>
              <a:rPr sz="1450" b="1" dirty="0">
                <a:solidFill>
                  <a:srgbClr val="11688B"/>
                </a:solidFill>
                <a:latin typeface="Arial"/>
                <a:cs typeface="Arial"/>
              </a:rPr>
              <a:t>is</a:t>
            </a:r>
            <a:r>
              <a:rPr sz="1450" b="1" spc="40" dirty="0">
                <a:solidFill>
                  <a:srgbClr val="11688B"/>
                </a:solidFill>
                <a:latin typeface="Arial"/>
                <a:cs typeface="Arial"/>
              </a:rPr>
              <a:t> </a:t>
            </a:r>
            <a:r>
              <a:rPr sz="1450" b="1" dirty="0">
                <a:solidFill>
                  <a:srgbClr val="11688B"/>
                </a:solidFill>
                <a:latin typeface="Arial"/>
                <a:cs typeface="Arial"/>
              </a:rPr>
              <a:t>not</a:t>
            </a:r>
            <a:r>
              <a:rPr sz="1450" b="1" spc="55" dirty="0">
                <a:solidFill>
                  <a:srgbClr val="11688B"/>
                </a:solidFill>
                <a:latin typeface="Arial"/>
                <a:cs typeface="Arial"/>
              </a:rPr>
              <a:t> </a:t>
            </a:r>
            <a:r>
              <a:rPr sz="1450" b="1" spc="-10" dirty="0">
                <a:solidFill>
                  <a:srgbClr val="11688B"/>
                </a:solidFill>
                <a:latin typeface="Arial"/>
                <a:cs typeface="Arial"/>
              </a:rPr>
              <a:t>exclusionary</a:t>
            </a:r>
            <a:endParaRPr sz="1450">
              <a:latin typeface="Arial"/>
              <a:cs typeface="Arial"/>
            </a:endParaRPr>
          </a:p>
        </p:txBody>
      </p:sp>
      <p:sp>
        <p:nvSpPr>
          <p:cNvPr id="23" name="object 23"/>
          <p:cNvSpPr txBox="1"/>
          <p:nvPr/>
        </p:nvSpPr>
        <p:spPr>
          <a:xfrm>
            <a:off x="10216070" y="7090748"/>
            <a:ext cx="3016250" cy="276860"/>
          </a:xfrm>
          <a:prstGeom prst="rect">
            <a:avLst/>
          </a:prstGeom>
        </p:spPr>
        <p:txBody>
          <a:bodyPr vert="horz" wrap="square" lIns="0" tIns="12065" rIns="0" bIns="0" rtlCol="0">
            <a:spAutoFit/>
          </a:bodyPr>
          <a:lstStyle/>
          <a:p>
            <a:pPr marL="12700">
              <a:lnSpc>
                <a:spcPct val="100000"/>
              </a:lnSpc>
              <a:spcBef>
                <a:spcPts val="95"/>
              </a:spcBef>
            </a:pPr>
            <a:r>
              <a:rPr sz="1650" b="1" spc="-10" dirty="0">
                <a:solidFill>
                  <a:srgbClr val="11688B"/>
                </a:solidFill>
                <a:latin typeface="Arial"/>
                <a:cs typeface="Arial"/>
              </a:rPr>
              <a:t>Malignant/lymphoproliferative</a:t>
            </a:r>
            <a:endParaRPr sz="1650">
              <a:latin typeface="Arial"/>
              <a:cs typeface="Arial"/>
            </a:endParaRPr>
          </a:p>
        </p:txBody>
      </p:sp>
      <p:sp>
        <p:nvSpPr>
          <p:cNvPr id="24" name="object 24"/>
          <p:cNvSpPr txBox="1"/>
          <p:nvPr/>
        </p:nvSpPr>
        <p:spPr>
          <a:xfrm>
            <a:off x="10553753" y="7340374"/>
            <a:ext cx="5587365" cy="1153795"/>
          </a:xfrm>
          <a:prstGeom prst="rect">
            <a:avLst/>
          </a:prstGeom>
        </p:spPr>
        <p:txBody>
          <a:bodyPr vert="horz" wrap="square" lIns="0" tIns="17145" rIns="0" bIns="0" rtlCol="0">
            <a:spAutoFit/>
          </a:bodyPr>
          <a:lstStyle/>
          <a:p>
            <a:pPr marL="237490" indent="-224790">
              <a:lnSpc>
                <a:spcPct val="100000"/>
              </a:lnSpc>
              <a:spcBef>
                <a:spcPts val="135"/>
              </a:spcBef>
              <a:buChar char="•"/>
              <a:tabLst>
                <a:tab pos="237490" algn="l"/>
              </a:tabLst>
            </a:pPr>
            <a:r>
              <a:rPr sz="1450" dirty="0">
                <a:solidFill>
                  <a:srgbClr val="11688B"/>
                </a:solidFill>
                <a:latin typeface="Arial"/>
                <a:cs typeface="Arial"/>
              </a:rPr>
              <a:t>Lymphoma</a:t>
            </a:r>
            <a:r>
              <a:rPr sz="1450" spc="180" dirty="0">
                <a:solidFill>
                  <a:srgbClr val="11688B"/>
                </a:solidFill>
                <a:latin typeface="Arial"/>
                <a:cs typeface="Arial"/>
              </a:rPr>
              <a:t> </a:t>
            </a:r>
            <a:r>
              <a:rPr sz="1450" dirty="0">
                <a:solidFill>
                  <a:srgbClr val="11688B"/>
                </a:solidFill>
                <a:latin typeface="Arial"/>
                <a:cs typeface="Arial"/>
              </a:rPr>
              <a:t>(Hodgkin’s</a:t>
            </a:r>
            <a:r>
              <a:rPr sz="1450" spc="185" dirty="0">
                <a:solidFill>
                  <a:srgbClr val="11688B"/>
                </a:solidFill>
                <a:latin typeface="Arial"/>
                <a:cs typeface="Arial"/>
              </a:rPr>
              <a:t> </a:t>
            </a:r>
            <a:r>
              <a:rPr sz="1450" dirty="0">
                <a:solidFill>
                  <a:srgbClr val="11688B"/>
                </a:solidFill>
                <a:latin typeface="Arial"/>
                <a:cs typeface="Arial"/>
              </a:rPr>
              <a:t>and</a:t>
            </a:r>
            <a:r>
              <a:rPr sz="1450" spc="185" dirty="0">
                <a:solidFill>
                  <a:srgbClr val="11688B"/>
                </a:solidFill>
                <a:latin typeface="Arial"/>
                <a:cs typeface="Arial"/>
              </a:rPr>
              <a:t> </a:t>
            </a:r>
            <a:r>
              <a:rPr sz="1450" dirty="0">
                <a:solidFill>
                  <a:srgbClr val="11688B"/>
                </a:solidFill>
                <a:latin typeface="Arial"/>
                <a:cs typeface="Arial"/>
              </a:rPr>
              <a:t>non-</a:t>
            </a:r>
            <a:r>
              <a:rPr sz="1450" spc="-10" dirty="0">
                <a:solidFill>
                  <a:srgbClr val="11688B"/>
                </a:solidFill>
                <a:latin typeface="Arial"/>
                <a:cs typeface="Arial"/>
              </a:rPr>
              <a:t>Hodgkin’s)</a:t>
            </a:r>
            <a:endParaRPr sz="1450">
              <a:latin typeface="Arial"/>
              <a:cs typeface="Arial"/>
            </a:endParaRPr>
          </a:p>
          <a:p>
            <a:pPr marL="237490" indent="-224790">
              <a:lnSpc>
                <a:spcPct val="100000"/>
              </a:lnSpc>
              <a:buChar char="•"/>
              <a:tabLst>
                <a:tab pos="237490" algn="l"/>
              </a:tabLst>
            </a:pPr>
            <a:r>
              <a:rPr sz="1450" dirty="0">
                <a:solidFill>
                  <a:srgbClr val="11688B"/>
                </a:solidFill>
                <a:latin typeface="Arial"/>
                <a:cs typeface="Arial"/>
              </a:rPr>
              <a:t>Multiple</a:t>
            </a:r>
            <a:r>
              <a:rPr sz="1450" spc="185" dirty="0">
                <a:solidFill>
                  <a:srgbClr val="11688B"/>
                </a:solidFill>
                <a:latin typeface="Arial"/>
                <a:cs typeface="Arial"/>
              </a:rPr>
              <a:t> </a:t>
            </a:r>
            <a:r>
              <a:rPr sz="1450" spc="-10" dirty="0">
                <a:solidFill>
                  <a:srgbClr val="11688B"/>
                </a:solidFill>
                <a:latin typeface="Arial"/>
                <a:cs typeface="Arial"/>
              </a:rPr>
              <a:t>myeloma</a:t>
            </a:r>
            <a:endParaRPr sz="1450">
              <a:latin typeface="Arial"/>
              <a:cs typeface="Arial"/>
            </a:endParaRPr>
          </a:p>
          <a:p>
            <a:pPr marL="237490" indent="-224790">
              <a:lnSpc>
                <a:spcPct val="100000"/>
              </a:lnSpc>
              <a:spcBef>
                <a:spcPts val="80"/>
              </a:spcBef>
              <a:buChar char="•"/>
              <a:tabLst>
                <a:tab pos="237490" algn="l"/>
              </a:tabLst>
            </a:pPr>
            <a:r>
              <a:rPr sz="1450" dirty="0">
                <a:solidFill>
                  <a:srgbClr val="11688B"/>
                </a:solidFill>
                <a:latin typeface="Arial"/>
                <a:cs typeface="Arial"/>
              </a:rPr>
              <a:t>Primary</a:t>
            </a:r>
            <a:r>
              <a:rPr sz="1450" spc="85" dirty="0">
                <a:solidFill>
                  <a:srgbClr val="11688B"/>
                </a:solidFill>
                <a:latin typeface="Arial"/>
                <a:cs typeface="Arial"/>
              </a:rPr>
              <a:t> </a:t>
            </a:r>
            <a:r>
              <a:rPr sz="1450" dirty="0">
                <a:solidFill>
                  <a:srgbClr val="11688B"/>
                </a:solidFill>
                <a:latin typeface="Arial"/>
                <a:cs typeface="Arial"/>
              </a:rPr>
              <a:t>lymph</a:t>
            </a:r>
            <a:r>
              <a:rPr sz="1450" spc="90" dirty="0">
                <a:solidFill>
                  <a:srgbClr val="11688B"/>
                </a:solidFill>
                <a:latin typeface="Arial"/>
                <a:cs typeface="Arial"/>
              </a:rPr>
              <a:t> </a:t>
            </a:r>
            <a:r>
              <a:rPr sz="1450" dirty="0">
                <a:solidFill>
                  <a:srgbClr val="11688B"/>
                </a:solidFill>
                <a:latin typeface="Arial"/>
                <a:cs typeface="Arial"/>
              </a:rPr>
              <a:t>node</a:t>
            </a:r>
            <a:r>
              <a:rPr sz="1450" spc="85" dirty="0">
                <a:solidFill>
                  <a:srgbClr val="11688B"/>
                </a:solidFill>
                <a:latin typeface="Arial"/>
                <a:cs typeface="Arial"/>
              </a:rPr>
              <a:t> </a:t>
            </a:r>
            <a:r>
              <a:rPr sz="1450" spc="-10" dirty="0">
                <a:solidFill>
                  <a:srgbClr val="11688B"/>
                </a:solidFill>
                <a:latin typeface="Arial"/>
                <a:cs typeface="Arial"/>
              </a:rPr>
              <a:t>plasmacytoma</a:t>
            </a:r>
            <a:endParaRPr sz="1450">
              <a:latin typeface="Arial"/>
              <a:cs typeface="Arial"/>
            </a:endParaRPr>
          </a:p>
          <a:p>
            <a:pPr marL="237490" indent="-224790">
              <a:lnSpc>
                <a:spcPct val="100000"/>
              </a:lnSpc>
              <a:spcBef>
                <a:spcPts val="60"/>
              </a:spcBef>
              <a:buChar char="•"/>
              <a:tabLst>
                <a:tab pos="237490" algn="l"/>
              </a:tabLst>
            </a:pPr>
            <a:r>
              <a:rPr sz="1450" dirty="0">
                <a:solidFill>
                  <a:srgbClr val="11688B"/>
                </a:solidFill>
                <a:latin typeface="Arial"/>
                <a:cs typeface="Arial"/>
              </a:rPr>
              <a:t>FDC</a:t>
            </a:r>
            <a:r>
              <a:rPr sz="1450" spc="-35" dirty="0">
                <a:solidFill>
                  <a:srgbClr val="11688B"/>
                </a:solidFill>
                <a:latin typeface="Arial"/>
                <a:cs typeface="Arial"/>
              </a:rPr>
              <a:t> </a:t>
            </a:r>
            <a:r>
              <a:rPr sz="1450" spc="-10" dirty="0">
                <a:solidFill>
                  <a:srgbClr val="11688B"/>
                </a:solidFill>
                <a:latin typeface="Arial"/>
                <a:cs typeface="Arial"/>
              </a:rPr>
              <a:t>sarcoma</a:t>
            </a:r>
            <a:endParaRPr sz="1450">
              <a:latin typeface="Arial"/>
              <a:cs typeface="Arial"/>
            </a:endParaRPr>
          </a:p>
          <a:p>
            <a:pPr marL="237490" indent="-224790">
              <a:lnSpc>
                <a:spcPct val="100000"/>
              </a:lnSpc>
              <a:buChar char="•"/>
              <a:tabLst>
                <a:tab pos="237490" algn="l"/>
              </a:tabLst>
            </a:pPr>
            <a:r>
              <a:rPr sz="1450" spc="10" dirty="0">
                <a:solidFill>
                  <a:srgbClr val="11688B"/>
                </a:solidFill>
                <a:latin typeface="Arial"/>
                <a:cs typeface="Arial"/>
              </a:rPr>
              <a:t>POEMS</a:t>
            </a:r>
            <a:r>
              <a:rPr sz="1450" spc="60" dirty="0">
                <a:solidFill>
                  <a:srgbClr val="11688B"/>
                </a:solidFill>
                <a:latin typeface="Arial"/>
                <a:cs typeface="Arial"/>
              </a:rPr>
              <a:t> </a:t>
            </a:r>
            <a:r>
              <a:rPr sz="1450" spc="10" dirty="0">
                <a:solidFill>
                  <a:srgbClr val="11688B"/>
                </a:solidFill>
                <a:latin typeface="Arial"/>
                <a:cs typeface="Arial"/>
              </a:rPr>
              <a:t>syndrome</a:t>
            </a:r>
            <a:r>
              <a:rPr sz="1450" spc="60" dirty="0">
                <a:solidFill>
                  <a:srgbClr val="11688B"/>
                </a:solidFill>
                <a:latin typeface="Arial"/>
                <a:cs typeface="Arial"/>
              </a:rPr>
              <a:t> </a:t>
            </a:r>
            <a:r>
              <a:rPr sz="1450" spc="10" dirty="0">
                <a:solidFill>
                  <a:srgbClr val="11688B"/>
                </a:solidFill>
                <a:latin typeface="Arial"/>
                <a:cs typeface="Arial"/>
              </a:rPr>
              <a:t>(considered</a:t>
            </a:r>
            <a:r>
              <a:rPr sz="1450" spc="60" dirty="0">
                <a:solidFill>
                  <a:srgbClr val="11688B"/>
                </a:solidFill>
                <a:latin typeface="Arial"/>
                <a:cs typeface="Arial"/>
              </a:rPr>
              <a:t> </a:t>
            </a:r>
            <a:r>
              <a:rPr sz="1450" spc="10" dirty="0">
                <a:solidFill>
                  <a:srgbClr val="11688B"/>
                </a:solidFill>
                <a:latin typeface="Arial"/>
                <a:cs typeface="Arial"/>
              </a:rPr>
              <a:t>a</a:t>
            </a:r>
            <a:r>
              <a:rPr sz="1450" spc="60" dirty="0">
                <a:solidFill>
                  <a:srgbClr val="11688B"/>
                </a:solidFill>
                <a:latin typeface="Arial"/>
                <a:cs typeface="Arial"/>
              </a:rPr>
              <a:t> </a:t>
            </a:r>
            <a:r>
              <a:rPr sz="1450" spc="10" dirty="0">
                <a:solidFill>
                  <a:srgbClr val="11688B"/>
                </a:solidFill>
                <a:latin typeface="Arial"/>
                <a:cs typeface="Arial"/>
              </a:rPr>
              <a:t>disease</a:t>
            </a:r>
            <a:r>
              <a:rPr sz="1450" spc="60" dirty="0">
                <a:solidFill>
                  <a:srgbClr val="11688B"/>
                </a:solidFill>
                <a:latin typeface="Arial"/>
                <a:cs typeface="Arial"/>
              </a:rPr>
              <a:t> </a:t>
            </a:r>
            <a:r>
              <a:rPr sz="1450" spc="10" dirty="0">
                <a:solidFill>
                  <a:srgbClr val="11688B"/>
                </a:solidFill>
                <a:latin typeface="Arial"/>
                <a:cs typeface="Arial"/>
              </a:rPr>
              <a:t>“associated”</a:t>
            </a:r>
            <a:r>
              <a:rPr sz="1450" spc="60" dirty="0">
                <a:solidFill>
                  <a:srgbClr val="11688B"/>
                </a:solidFill>
                <a:latin typeface="Arial"/>
                <a:cs typeface="Arial"/>
              </a:rPr>
              <a:t> </a:t>
            </a:r>
            <a:r>
              <a:rPr sz="1450" spc="10" dirty="0">
                <a:solidFill>
                  <a:srgbClr val="11688B"/>
                </a:solidFill>
                <a:latin typeface="Arial"/>
                <a:cs typeface="Arial"/>
              </a:rPr>
              <a:t>with</a:t>
            </a:r>
            <a:r>
              <a:rPr sz="1450" spc="60" dirty="0">
                <a:solidFill>
                  <a:srgbClr val="11688B"/>
                </a:solidFill>
                <a:latin typeface="Arial"/>
                <a:cs typeface="Arial"/>
              </a:rPr>
              <a:t> </a:t>
            </a:r>
            <a:r>
              <a:rPr sz="1450" spc="-25" dirty="0">
                <a:solidFill>
                  <a:srgbClr val="11688B"/>
                </a:solidFill>
                <a:latin typeface="Arial"/>
                <a:cs typeface="Arial"/>
              </a:rPr>
              <a:t>CD)</a:t>
            </a:r>
            <a:endParaRPr sz="1450">
              <a:latin typeface="Arial"/>
              <a:cs typeface="Arial"/>
            </a:endParaRPr>
          </a:p>
        </p:txBody>
      </p:sp>
      <p:sp>
        <p:nvSpPr>
          <p:cNvPr id="25" name="object 25"/>
          <p:cNvSpPr txBox="1"/>
          <p:nvPr/>
        </p:nvSpPr>
        <p:spPr>
          <a:xfrm>
            <a:off x="10216070" y="8692375"/>
            <a:ext cx="7212330" cy="252095"/>
          </a:xfrm>
          <a:prstGeom prst="rect">
            <a:avLst/>
          </a:prstGeom>
        </p:spPr>
        <p:txBody>
          <a:bodyPr vert="horz" wrap="square" lIns="0" tIns="17145" rIns="0" bIns="0" rtlCol="0">
            <a:spAutoFit/>
          </a:bodyPr>
          <a:lstStyle/>
          <a:p>
            <a:pPr marL="12700">
              <a:lnSpc>
                <a:spcPct val="100000"/>
              </a:lnSpc>
              <a:spcBef>
                <a:spcPts val="135"/>
              </a:spcBef>
            </a:pPr>
            <a:r>
              <a:rPr sz="1450" b="1" dirty="0">
                <a:solidFill>
                  <a:srgbClr val="11688B"/>
                </a:solidFill>
                <a:latin typeface="Arial"/>
                <a:cs typeface="Arial"/>
              </a:rPr>
              <a:t>These</a:t>
            </a:r>
            <a:r>
              <a:rPr sz="1450" b="1" spc="70" dirty="0">
                <a:solidFill>
                  <a:srgbClr val="11688B"/>
                </a:solidFill>
                <a:latin typeface="Arial"/>
                <a:cs typeface="Arial"/>
              </a:rPr>
              <a:t> </a:t>
            </a:r>
            <a:r>
              <a:rPr sz="1450" b="1" dirty="0">
                <a:solidFill>
                  <a:srgbClr val="11688B"/>
                </a:solidFill>
                <a:latin typeface="Arial"/>
                <a:cs typeface="Arial"/>
              </a:rPr>
              <a:t>disorders</a:t>
            </a:r>
            <a:r>
              <a:rPr sz="1450" b="1" spc="65" dirty="0">
                <a:solidFill>
                  <a:srgbClr val="11688B"/>
                </a:solidFill>
                <a:latin typeface="Arial"/>
                <a:cs typeface="Arial"/>
              </a:rPr>
              <a:t> </a:t>
            </a:r>
            <a:r>
              <a:rPr sz="1450" b="1" dirty="0">
                <a:solidFill>
                  <a:srgbClr val="11688B"/>
                </a:solidFill>
                <a:latin typeface="Arial"/>
                <a:cs typeface="Arial"/>
              </a:rPr>
              <a:t>must</a:t>
            </a:r>
            <a:r>
              <a:rPr sz="1450" b="1" spc="70" dirty="0">
                <a:solidFill>
                  <a:srgbClr val="11688B"/>
                </a:solidFill>
                <a:latin typeface="Arial"/>
                <a:cs typeface="Arial"/>
              </a:rPr>
              <a:t> </a:t>
            </a:r>
            <a:r>
              <a:rPr sz="1450" b="1" dirty="0">
                <a:solidFill>
                  <a:srgbClr val="11688B"/>
                </a:solidFill>
                <a:latin typeface="Arial"/>
                <a:cs typeface="Arial"/>
              </a:rPr>
              <a:t>be</a:t>
            </a:r>
            <a:r>
              <a:rPr sz="1450" b="1" spc="75" dirty="0">
                <a:solidFill>
                  <a:srgbClr val="11688B"/>
                </a:solidFill>
                <a:latin typeface="Arial"/>
                <a:cs typeface="Arial"/>
              </a:rPr>
              <a:t> </a:t>
            </a:r>
            <a:r>
              <a:rPr sz="1450" b="1" dirty="0">
                <a:solidFill>
                  <a:srgbClr val="11688B"/>
                </a:solidFill>
                <a:latin typeface="Arial"/>
                <a:cs typeface="Arial"/>
              </a:rPr>
              <a:t>assessed</a:t>
            </a:r>
            <a:r>
              <a:rPr sz="1450" b="1" spc="70" dirty="0">
                <a:solidFill>
                  <a:srgbClr val="11688B"/>
                </a:solidFill>
                <a:latin typeface="Arial"/>
                <a:cs typeface="Arial"/>
              </a:rPr>
              <a:t> </a:t>
            </a:r>
            <a:r>
              <a:rPr sz="1450" b="1" dirty="0">
                <a:solidFill>
                  <a:srgbClr val="11688B"/>
                </a:solidFill>
                <a:latin typeface="Arial"/>
                <a:cs typeface="Arial"/>
              </a:rPr>
              <a:t>at</a:t>
            </a:r>
            <a:r>
              <a:rPr sz="1450" b="1" spc="70" dirty="0">
                <a:solidFill>
                  <a:srgbClr val="11688B"/>
                </a:solidFill>
                <a:latin typeface="Arial"/>
                <a:cs typeface="Arial"/>
              </a:rPr>
              <a:t> </a:t>
            </a:r>
            <a:r>
              <a:rPr sz="1450" b="1" dirty="0">
                <a:solidFill>
                  <a:srgbClr val="11688B"/>
                </a:solidFill>
                <a:latin typeface="Arial"/>
                <a:cs typeface="Arial"/>
              </a:rPr>
              <a:t>the</a:t>
            </a:r>
            <a:r>
              <a:rPr sz="1450" b="1" spc="70" dirty="0">
                <a:solidFill>
                  <a:srgbClr val="11688B"/>
                </a:solidFill>
                <a:latin typeface="Arial"/>
                <a:cs typeface="Arial"/>
              </a:rPr>
              <a:t> </a:t>
            </a:r>
            <a:r>
              <a:rPr sz="1450" b="1" dirty="0">
                <a:solidFill>
                  <a:srgbClr val="11688B"/>
                </a:solidFill>
                <a:latin typeface="Arial"/>
                <a:cs typeface="Arial"/>
              </a:rPr>
              <a:t>same</a:t>
            </a:r>
            <a:r>
              <a:rPr sz="1450" b="1" spc="75" dirty="0">
                <a:solidFill>
                  <a:srgbClr val="11688B"/>
                </a:solidFill>
                <a:latin typeface="Arial"/>
                <a:cs typeface="Arial"/>
              </a:rPr>
              <a:t> </a:t>
            </a:r>
            <a:r>
              <a:rPr sz="1450" b="1" dirty="0">
                <a:solidFill>
                  <a:srgbClr val="11688B"/>
                </a:solidFill>
                <a:latin typeface="Arial"/>
                <a:cs typeface="Arial"/>
              </a:rPr>
              <a:t>time</a:t>
            </a:r>
            <a:r>
              <a:rPr sz="1450" b="1" spc="70" dirty="0">
                <a:solidFill>
                  <a:srgbClr val="11688B"/>
                </a:solidFill>
                <a:latin typeface="Arial"/>
                <a:cs typeface="Arial"/>
              </a:rPr>
              <a:t> </a:t>
            </a:r>
            <a:r>
              <a:rPr sz="1450" b="1" dirty="0">
                <a:solidFill>
                  <a:srgbClr val="11688B"/>
                </a:solidFill>
                <a:latin typeface="Arial"/>
                <a:cs typeface="Arial"/>
              </a:rPr>
              <a:t>as</a:t>
            </a:r>
            <a:r>
              <a:rPr sz="1450" b="1" spc="65" dirty="0">
                <a:solidFill>
                  <a:srgbClr val="11688B"/>
                </a:solidFill>
                <a:latin typeface="Arial"/>
                <a:cs typeface="Arial"/>
              </a:rPr>
              <a:t> </a:t>
            </a:r>
            <a:r>
              <a:rPr sz="1450" b="1" dirty="0">
                <a:solidFill>
                  <a:srgbClr val="11688B"/>
                </a:solidFill>
                <a:latin typeface="Arial"/>
                <a:cs typeface="Arial"/>
              </a:rPr>
              <a:t>iMCD</a:t>
            </a:r>
            <a:r>
              <a:rPr sz="1450" b="1" spc="70" dirty="0">
                <a:solidFill>
                  <a:srgbClr val="11688B"/>
                </a:solidFill>
                <a:latin typeface="Arial"/>
                <a:cs typeface="Arial"/>
              </a:rPr>
              <a:t> </a:t>
            </a:r>
            <a:r>
              <a:rPr sz="1450" b="1" dirty="0">
                <a:solidFill>
                  <a:srgbClr val="11688B"/>
                </a:solidFill>
                <a:latin typeface="Arial"/>
                <a:cs typeface="Arial"/>
              </a:rPr>
              <a:t>to</a:t>
            </a:r>
            <a:r>
              <a:rPr sz="1450" b="1" spc="75" dirty="0">
                <a:solidFill>
                  <a:srgbClr val="11688B"/>
                </a:solidFill>
                <a:latin typeface="Arial"/>
                <a:cs typeface="Arial"/>
              </a:rPr>
              <a:t> </a:t>
            </a:r>
            <a:r>
              <a:rPr sz="1450" b="1" dirty="0">
                <a:solidFill>
                  <a:srgbClr val="11688B"/>
                </a:solidFill>
                <a:latin typeface="Arial"/>
                <a:cs typeface="Arial"/>
              </a:rPr>
              <a:t>be</a:t>
            </a:r>
            <a:r>
              <a:rPr sz="1450" b="1" spc="70" dirty="0">
                <a:solidFill>
                  <a:srgbClr val="11688B"/>
                </a:solidFill>
                <a:latin typeface="Arial"/>
                <a:cs typeface="Arial"/>
              </a:rPr>
              <a:t> </a:t>
            </a:r>
            <a:r>
              <a:rPr sz="1450" b="1" spc="-10" dirty="0">
                <a:solidFill>
                  <a:srgbClr val="11688B"/>
                </a:solidFill>
                <a:latin typeface="Arial"/>
                <a:cs typeface="Arial"/>
              </a:rPr>
              <a:t>exclusionary</a:t>
            </a:r>
            <a:endParaRPr sz="1450">
              <a:latin typeface="Arial"/>
              <a:cs typeface="Arial"/>
            </a:endParaRPr>
          </a:p>
        </p:txBody>
      </p:sp>
      <p:sp>
        <p:nvSpPr>
          <p:cNvPr id="26" name="object 26"/>
          <p:cNvSpPr/>
          <p:nvPr/>
        </p:nvSpPr>
        <p:spPr>
          <a:xfrm>
            <a:off x="12110479" y="2580993"/>
            <a:ext cx="3988435" cy="545465"/>
          </a:xfrm>
          <a:custGeom>
            <a:avLst/>
            <a:gdLst/>
            <a:ahLst/>
            <a:cxnLst/>
            <a:rect l="l" t="t" r="r" b="b"/>
            <a:pathLst>
              <a:path w="3988434" h="545464">
                <a:moveTo>
                  <a:pt x="0" y="272508"/>
                </a:moveTo>
                <a:lnTo>
                  <a:pt x="4390" y="223524"/>
                </a:lnTo>
                <a:lnTo>
                  <a:pt x="17048" y="177421"/>
                </a:lnTo>
                <a:lnTo>
                  <a:pt x="37205" y="134968"/>
                </a:lnTo>
                <a:lnTo>
                  <a:pt x="64090" y="96934"/>
                </a:lnTo>
                <a:lnTo>
                  <a:pt x="96934" y="64090"/>
                </a:lnTo>
                <a:lnTo>
                  <a:pt x="134968" y="37205"/>
                </a:lnTo>
                <a:lnTo>
                  <a:pt x="177421" y="17048"/>
                </a:lnTo>
                <a:lnTo>
                  <a:pt x="223524" y="4390"/>
                </a:lnTo>
                <a:lnTo>
                  <a:pt x="272508" y="0"/>
                </a:lnTo>
                <a:lnTo>
                  <a:pt x="3715354" y="0"/>
                </a:lnTo>
                <a:lnTo>
                  <a:pt x="3764338" y="4390"/>
                </a:lnTo>
                <a:lnTo>
                  <a:pt x="3810441" y="17048"/>
                </a:lnTo>
                <a:lnTo>
                  <a:pt x="3852894" y="37205"/>
                </a:lnTo>
                <a:lnTo>
                  <a:pt x="3890928" y="64090"/>
                </a:lnTo>
                <a:lnTo>
                  <a:pt x="3923772" y="96934"/>
                </a:lnTo>
                <a:lnTo>
                  <a:pt x="3950657" y="134968"/>
                </a:lnTo>
                <a:lnTo>
                  <a:pt x="3970814" y="177421"/>
                </a:lnTo>
                <a:lnTo>
                  <a:pt x="3983472" y="223524"/>
                </a:lnTo>
                <a:lnTo>
                  <a:pt x="3987863" y="272508"/>
                </a:lnTo>
                <a:lnTo>
                  <a:pt x="3983472" y="321492"/>
                </a:lnTo>
                <a:lnTo>
                  <a:pt x="3970814" y="367595"/>
                </a:lnTo>
                <a:lnTo>
                  <a:pt x="3950657" y="410048"/>
                </a:lnTo>
                <a:lnTo>
                  <a:pt x="3923772" y="448082"/>
                </a:lnTo>
                <a:lnTo>
                  <a:pt x="3890928" y="480926"/>
                </a:lnTo>
                <a:lnTo>
                  <a:pt x="3852894" y="507811"/>
                </a:lnTo>
                <a:lnTo>
                  <a:pt x="3810441" y="527968"/>
                </a:lnTo>
                <a:lnTo>
                  <a:pt x="3764338" y="540626"/>
                </a:lnTo>
                <a:lnTo>
                  <a:pt x="3715354" y="545017"/>
                </a:lnTo>
                <a:lnTo>
                  <a:pt x="272508" y="545017"/>
                </a:lnTo>
                <a:lnTo>
                  <a:pt x="223524" y="540626"/>
                </a:lnTo>
                <a:lnTo>
                  <a:pt x="177421" y="527968"/>
                </a:lnTo>
                <a:lnTo>
                  <a:pt x="134968" y="507811"/>
                </a:lnTo>
                <a:lnTo>
                  <a:pt x="96934" y="480926"/>
                </a:lnTo>
                <a:lnTo>
                  <a:pt x="64090" y="448082"/>
                </a:lnTo>
                <a:lnTo>
                  <a:pt x="37205" y="410048"/>
                </a:lnTo>
                <a:lnTo>
                  <a:pt x="17048" y="367595"/>
                </a:lnTo>
                <a:lnTo>
                  <a:pt x="4390" y="321492"/>
                </a:lnTo>
                <a:lnTo>
                  <a:pt x="0" y="272508"/>
                </a:lnTo>
                <a:close/>
              </a:path>
            </a:pathLst>
          </a:custGeom>
          <a:ln w="7853">
            <a:solidFill>
              <a:srgbClr val="A5A5A5"/>
            </a:solidFill>
          </a:ln>
        </p:spPr>
        <p:txBody>
          <a:bodyPr wrap="square" lIns="0" tIns="0" rIns="0" bIns="0" rtlCol="0"/>
          <a:lstStyle/>
          <a:p>
            <a:endParaRPr/>
          </a:p>
        </p:txBody>
      </p:sp>
      <p:sp>
        <p:nvSpPr>
          <p:cNvPr id="27" name="object 27"/>
          <p:cNvSpPr txBox="1"/>
          <p:nvPr/>
        </p:nvSpPr>
        <p:spPr>
          <a:xfrm>
            <a:off x="13608434" y="2686275"/>
            <a:ext cx="193802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11688B"/>
                </a:solidFill>
                <a:latin typeface="Arial"/>
                <a:cs typeface="Arial"/>
              </a:rPr>
              <a:t>Exclusion</a:t>
            </a:r>
            <a:r>
              <a:rPr sz="1950" spc="100" dirty="0">
                <a:solidFill>
                  <a:srgbClr val="11688B"/>
                </a:solidFill>
                <a:latin typeface="Arial"/>
                <a:cs typeface="Arial"/>
              </a:rPr>
              <a:t> </a:t>
            </a:r>
            <a:r>
              <a:rPr sz="1950" spc="-10" dirty="0">
                <a:solidFill>
                  <a:srgbClr val="11688B"/>
                </a:solidFill>
                <a:latin typeface="Arial"/>
                <a:cs typeface="Arial"/>
              </a:rPr>
              <a:t>criteria</a:t>
            </a:r>
            <a:endParaRPr sz="1950">
              <a:latin typeface="Arial"/>
              <a:cs typeface="Arial"/>
            </a:endParaRPr>
          </a:p>
        </p:txBody>
      </p:sp>
      <p:grpSp>
        <p:nvGrpSpPr>
          <p:cNvPr id="28" name="object 28"/>
          <p:cNvGrpSpPr/>
          <p:nvPr/>
        </p:nvGrpSpPr>
        <p:grpSpPr>
          <a:xfrm>
            <a:off x="10149453" y="2581358"/>
            <a:ext cx="2910840" cy="556895"/>
            <a:chOff x="10149453" y="2581358"/>
            <a:chExt cx="2910840" cy="556895"/>
          </a:xfrm>
        </p:grpSpPr>
        <p:sp>
          <p:nvSpPr>
            <p:cNvPr id="29" name="object 29"/>
            <p:cNvSpPr/>
            <p:nvPr/>
          </p:nvSpPr>
          <p:spPr>
            <a:xfrm>
              <a:off x="10153379" y="2585284"/>
              <a:ext cx="2903220" cy="549275"/>
            </a:xfrm>
            <a:custGeom>
              <a:avLst/>
              <a:gdLst/>
              <a:ahLst/>
              <a:cxnLst/>
              <a:rect l="l" t="t" r="r" b="b"/>
              <a:pathLst>
                <a:path w="2903219" h="549275">
                  <a:moveTo>
                    <a:pt x="2628408" y="0"/>
                  </a:moveTo>
                  <a:lnTo>
                    <a:pt x="274384" y="0"/>
                  </a:lnTo>
                  <a:lnTo>
                    <a:pt x="225063" y="4420"/>
                  </a:lnTo>
                  <a:lnTo>
                    <a:pt x="178642" y="17166"/>
                  </a:lnTo>
                  <a:lnTo>
                    <a:pt x="135897" y="37461"/>
                  </a:lnTo>
                  <a:lnTo>
                    <a:pt x="97602" y="64532"/>
                  </a:lnTo>
                  <a:lnTo>
                    <a:pt x="64531" y="97602"/>
                  </a:lnTo>
                  <a:lnTo>
                    <a:pt x="37461" y="135897"/>
                  </a:lnTo>
                  <a:lnTo>
                    <a:pt x="17166" y="178643"/>
                  </a:lnTo>
                  <a:lnTo>
                    <a:pt x="4420" y="225064"/>
                  </a:lnTo>
                  <a:lnTo>
                    <a:pt x="0" y="274382"/>
                  </a:lnTo>
                  <a:lnTo>
                    <a:pt x="4420" y="323703"/>
                  </a:lnTo>
                  <a:lnTo>
                    <a:pt x="17166" y="370124"/>
                  </a:lnTo>
                  <a:lnTo>
                    <a:pt x="37461" y="412869"/>
                  </a:lnTo>
                  <a:lnTo>
                    <a:pt x="64531" y="451165"/>
                  </a:lnTo>
                  <a:lnTo>
                    <a:pt x="97602" y="484235"/>
                  </a:lnTo>
                  <a:lnTo>
                    <a:pt x="135897" y="511305"/>
                  </a:lnTo>
                  <a:lnTo>
                    <a:pt x="178642" y="531601"/>
                  </a:lnTo>
                  <a:lnTo>
                    <a:pt x="225063" y="544346"/>
                  </a:lnTo>
                  <a:lnTo>
                    <a:pt x="274384" y="548767"/>
                  </a:lnTo>
                  <a:lnTo>
                    <a:pt x="2628408" y="548770"/>
                  </a:lnTo>
                  <a:lnTo>
                    <a:pt x="2677728" y="544350"/>
                  </a:lnTo>
                  <a:lnTo>
                    <a:pt x="2724148" y="531604"/>
                  </a:lnTo>
                  <a:lnTo>
                    <a:pt x="2766893" y="511309"/>
                  </a:lnTo>
                  <a:lnTo>
                    <a:pt x="2805187" y="484238"/>
                  </a:lnTo>
                  <a:lnTo>
                    <a:pt x="2838257" y="451168"/>
                  </a:lnTo>
                  <a:lnTo>
                    <a:pt x="2865327" y="412872"/>
                  </a:lnTo>
                  <a:lnTo>
                    <a:pt x="2885622" y="370127"/>
                  </a:lnTo>
                  <a:lnTo>
                    <a:pt x="2898367" y="323706"/>
                  </a:lnTo>
                  <a:lnTo>
                    <a:pt x="2902788" y="274385"/>
                  </a:lnTo>
                  <a:lnTo>
                    <a:pt x="2898377" y="225064"/>
                  </a:lnTo>
                  <a:lnTo>
                    <a:pt x="2885631" y="178643"/>
                  </a:lnTo>
                  <a:lnTo>
                    <a:pt x="2865334" y="135897"/>
                  </a:lnTo>
                  <a:lnTo>
                    <a:pt x="2838263" y="97602"/>
                  </a:lnTo>
                  <a:lnTo>
                    <a:pt x="2805191" y="64532"/>
                  </a:lnTo>
                  <a:lnTo>
                    <a:pt x="2766895" y="37461"/>
                  </a:lnTo>
                  <a:lnTo>
                    <a:pt x="2724149" y="17166"/>
                  </a:lnTo>
                  <a:lnTo>
                    <a:pt x="2677729" y="4420"/>
                  </a:lnTo>
                  <a:lnTo>
                    <a:pt x="2628408" y="0"/>
                  </a:lnTo>
                  <a:close/>
                </a:path>
              </a:pathLst>
            </a:custGeom>
            <a:solidFill>
              <a:srgbClr val="AFABAB"/>
            </a:solidFill>
          </p:spPr>
          <p:txBody>
            <a:bodyPr wrap="square" lIns="0" tIns="0" rIns="0" bIns="0" rtlCol="0"/>
            <a:lstStyle/>
            <a:p>
              <a:endParaRPr/>
            </a:p>
          </p:txBody>
        </p:sp>
        <p:sp>
          <p:nvSpPr>
            <p:cNvPr id="30" name="object 30"/>
            <p:cNvSpPr/>
            <p:nvPr/>
          </p:nvSpPr>
          <p:spPr>
            <a:xfrm>
              <a:off x="10153379" y="2585284"/>
              <a:ext cx="2903220" cy="549275"/>
            </a:xfrm>
            <a:custGeom>
              <a:avLst/>
              <a:gdLst/>
              <a:ahLst/>
              <a:cxnLst/>
              <a:rect l="l" t="t" r="r" b="b"/>
              <a:pathLst>
                <a:path w="2903219" h="549275">
                  <a:moveTo>
                    <a:pt x="0" y="274385"/>
                  </a:moveTo>
                  <a:lnTo>
                    <a:pt x="4420" y="225064"/>
                  </a:lnTo>
                  <a:lnTo>
                    <a:pt x="17166" y="178643"/>
                  </a:lnTo>
                  <a:lnTo>
                    <a:pt x="37461" y="135897"/>
                  </a:lnTo>
                  <a:lnTo>
                    <a:pt x="64531" y="97602"/>
                  </a:lnTo>
                  <a:lnTo>
                    <a:pt x="97601" y="64531"/>
                  </a:lnTo>
                  <a:lnTo>
                    <a:pt x="135897" y="37461"/>
                  </a:lnTo>
                  <a:lnTo>
                    <a:pt x="178642" y="17166"/>
                  </a:lnTo>
                  <a:lnTo>
                    <a:pt x="225063" y="4420"/>
                  </a:lnTo>
                  <a:lnTo>
                    <a:pt x="274384" y="0"/>
                  </a:lnTo>
                  <a:lnTo>
                    <a:pt x="2628410" y="0"/>
                  </a:lnTo>
                  <a:lnTo>
                    <a:pt x="2677730" y="4420"/>
                  </a:lnTo>
                  <a:lnTo>
                    <a:pt x="2724151" y="17166"/>
                  </a:lnTo>
                  <a:lnTo>
                    <a:pt x="2766896" y="37461"/>
                  </a:lnTo>
                  <a:lnTo>
                    <a:pt x="2805192" y="64531"/>
                  </a:lnTo>
                  <a:lnTo>
                    <a:pt x="2838262" y="97602"/>
                  </a:lnTo>
                  <a:lnTo>
                    <a:pt x="2865332" y="135897"/>
                  </a:lnTo>
                  <a:lnTo>
                    <a:pt x="2885628" y="178643"/>
                  </a:lnTo>
                  <a:lnTo>
                    <a:pt x="2898373" y="225064"/>
                  </a:lnTo>
                  <a:lnTo>
                    <a:pt x="2902794" y="274385"/>
                  </a:lnTo>
                  <a:lnTo>
                    <a:pt x="2898370" y="323706"/>
                  </a:lnTo>
                  <a:lnTo>
                    <a:pt x="2885624" y="370127"/>
                  </a:lnTo>
                  <a:lnTo>
                    <a:pt x="2865329" y="412872"/>
                  </a:lnTo>
                  <a:lnTo>
                    <a:pt x="2838259" y="451168"/>
                  </a:lnTo>
                  <a:lnTo>
                    <a:pt x="2805189" y="484238"/>
                  </a:lnTo>
                  <a:lnTo>
                    <a:pt x="2766893" y="511309"/>
                  </a:lnTo>
                  <a:lnTo>
                    <a:pt x="2724148" y="531604"/>
                  </a:lnTo>
                  <a:lnTo>
                    <a:pt x="2677727" y="544350"/>
                  </a:lnTo>
                  <a:lnTo>
                    <a:pt x="2628406" y="548770"/>
                  </a:lnTo>
                  <a:lnTo>
                    <a:pt x="274384" y="548767"/>
                  </a:lnTo>
                  <a:lnTo>
                    <a:pt x="225063" y="544346"/>
                  </a:lnTo>
                  <a:lnTo>
                    <a:pt x="178642" y="531601"/>
                  </a:lnTo>
                  <a:lnTo>
                    <a:pt x="135897" y="511305"/>
                  </a:lnTo>
                  <a:lnTo>
                    <a:pt x="97601" y="484235"/>
                  </a:lnTo>
                  <a:lnTo>
                    <a:pt x="64531" y="451165"/>
                  </a:lnTo>
                  <a:lnTo>
                    <a:pt x="37461" y="412869"/>
                  </a:lnTo>
                  <a:lnTo>
                    <a:pt x="17166" y="370124"/>
                  </a:lnTo>
                  <a:lnTo>
                    <a:pt x="4420" y="323703"/>
                  </a:lnTo>
                  <a:lnTo>
                    <a:pt x="0" y="274382"/>
                  </a:lnTo>
                  <a:close/>
                </a:path>
              </a:pathLst>
            </a:custGeom>
            <a:ln w="7853">
              <a:solidFill>
                <a:srgbClr val="AFABAB"/>
              </a:solidFill>
            </a:ln>
          </p:spPr>
          <p:txBody>
            <a:bodyPr wrap="square" lIns="0" tIns="0" rIns="0" bIns="0" rtlCol="0"/>
            <a:lstStyle/>
            <a:p>
              <a:endParaRPr/>
            </a:p>
          </p:txBody>
        </p:sp>
      </p:grpSp>
      <p:sp>
        <p:nvSpPr>
          <p:cNvPr id="31" name="object 31"/>
          <p:cNvSpPr txBox="1"/>
          <p:nvPr/>
        </p:nvSpPr>
        <p:spPr>
          <a:xfrm>
            <a:off x="10216070" y="2701353"/>
            <a:ext cx="2002155" cy="824230"/>
          </a:xfrm>
          <a:prstGeom prst="rect">
            <a:avLst/>
          </a:prstGeom>
        </p:spPr>
        <p:txBody>
          <a:bodyPr vert="horz" wrap="square" lIns="0" tIns="15875" rIns="0" bIns="0" rtlCol="0">
            <a:spAutoFit/>
          </a:bodyPr>
          <a:lstStyle/>
          <a:p>
            <a:pPr marL="788670">
              <a:lnSpc>
                <a:spcPct val="100000"/>
              </a:lnSpc>
              <a:spcBef>
                <a:spcPts val="125"/>
              </a:spcBef>
            </a:pPr>
            <a:r>
              <a:rPr sz="1950" b="1" spc="-10" dirty="0">
                <a:solidFill>
                  <a:srgbClr val="FFFFFF"/>
                </a:solidFill>
                <a:latin typeface="Arial"/>
                <a:cs typeface="Arial"/>
              </a:rPr>
              <a:t>EXCLUDE</a:t>
            </a:r>
            <a:endParaRPr sz="1950">
              <a:latin typeface="Arial"/>
              <a:cs typeface="Arial"/>
            </a:endParaRPr>
          </a:p>
          <a:p>
            <a:pPr marL="12700">
              <a:lnSpc>
                <a:spcPct val="100000"/>
              </a:lnSpc>
              <a:spcBef>
                <a:spcPts val="1939"/>
              </a:spcBef>
            </a:pPr>
            <a:r>
              <a:rPr sz="1650" b="1" dirty="0">
                <a:solidFill>
                  <a:srgbClr val="11688B"/>
                </a:solidFill>
                <a:latin typeface="Arial"/>
                <a:cs typeface="Arial"/>
              </a:rPr>
              <a:t>Infection-</a:t>
            </a:r>
            <a:r>
              <a:rPr sz="1650" b="1" spc="-10" dirty="0">
                <a:solidFill>
                  <a:srgbClr val="11688B"/>
                </a:solidFill>
                <a:latin typeface="Arial"/>
                <a:cs typeface="Arial"/>
              </a:rPr>
              <a:t>related</a:t>
            </a:r>
            <a:endParaRPr sz="1650">
              <a:latin typeface="Arial"/>
              <a:cs typeface="Arial"/>
            </a:endParaRPr>
          </a:p>
        </p:txBody>
      </p:sp>
      <p:grpSp>
        <p:nvGrpSpPr>
          <p:cNvPr id="32" name="object 32"/>
          <p:cNvGrpSpPr/>
          <p:nvPr/>
        </p:nvGrpSpPr>
        <p:grpSpPr>
          <a:xfrm>
            <a:off x="18497949" y="646598"/>
            <a:ext cx="1113155" cy="866140"/>
            <a:chOff x="18497949" y="646598"/>
            <a:chExt cx="1113155" cy="866140"/>
          </a:xfrm>
        </p:grpSpPr>
        <p:sp>
          <p:nvSpPr>
            <p:cNvPr id="33" name="object 33"/>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34" name="object 34"/>
            <p:cNvPicPr/>
            <p:nvPr/>
          </p:nvPicPr>
          <p:blipFill>
            <a:blip r:embed="rId2" cstate="print"/>
            <a:stretch>
              <a:fillRect/>
            </a:stretch>
          </p:blipFill>
          <p:spPr>
            <a:xfrm>
              <a:off x="18719430" y="743851"/>
              <a:ext cx="670974" cy="670974"/>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3" name="object 3"/>
          <p:cNvSpPr txBox="1"/>
          <p:nvPr/>
        </p:nvSpPr>
        <p:spPr>
          <a:xfrm>
            <a:off x="1683812" y="768008"/>
            <a:ext cx="130556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03</a:t>
            </a:r>
            <a:r>
              <a:rPr sz="1650" b="1" spc="-15" dirty="0">
                <a:solidFill>
                  <a:srgbClr val="FFFFFF"/>
                </a:solidFill>
                <a:latin typeface="Arial"/>
                <a:cs typeface="Arial"/>
              </a:rPr>
              <a:t> </a:t>
            </a:r>
            <a:r>
              <a:rPr sz="1650" b="1" spc="-10" dirty="0">
                <a:solidFill>
                  <a:srgbClr val="FFFFFF"/>
                </a:solidFill>
                <a:latin typeface="Arial"/>
                <a:cs typeface="Arial"/>
              </a:rPr>
              <a:t>Diagnosis</a:t>
            </a:r>
            <a:endParaRPr sz="1650">
              <a:latin typeface="Arial"/>
              <a:cs typeface="Arial"/>
            </a:endParaRPr>
          </a:p>
        </p:txBody>
      </p:sp>
      <p:sp>
        <p:nvSpPr>
          <p:cNvPr id="4" name="object 4"/>
          <p:cNvSpPr txBox="1"/>
          <p:nvPr/>
        </p:nvSpPr>
        <p:spPr>
          <a:xfrm>
            <a:off x="829339" y="10226988"/>
            <a:ext cx="6233160"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9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105" dirty="0">
                <a:solidFill>
                  <a:srgbClr val="11688B"/>
                </a:solidFill>
                <a:latin typeface="Arial"/>
                <a:cs typeface="Arial"/>
              </a:rPr>
              <a:t> </a:t>
            </a:r>
            <a:r>
              <a:rPr sz="1650" dirty="0">
                <a:solidFill>
                  <a:srgbClr val="11688B"/>
                </a:solidFill>
                <a:latin typeface="Arial"/>
                <a:cs typeface="Arial"/>
              </a:rPr>
              <a:t>idiopathic</a:t>
            </a:r>
            <a:r>
              <a:rPr sz="1650" spc="110" dirty="0">
                <a:solidFill>
                  <a:srgbClr val="11688B"/>
                </a:solidFill>
                <a:latin typeface="Arial"/>
                <a:cs typeface="Arial"/>
              </a:rPr>
              <a:t> </a:t>
            </a:r>
            <a:r>
              <a:rPr sz="1650" dirty="0">
                <a:solidFill>
                  <a:srgbClr val="11688B"/>
                </a:solidFill>
                <a:latin typeface="Arial"/>
                <a:cs typeface="Arial"/>
              </a:rPr>
              <a:t>Multicentric</a:t>
            </a:r>
            <a:r>
              <a:rPr sz="1650" spc="110" dirty="0">
                <a:solidFill>
                  <a:srgbClr val="11688B"/>
                </a:solidFill>
                <a:latin typeface="Arial"/>
                <a:cs typeface="Arial"/>
              </a:rPr>
              <a:t> </a:t>
            </a:r>
            <a:r>
              <a:rPr sz="1650" dirty="0">
                <a:solidFill>
                  <a:srgbClr val="11688B"/>
                </a:solidFill>
                <a:latin typeface="Arial"/>
                <a:cs typeface="Arial"/>
              </a:rPr>
              <a:t>Castleman</a:t>
            </a:r>
            <a:r>
              <a:rPr sz="1650" spc="110"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1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Fajgenbaum</a:t>
            </a:r>
            <a:r>
              <a:rPr sz="1650" spc="-15" dirty="0">
                <a:solidFill>
                  <a:srgbClr val="11688B"/>
                </a:solidFill>
                <a:latin typeface="Arial"/>
                <a:cs typeface="Arial"/>
              </a:rPr>
              <a:t> </a:t>
            </a:r>
            <a:r>
              <a:rPr sz="1650" dirty="0">
                <a:solidFill>
                  <a:srgbClr val="11688B"/>
                </a:solidFill>
                <a:latin typeface="Arial"/>
                <a:cs typeface="Arial"/>
              </a:rPr>
              <a:t>DC,</a:t>
            </a:r>
            <a:r>
              <a:rPr sz="1650" spc="-15" dirty="0">
                <a:solidFill>
                  <a:srgbClr val="11688B"/>
                </a:solidFill>
                <a:latin typeface="Arial"/>
                <a:cs typeface="Arial"/>
              </a:rPr>
              <a:t> </a:t>
            </a:r>
            <a:r>
              <a:rPr sz="1650" i="1" dirty="0">
                <a:solidFill>
                  <a:srgbClr val="11688B"/>
                </a:solidFill>
                <a:latin typeface="Arial"/>
                <a:cs typeface="Arial"/>
              </a:rPr>
              <a:t>et</a:t>
            </a:r>
            <a:r>
              <a:rPr sz="1650" i="1" spc="-10" dirty="0">
                <a:solidFill>
                  <a:srgbClr val="11688B"/>
                </a:solidFill>
                <a:latin typeface="Arial"/>
                <a:cs typeface="Arial"/>
              </a:rPr>
              <a:t> </a:t>
            </a:r>
            <a:r>
              <a:rPr sz="1650" i="1" dirty="0">
                <a:solidFill>
                  <a:srgbClr val="11688B"/>
                </a:solidFill>
                <a:latin typeface="Arial"/>
                <a:cs typeface="Arial"/>
              </a:rPr>
              <a:t>al.</a:t>
            </a:r>
            <a:r>
              <a:rPr sz="1650" i="1" spc="-20"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2017;</a:t>
            </a:r>
            <a:r>
              <a:rPr sz="1650" spc="-10" dirty="0">
                <a:solidFill>
                  <a:srgbClr val="11688B"/>
                </a:solidFill>
                <a:latin typeface="Arial"/>
                <a:cs typeface="Arial"/>
              </a:rPr>
              <a:t> </a:t>
            </a:r>
            <a:r>
              <a:rPr sz="1650" dirty="0">
                <a:solidFill>
                  <a:srgbClr val="11688B"/>
                </a:solidFill>
                <a:latin typeface="Arial"/>
                <a:cs typeface="Arial"/>
              </a:rPr>
              <a:t>129:</a:t>
            </a:r>
            <a:r>
              <a:rPr sz="1650" spc="-15" dirty="0">
                <a:solidFill>
                  <a:srgbClr val="11688B"/>
                </a:solidFill>
                <a:latin typeface="Arial"/>
                <a:cs typeface="Arial"/>
              </a:rPr>
              <a:t> </a:t>
            </a:r>
            <a:r>
              <a:rPr sz="1650" spc="-10" dirty="0">
                <a:solidFill>
                  <a:srgbClr val="11688B"/>
                </a:solidFill>
                <a:latin typeface="Arial"/>
                <a:cs typeface="Arial"/>
              </a:rPr>
              <a:t>1646–57.</a:t>
            </a:r>
            <a:endParaRPr sz="1650">
              <a:latin typeface="Arial"/>
              <a:cs typeface="Arial"/>
            </a:endParaRPr>
          </a:p>
        </p:txBody>
      </p:sp>
      <p:sp>
        <p:nvSpPr>
          <p:cNvPr id="5" name="object 5"/>
          <p:cNvSpPr txBox="1"/>
          <p:nvPr/>
        </p:nvSpPr>
        <p:spPr>
          <a:xfrm>
            <a:off x="1419500" y="4818985"/>
            <a:ext cx="8936355" cy="1641475"/>
          </a:xfrm>
          <a:prstGeom prst="rect">
            <a:avLst/>
          </a:prstGeom>
        </p:spPr>
        <p:txBody>
          <a:bodyPr vert="horz" wrap="square" lIns="0" tIns="8890" rIns="0" bIns="0" rtlCol="0">
            <a:spAutoFit/>
          </a:bodyPr>
          <a:lstStyle/>
          <a:p>
            <a:pPr marL="320675" marR="30480" indent="-283210">
              <a:lnSpc>
                <a:spcPct val="102099"/>
              </a:lnSpc>
              <a:spcBef>
                <a:spcPts val="70"/>
              </a:spcBef>
              <a:buChar char="•"/>
              <a:tabLst>
                <a:tab pos="320675" algn="l"/>
              </a:tabLst>
            </a:pPr>
            <a:r>
              <a:rPr sz="2600" dirty="0">
                <a:solidFill>
                  <a:srgbClr val="11688B"/>
                </a:solidFill>
                <a:latin typeface="Arial"/>
                <a:cs typeface="Arial"/>
              </a:rPr>
              <a:t>A</a:t>
            </a:r>
            <a:r>
              <a:rPr sz="2600" spc="220" dirty="0">
                <a:solidFill>
                  <a:srgbClr val="11688B"/>
                </a:solidFill>
                <a:latin typeface="Arial"/>
                <a:cs typeface="Arial"/>
              </a:rPr>
              <a:t> </a:t>
            </a:r>
            <a:r>
              <a:rPr sz="2600" dirty="0">
                <a:solidFill>
                  <a:srgbClr val="11688B"/>
                </a:solidFill>
                <a:latin typeface="Arial"/>
                <a:cs typeface="Arial"/>
              </a:rPr>
              <a:t>diagnosis</a:t>
            </a:r>
            <a:r>
              <a:rPr sz="2600" spc="215" dirty="0">
                <a:solidFill>
                  <a:srgbClr val="11688B"/>
                </a:solidFill>
                <a:latin typeface="Arial"/>
                <a:cs typeface="Arial"/>
              </a:rPr>
              <a:t> </a:t>
            </a:r>
            <a:r>
              <a:rPr sz="2600" spc="50" dirty="0">
                <a:solidFill>
                  <a:srgbClr val="11688B"/>
                </a:solidFill>
                <a:latin typeface="Arial"/>
                <a:cs typeface="Arial"/>
              </a:rPr>
              <a:t>of</a:t>
            </a:r>
            <a:r>
              <a:rPr sz="2600" spc="220" dirty="0">
                <a:solidFill>
                  <a:srgbClr val="11688B"/>
                </a:solidFill>
                <a:latin typeface="Arial"/>
                <a:cs typeface="Arial"/>
              </a:rPr>
              <a:t> </a:t>
            </a:r>
            <a:r>
              <a:rPr sz="2600" dirty="0">
                <a:solidFill>
                  <a:srgbClr val="11688B"/>
                </a:solidFill>
                <a:latin typeface="Arial"/>
                <a:cs typeface="Arial"/>
              </a:rPr>
              <a:t>idiopathic</a:t>
            </a:r>
            <a:r>
              <a:rPr sz="2600" spc="210" dirty="0">
                <a:solidFill>
                  <a:srgbClr val="11688B"/>
                </a:solidFill>
                <a:latin typeface="Arial"/>
                <a:cs typeface="Arial"/>
              </a:rPr>
              <a:t> </a:t>
            </a:r>
            <a:r>
              <a:rPr sz="2600" dirty="0">
                <a:solidFill>
                  <a:srgbClr val="11688B"/>
                </a:solidFill>
                <a:latin typeface="Arial"/>
                <a:cs typeface="Arial"/>
              </a:rPr>
              <a:t>Multicentric</a:t>
            </a:r>
            <a:r>
              <a:rPr sz="2600" spc="204" dirty="0">
                <a:solidFill>
                  <a:srgbClr val="11688B"/>
                </a:solidFill>
                <a:latin typeface="Arial"/>
                <a:cs typeface="Arial"/>
              </a:rPr>
              <a:t> </a:t>
            </a:r>
            <a:r>
              <a:rPr sz="2600" dirty="0">
                <a:solidFill>
                  <a:srgbClr val="11688B"/>
                </a:solidFill>
                <a:latin typeface="Arial"/>
                <a:cs typeface="Arial"/>
              </a:rPr>
              <a:t>Castleman</a:t>
            </a:r>
            <a:r>
              <a:rPr sz="2600" spc="215" dirty="0">
                <a:solidFill>
                  <a:srgbClr val="11688B"/>
                </a:solidFill>
                <a:latin typeface="Arial"/>
                <a:cs typeface="Arial"/>
              </a:rPr>
              <a:t> </a:t>
            </a:r>
            <a:r>
              <a:rPr sz="2600" spc="-10" dirty="0">
                <a:solidFill>
                  <a:srgbClr val="11688B"/>
                </a:solidFill>
                <a:latin typeface="Arial"/>
                <a:cs typeface="Arial"/>
              </a:rPr>
              <a:t>Disease </a:t>
            </a:r>
            <a:r>
              <a:rPr sz="2600" spc="-20" dirty="0">
                <a:solidFill>
                  <a:srgbClr val="11688B"/>
                </a:solidFill>
                <a:latin typeface="Arial"/>
                <a:cs typeface="Arial"/>
              </a:rPr>
              <a:t>(iMCD)</a:t>
            </a:r>
            <a:r>
              <a:rPr sz="2600" spc="185" dirty="0">
                <a:solidFill>
                  <a:srgbClr val="11688B"/>
                </a:solidFill>
                <a:latin typeface="Arial"/>
                <a:cs typeface="Arial"/>
              </a:rPr>
              <a:t> </a:t>
            </a:r>
            <a:r>
              <a:rPr sz="2600" spc="50" dirty="0">
                <a:solidFill>
                  <a:srgbClr val="11688B"/>
                </a:solidFill>
                <a:latin typeface="Arial"/>
                <a:cs typeface="Arial"/>
              </a:rPr>
              <a:t>must</a:t>
            </a:r>
            <a:r>
              <a:rPr sz="2600" spc="190" dirty="0">
                <a:solidFill>
                  <a:srgbClr val="11688B"/>
                </a:solidFill>
                <a:latin typeface="Arial"/>
                <a:cs typeface="Arial"/>
              </a:rPr>
              <a:t> </a:t>
            </a:r>
            <a:r>
              <a:rPr sz="2600" dirty="0">
                <a:solidFill>
                  <a:srgbClr val="11688B"/>
                </a:solidFill>
                <a:latin typeface="Arial"/>
                <a:cs typeface="Arial"/>
              </a:rPr>
              <a:t>include</a:t>
            </a:r>
            <a:r>
              <a:rPr sz="2600" spc="180" dirty="0">
                <a:solidFill>
                  <a:srgbClr val="11688B"/>
                </a:solidFill>
                <a:latin typeface="Arial"/>
                <a:cs typeface="Arial"/>
              </a:rPr>
              <a:t> </a:t>
            </a:r>
            <a:r>
              <a:rPr sz="2600" dirty="0">
                <a:solidFill>
                  <a:srgbClr val="11688B"/>
                </a:solidFill>
                <a:latin typeface="Arial"/>
                <a:cs typeface="Arial"/>
              </a:rPr>
              <a:t>histopathologic</a:t>
            </a:r>
            <a:r>
              <a:rPr sz="2600" spc="175" dirty="0">
                <a:solidFill>
                  <a:srgbClr val="11688B"/>
                </a:solidFill>
                <a:latin typeface="Arial"/>
                <a:cs typeface="Arial"/>
              </a:rPr>
              <a:t> </a:t>
            </a:r>
            <a:r>
              <a:rPr sz="2600" dirty="0">
                <a:solidFill>
                  <a:srgbClr val="11688B"/>
                </a:solidFill>
                <a:latin typeface="Arial"/>
                <a:cs typeface="Arial"/>
              </a:rPr>
              <a:t>lymph</a:t>
            </a:r>
            <a:r>
              <a:rPr sz="2600" spc="185" dirty="0">
                <a:solidFill>
                  <a:srgbClr val="11688B"/>
                </a:solidFill>
                <a:latin typeface="Arial"/>
                <a:cs typeface="Arial"/>
              </a:rPr>
              <a:t> </a:t>
            </a:r>
            <a:r>
              <a:rPr sz="2600" dirty="0">
                <a:solidFill>
                  <a:srgbClr val="11688B"/>
                </a:solidFill>
                <a:latin typeface="Arial"/>
                <a:cs typeface="Arial"/>
              </a:rPr>
              <a:t>node</a:t>
            </a:r>
            <a:r>
              <a:rPr sz="2600" spc="180" dirty="0">
                <a:solidFill>
                  <a:srgbClr val="11688B"/>
                </a:solidFill>
                <a:latin typeface="Arial"/>
                <a:cs typeface="Arial"/>
              </a:rPr>
              <a:t> </a:t>
            </a:r>
            <a:r>
              <a:rPr sz="2600" spc="-10" dirty="0">
                <a:solidFill>
                  <a:srgbClr val="11688B"/>
                </a:solidFill>
                <a:latin typeface="Arial"/>
                <a:cs typeface="Arial"/>
              </a:rPr>
              <a:t>features </a:t>
            </a:r>
            <a:r>
              <a:rPr sz="2600" dirty="0">
                <a:solidFill>
                  <a:srgbClr val="11688B"/>
                </a:solidFill>
                <a:latin typeface="Arial"/>
                <a:cs typeface="Arial"/>
              </a:rPr>
              <a:t>consistent</a:t>
            </a:r>
            <a:r>
              <a:rPr sz="2600" spc="114" dirty="0">
                <a:solidFill>
                  <a:srgbClr val="11688B"/>
                </a:solidFill>
                <a:latin typeface="Arial"/>
                <a:cs typeface="Arial"/>
              </a:rPr>
              <a:t> </a:t>
            </a:r>
            <a:r>
              <a:rPr sz="2600" spc="55" dirty="0">
                <a:solidFill>
                  <a:srgbClr val="11688B"/>
                </a:solidFill>
                <a:latin typeface="Arial"/>
                <a:cs typeface="Arial"/>
              </a:rPr>
              <a:t>with</a:t>
            </a:r>
            <a:r>
              <a:rPr sz="2600" spc="105" dirty="0">
                <a:solidFill>
                  <a:srgbClr val="11688B"/>
                </a:solidFill>
                <a:latin typeface="Arial"/>
                <a:cs typeface="Arial"/>
              </a:rPr>
              <a:t> </a:t>
            </a:r>
            <a:r>
              <a:rPr sz="2600" dirty="0">
                <a:solidFill>
                  <a:srgbClr val="11688B"/>
                </a:solidFill>
                <a:latin typeface="Arial"/>
                <a:cs typeface="Arial"/>
              </a:rPr>
              <a:t>the</a:t>
            </a:r>
            <a:r>
              <a:rPr sz="2600" spc="105" dirty="0">
                <a:solidFill>
                  <a:srgbClr val="11688B"/>
                </a:solidFill>
                <a:latin typeface="Arial"/>
                <a:cs typeface="Arial"/>
              </a:rPr>
              <a:t> </a:t>
            </a:r>
            <a:r>
              <a:rPr sz="2600" dirty="0">
                <a:solidFill>
                  <a:srgbClr val="11688B"/>
                </a:solidFill>
                <a:latin typeface="Arial"/>
                <a:cs typeface="Arial"/>
              </a:rPr>
              <a:t>iMCD</a:t>
            </a:r>
            <a:r>
              <a:rPr sz="2600" spc="110" dirty="0">
                <a:solidFill>
                  <a:srgbClr val="11688B"/>
                </a:solidFill>
                <a:latin typeface="Arial"/>
                <a:cs typeface="Arial"/>
              </a:rPr>
              <a:t> </a:t>
            </a:r>
            <a:r>
              <a:rPr sz="2600" spc="45" dirty="0">
                <a:solidFill>
                  <a:srgbClr val="11688B"/>
                </a:solidFill>
                <a:latin typeface="Arial"/>
                <a:cs typeface="Arial"/>
              </a:rPr>
              <a:t>spectrum</a:t>
            </a:r>
            <a:r>
              <a:rPr sz="2600" spc="110" dirty="0">
                <a:solidFill>
                  <a:srgbClr val="11688B"/>
                </a:solidFill>
                <a:latin typeface="Arial"/>
                <a:cs typeface="Arial"/>
              </a:rPr>
              <a:t> </a:t>
            </a:r>
            <a:r>
              <a:rPr sz="2600" dirty="0">
                <a:solidFill>
                  <a:srgbClr val="11688B"/>
                </a:solidFill>
                <a:latin typeface="Arial"/>
                <a:cs typeface="Arial"/>
              </a:rPr>
              <a:t>which</a:t>
            </a:r>
            <a:r>
              <a:rPr sz="2600" spc="110" dirty="0">
                <a:solidFill>
                  <a:srgbClr val="11688B"/>
                </a:solidFill>
                <a:latin typeface="Arial"/>
                <a:cs typeface="Arial"/>
              </a:rPr>
              <a:t> </a:t>
            </a:r>
            <a:r>
              <a:rPr sz="2600" dirty="0">
                <a:solidFill>
                  <a:srgbClr val="11688B"/>
                </a:solidFill>
                <a:latin typeface="Arial"/>
                <a:cs typeface="Arial"/>
              </a:rPr>
              <a:t>are</a:t>
            </a:r>
            <a:r>
              <a:rPr sz="2600" spc="105" dirty="0">
                <a:solidFill>
                  <a:srgbClr val="11688B"/>
                </a:solidFill>
                <a:latin typeface="Arial"/>
                <a:cs typeface="Arial"/>
              </a:rPr>
              <a:t> </a:t>
            </a:r>
            <a:r>
              <a:rPr sz="2600" spc="-20" dirty="0">
                <a:solidFill>
                  <a:srgbClr val="11688B"/>
                </a:solidFill>
                <a:latin typeface="Arial"/>
                <a:cs typeface="Arial"/>
              </a:rPr>
              <a:t>best </a:t>
            </a:r>
            <a:r>
              <a:rPr sz="2600" dirty="0">
                <a:solidFill>
                  <a:srgbClr val="11688B"/>
                </a:solidFill>
                <a:latin typeface="Arial"/>
                <a:cs typeface="Arial"/>
              </a:rPr>
              <a:t>assessed</a:t>
            </a:r>
            <a:r>
              <a:rPr sz="2600" spc="95" dirty="0">
                <a:solidFill>
                  <a:srgbClr val="11688B"/>
                </a:solidFill>
                <a:latin typeface="Arial"/>
                <a:cs typeface="Arial"/>
              </a:rPr>
              <a:t> </a:t>
            </a:r>
            <a:r>
              <a:rPr sz="2600" spc="55" dirty="0">
                <a:solidFill>
                  <a:srgbClr val="11688B"/>
                </a:solidFill>
                <a:latin typeface="Arial"/>
                <a:cs typeface="Arial"/>
              </a:rPr>
              <a:t>with</a:t>
            </a:r>
            <a:r>
              <a:rPr sz="2600" spc="95" dirty="0">
                <a:solidFill>
                  <a:srgbClr val="11688B"/>
                </a:solidFill>
                <a:latin typeface="Arial"/>
                <a:cs typeface="Arial"/>
              </a:rPr>
              <a:t> </a:t>
            </a:r>
            <a:r>
              <a:rPr sz="2600" dirty="0">
                <a:solidFill>
                  <a:srgbClr val="11688B"/>
                </a:solidFill>
                <a:latin typeface="Arial"/>
                <a:cs typeface="Arial"/>
              </a:rPr>
              <a:t>an</a:t>
            </a:r>
            <a:r>
              <a:rPr sz="2600" spc="90" dirty="0">
                <a:solidFill>
                  <a:srgbClr val="11688B"/>
                </a:solidFill>
                <a:latin typeface="Arial"/>
                <a:cs typeface="Arial"/>
              </a:rPr>
              <a:t> </a:t>
            </a:r>
            <a:r>
              <a:rPr sz="2600" dirty="0">
                <a:solidFill>
                  <a:srgbClr val="11688B"/>
                </a:solidFill>
                <a:latin typeface="Arial"/>
                <a:cs typeface="Arial"/>
              </a:rPr>
              <a:t>excisional</a:t>
            </a:r>
            <a:r>
              <a:rPr sz="2600" spc="100" dirty="0">
                <a:solidFill>
                  <a:srgbClr val="11688B"/>
                </a:solidFill>
                <a:latin typeface="Arial"/>
                <a:cs typeface="Arial"/>
              </a:rPr>
              <a:t> </a:t>
            </a:r>
            <a:r>
              <a:rPr sz="2600" dirty="0">
                <a:solidFill>
                  <a:srgbClr val="11688B"/>
                </a:solidFill>
                <a:latin typeface="Arial"/>
                <a:cs typeface="Arial"/>
              </a:rPr>
              <a:t>lymph</a:t>
            </a:r>
            <a:r>
              <a:rPr sz="2600" spc="95" dirty="0">
                <a:solidFill>
                  <a:srgbClr val="11688B"/>
                </a:solidFill>
                <a:latin typeface="Arial"/>
                <a:cs typeface="Arial"/>
              </a:rPr>
              <a:t> </a:t>
            </a:r>
            <a:r>
              <a:rPr sz="2600" dirty="0">
                <a:solidFill>
                  <a:srgbClr val="11688B"/>
                </a:solidFill>
                <a:latin typeface="Arial"/>
                <a:cs typeface="Arial"/>
              </a:rPr>
              <a:t>node</a:t>
            </a:r>
            <a:r>
              <a:rPr sz="2600" spc="85" dirty="0">
                <a:solidFill>
                  <a:srgbClr val="11688B"/>
                </a:solidFill>
                <a:latin typeface="Arial"/>
                <a:cs typeface="Arial"/>
              </a:rPr>
              <a:t> </a:t>
            </a:r>
            <a:r>
              <a:rPr sz="2600" spc="-10" dirty="0">
                <a:solidFill>
                  <a:srgbClr val="11688B"/>
                </a:solidFill>
                <a:latin typeface="Arial"/>
                <a:cs typeface="Arial"/>
              </a:rPr>
              <a:t>biopsy</a:t>
            </a:r>
            <a:r>
              <a:rPr sz="2550" spc="-15" baseline="26143" dirty="0">
                <a:solidFill>
                  <a:srgbClr val="11688B"/>
                </a:solidFill>
                <a:latin typeface="Arial"/>
                <a:cs typeface="Arial"/>
              </a:rPr>
              <a:t>1</a:t>
            </a:r>
            <a:endParaRPr sz="2550" baseline="26143">
              <a:latin typeface="Arial"/>
              <a:cs typeface="Arial"/>
            </a:endParaRPr>
          </a:p>
        </p:txBody>
      </p:sp>
      <p:sp>
        <p:nvSpPr>
          <p:cNvPr id="6" name="object 6"/>
          <p:cNvSpPr txBox="1">
            <a:spLocks noGrp="1"/>
          </p:cNvSpPr>
          <p:nvPr>
            <p:ph type="title"/>
          </p:nvPr>
        </p:nvSpPr>
        <p:spPr>
          <a:xfrm>
            <a:off x="1378890" y="1430187"/>
            <a:ext cx="12863830" cy="2310130"/>
          </a:xfrm>
          <a:prstGeom prst="rect">
            <a:avLst/>
          </a:prstGeom>
        </p:spPr>
        <p:txBody>
          <a:bodyPr vert="horz" wrap="square" lIns="0" tIns="106045" rIns="0" bIns="0" rtlCol="0">
            <a:spAutoFit/>
          </a:bodyPr>
          <a:lstStyle/>
          <a:p>
            <a:pPr marL="12700" marR="8255">
              <a:lnSpc>
                <a:spcPts val="5780"/>
              </a:lnSpc>
              <a:spcBef>
                <a:spcPts val="835"/>
              </a:spcBef>
            </a:pPr>
            <a:r>
              <a:rPr sz="5350" spc="-165" dirty="0">
                <a:solidFill>
                  <a:srgbClr val="11688B"/>
                </a:solidFill>
              </a:rPr>
              <a:t>Diagnosis</a:t>
            </a:r>
            <a:r>
              <a:rPr sz="5350" spc="-210" dirty="0">
                <a:solidFill>
                  <a:srgbClr val="11688B"/>
                </a:solidFill>
              </a:rPr>
              <a:t> </a:t>
            </a:r>
            <a:r>
              <a:rPr sz="5350" spc="-140" dirty="0">
                <a:solidFill>
                  <a:srgbClr val="11688B"/>
                </a:solidFill>
              </a:rPr>
              <a:t>requires</a:t>
            </a:r>
            <a:r>
              <a:rPr sz="5350" spc="-210" dirty="0">
                <a:solidFill>
                  <a:srgbClr val="11688B"/>
                </a:solidFill>
              </a:rPr>
              <a:t> </a:t>
            </a:r>
            <a:r>
              <a:rPr sz="5350" spc="-100" dirty="0">
                <a:solidFill>
                  <a:srgbClr val="11688B"/>
                </a:solidFill>
              </a:rPr>
              <a:t>close</a:t>
            </a:r>
            <a:r>
              <a:rPr sz="5350" spc="-204" dirty="0">
                <a:solidFill>
                  <a:srgbClr val="11688B"/>
                </a:solidFill>
              </a:rPr>
              <a:t> </a:t>
            </a:r>
            <a:r>
              <a:rPr sz="5350" spc="-160" dirty="0">
                <a:solidFill>
                  <a:srgbClr val="11688B"/>
                </a:solidFill>
              </a:rPr>
              <a:t>multidisciplinary </a:t>
            </a:r>
            <a:r>
              <a:rPr sz="5350" spc="-135" dirty="0">
                <a:solidFill>
                  <a:srgbClr val="11688B"/>
                </a:solidFill>
              </a:rPr>
              <a:t>collaboration</a:t>
            </a:r>
            <a:r>
              <a:rPr sz="5350" spc="-225" dirty="0">
                <a:solidFill>
                  <a:srgbClr val="11688B"/>
                </a:solidFill>
              </a:rPr>
              <a:t> </a:t>
            </a:r>
            <a:r>
              <a:rPr sz="5350" spc="-35" dirty="0">
                <a:solidFill>
                  <a:srgbClr val="11688B"/>
                </a:solidFill>
              </a:rPr>
              <a:t>between</a:t>
            </a:r>
            <a:r>
              <a:rPr sz="5350" spc="-220" dirty="0">
                <a:solidFill>
                  <a:srgbClr val="11688B"/>
                </a:solidFill>
              </a:rPr>
              <a:t> </a:t>
            </a:r>
            <a:r>
              <a:rPr sz="5350" spc="-30" dirty="0">
                <a:solidFill>
                  <a:srgbClr val="11688B"/>
                </a:solidFill>
              </a:rPr>
              <a:t>pathologists</a:t>
            </a:r>
            <a:endParaRPr sz="5350"/>
          </a:p>
          <a:p>
            <a:pPr marL="12700">
              <a:lnSpc>
                <a:spcPts val="5690"/>
              </a:lnSpc>
            </a:pPr>
            <a:r>
              <a:rPr sz="5350" spc="-70" dirty="0">
                <a:solidFill>
                  <a:srgbClr val="11688B"/>
                </a:solidFill>
              </a:rPr>
              <a:t>and</a:t>
            </a:r>
            <a:r>
              <a:rPr sz="5350" spc="-270" dirty="0">
                <a:solidFill>
                  <a:srgbClr val="11688B"/>
                </a:solidFill>
              </a:rPr>
              <a:t> </a:t>
            </a:r>
            <a:r>
              <a:rPr sz="5350" spc="-100" dirty="0">
                <a:solidFill>
                  <a:srgbClr val="11688B"/>
                </a:solidFill>
              </a:rPr>
              <a:t>treating</a:t>
            </a:r>
            <a:r>
              <a:rPr sz="5350" spc="-265" dirty="0">
                <a:solidFill>
                  <a:srgbClr val="11688B"/>
                </a:solidFill>
              </a:rPr>
              <a:t> </a:t>
            </a:r>
            <a:r>
              <a:rPr sz="5350" spc="-80" dirty="0">
                <a:solidFill>
                  <a:srgbClr val="11688B"/>
                </a:solidFill>
              </a:rPr>
              <a:t>physicians</a:t>
            </a:r>
            <a:endParaRPr sz="5350"/>
          </a:p>
        </p:txBody>
      </p:sp>
      <p:sp>
        <p:nvSpPr>
          <p:cNvPr id="7" name="object 7"/>
          <p:cNvSpPr txBox="1"/>
          <p:nvPr/>
        </p:nvSpPr>
        <p:spPr>
          <a:xfrm>
            <a:off x="12424429" y="6884681"/>
            <a:ext cx="6511925" cy="1134110"/>
          </a:xfrm>
          <a:prstGeom prst="rect">
            <a:avLst/>
          </a:prstGeom>
        </p:spPr>
        <p:txBody>
          <a:bodyPr vert="horz" wrap="square" lIns="0" tIns="9525" rIns="0" bIns="0" rtlCol="0">
            <a:spAutoFit/>
          </a:bodyPr>
          <a:lstStyle/>
          <a:p>
            <a:pPr marL="12700" marR="5080" indent="200660">
              <a:lnSpc>
                <a:spcPct val="101200"/>
              </a:lnSpc>
              <a:spcBef>
                <a:spcPts val="75"/>
              </a:spcBef>
            </a:pPr>
            <a:r>
              <a:rPr sz="3600" b="1" dirty="0">
                <a:solidFill>
                  <a:srgbClr val="11688B"/>
                </a:solidFill>
                <a:latin typeface="Arial"/>
                <a:cs typeface="Arial"/>
              </a:rPr>
              <a:t>Expert</a:t>
            </a:r>
            <a:r>
              <a:rPr sz="3600" b="1" spc="-10" dirty="0">
                <a:solidFill>
                  <a:srgbClr val="11688B"/>
                </a:solidFill>
                <a:latin typeface="Arial"/>
                <a:cs typeface="Arial"/>
              </a:rPr>
              <a:t> </a:t>
            </a:r>
            <a:r>
              <a:rPr sz="3600" b="1" dirty="0">
                <a:solidFill>
                  <a:srgbClr val="11688B"/>
                </a:solidFill>
                <a:latin typeface="Arial"/>
                <a:cs typeface="Arial"/>
              </a:rPr>
              <a:t>pathologists</a:t>
            </a:r>
            <a:r>
              <a:rPr sz="3600" b="1" spc="-15" dirty="0">
                <a:solidFill>
                  <a:srgbClr val="11688B"/>
                </a:solidFill>
                <a:latin typeface="Arial"/>
                <a:cs typeface="Arial"/>
              </a:rPr>
              <a:t> </a:t>
            </a:r>
            <a:r>
              <a:rPr sz="3600" spc="55" dirty="0">
                <a:solidFill>
                  <a:srgbClr val="11688B"/>
                </a:solidFill>
                <a:latin typeface="Arial"/>
                <a:cs typeface="Arial"/>
              </a:rPr>
              <a:t>must</a:t>
            </a:r>
            <a:r>
              <a:rPr sz="3600" spc="-5" dirty="0">
                <a:solidFill>
                  <a:srgbClr val="11688B"/>
                </a:solidFill>
                <a:latin typeface="Arial"/>
                <a:cs typeface="Arial"/>
              </a:rPr>
              <a:t> </a:t>
            </a:r>
            <a:r>
              <a:rPr sz="3600" spc="-25" dirty="0">
                <a:solidFill>
                  <a:srgbClr val="11688B"/>
                </a:solidFill>
                <a:latin typeface="Arial"/>
                <a:cs typeface="Arial"/>
              </a:rPr>
              <a:t>be </a:t>
            </a:r>
            <a:r>
              <a:rPr sz="3600" dirty="0">
                <a:solidFill>
                  <a:srgbClr val="11688B"/>
                </a:solidFill>
                <a:latin typeface="Arial"/>
                <a:cs typeface="Arial"/>
              </a:rPr>
              <a:t>involved</a:t>
            </a:r>
            <a:r>
              <a:rPr sz="3600" spc="65" dirty="0">
                <a:solidFill>
                  <a:srgbClr val="11688B"/>
                </a:solidFill>
                <a:latin typeface="Arial"/>
                <a:cs typeface="Arial"/>
              </a:rPr>
              <a:t> </a:t>
            </a:r>
            <a:r>
              <a:rPr sz="3600" dirty="0">
                <a:solidFill>
                  <a:srgbClr val="11688B"/>
                </a:solidFill>
                <a:latin typeface="Arial"/>
                <a:cs typeface="Arial"/>
              </a:rPr>
              <a:t>in</a:t>
            </a:r>
            <a:r>
              <a:rPr sz="3600" spc="65" dirty="0">
                <a:solidFill>
                  <a:srgbClr val="11688B"/>
                </a:solidFill>
                <a:latin typeface="Arial"/>
                <a:cs typeface="Arial"/>
              </a:rPr>
              <a:t> </a:t>
            </a:r>
            <a:r>
              <a:rPr sz="3600" dirty="0">
                <a:solidFill>
                  <a:srgbClr val="11688B"/>
                </a:solidFill>
                <a:latin typeface="Arial"/>
                <a:cs typeface="Arial"/>
              </a:rPr>
              <a:t>a</a:t>
            </a:r>
            <a:r>
              <a:rPr sz="3600" spc="60" dirty="0">
                <a:solidFill>
                  <a:srgbClr val="11688B"/>
                </a:solidFill>
                <a:latin typeface="Arial"/>
                <a:cs typeface="Arial"/>
              </a:rPr>
              <a:t> </a:t>
            </a:r>
            <a:r>
              <a:rPr sz="3600" dirty="0">
                <a:solidFill>
                  <a:srgbClr val="11688B"/>
                </a:solidFill>
                <a:latin typeface="Arial"/>
                <a:cs typeface="Arial"/>
              </a:rPr>
              <a:t>diagnosis</a:t>
            </a:r>
            <a:r>
              <a:rPr sz="3600" spc="60" dirty="0">
                <a:solidFill>
                  <a:srgbClr val="11688B"/>
                </a:solidFill>
                <a:latin typeface="Arial"/>
                <a:cs typeface="Arial"/>
              </a:rPr>
              <a:t> </a:t>
            </a:r>
            <a:r>
              <a:rPr sz="3600" spc="70" dirty="0">
                <a:solidFill>
                  <a:srgbClr val="11688B"/>
                </a:solidFill>
                <a:latin typeface="Arial"/>
                <a:cs typeface="Arial"/>
              </a:rPr>
              <a:t>of</a:t>
            </a:r>
            <a:r>
              <a:rPr sz="3600" spc="60" dirty="0">
                <a:solidFill>
                  <a:srgbClr val="11688B"/>
                </a:solidFill>
                <a:latin typeface="Arial"/>
                <a:cs typeface="Arial"/>
              </a:rPr>
              <a:t> </a:t>
            </a:r>
            <a:r>
              <a:rPr sz="3600" spc="-20" dirty="0">
                <a:solidFill>
                  <a:srgbClr val="11688B"/>
                </a:solidFill>
                <a:latin typeface="Arial"/>
                <a:cs typeface="Arial"/>
              </a:rPr>
              <a:t>iMCD</a:t>
            </a:r>
            <a:endParaRPr sz="3600">
              <a:latin typeface="Arial"/>
              <a:cs typeface="Arial"/>
            </a:endParaRPr>
          </a:p>
        </p:txBody>
      </p:sp>
      <p:pic>
        <p:nvPicPr>
          <p:cNvPr id="8" name="object 8"/>
          <p:cNvPicPr/>
          <p:nvPr/>
        </p:nvPicPr>
        <p:blipFill>
          <a:blip r:embed="rId2" cstate="print"/>
          <a:stretch>
            <a:fillRect/>
          </a:stretch>
        </p:blipFill>
        <p:spPr>
          <a:xfrm>
            <a:off x="13138029" y="2455213"/>
            <a:ext cx="4726976" cy="4724463"/>
          </a:xfrm>
          <a:prstGeom prst="rect">
            <a:avLst/>
          </a:prstGeom>
        </p:spPr>
      </p:pic>
      <p:grpSp>
        <p:nvGrpSpPr>
          <p:cNvPr id="9" name="object 9"/>
          <p:cNvGrpSpPr/>
          <p:nvPr/>
        </p:nvGrpSpPr>
        <p:grpSpPr>
          <a:xfrm>
            <a:off x="1722997" y="8517122"/>
            <a:ext cx="4179570" cy="949960"/>
            <a:chOff x="1722997" y="8517122"/>
            <a:chExt cx="4179570" cy="949960"/>
          </a:xfrm>
        </p:grpSpPr>
        <p:pic>
          <p:nvPicPr>
            <p:cNvPr id="10" name="object 10"/>
            <p:cNvPicPr/>
            <p:nvPr/>
          </p:nvPicPr>
          <p:blipFill>
            <a:blip r:embed="rId3" cstate="print"/>
            <a:stretch>
              <a:fillRect/>
            </a:stretch>
          </p:blipFill>
          <p:spPr>
            <a:xfrm>
              <a:off x="5093876" y="8752822"/>
              <a:ext cx="605636" cy="605636"/>
            </a:xfrm>
            <a:prstGeom prst="rect">
              <a:avLst/>
            </a:prstGeom>
          </p:spPr>
        </p:pic>
        <p:sp>
          <p:nvSpPr>
            <p:cNvPr id="11" name="object 11"/>
            <p:cNvSpPr/>
            <p:nvPr/>
          </p:nvSpPr>
          <p:spPr>
            <a:xfrm>
              <a:off x="1722997" y="8517122"/>
              <a:ext cx="4179570" cy="949960"/>
            </a:xfrm>
            <a:custGeom>
              <a:avLst/>
              <a:gdLst/>
              <a:ahLst/>
              <a:cxnLst/>
              <a:rect l="l" t="t" r="r" b="b"/>
              <a:pathLst>
                <a:path w="4179570" h="949959">
                  <a:moveTo>
                    <a:pt x="4017212" y="0"/>
                  </a:moveTo>
                  <a:lnTo>
                    <a:pt x="162302" y="0"/>
                  </a:lnTo>
                  <a:lnTo>
                    <a:pt x="119156" y="5797"/>
                  </a:lnTo>
                  <a:lnTo>
                    <a:pt x="80385" y="22159"/>
                  </a:lnTo>
                  <a:lnTo>
                    <a:pt x="47537" y="47537"/>
                  </a:lnTo>
                  <a:lnTo>
                    <a:pt x="22159" y="80385"/>
                  </a:lnTo>
                  <a:lnTo>
                    <a:pt x="5797" y="119157"/>
                  </a:lnTo>
                  <a:lnTo>
                    <a:pt x="0" y="162303"/>
                  </a:lnTo>
                  <a:lnTo>
                    <a:pt x="0" y="787495"/>
                  </a:lnTo>
                  <a:lnTo>
                    <a:pt x="5797" y="830642"/>
                  </a:lnTo>
                  <a:lnTo>
                    <a:pt x="22159" y="869413"/>
                  </a:lnTo>
                  <a:lnTo>
                    <a:pt x="47537" y="902261"/>
                  </a:lnTo>
                  <a:lnTo>
                    <a:pt x="80385" y="927640"/>
                  </a:lnTo>
                  <a:lnTo>
                    <a:pt x="119156" y="944001"/>
                  </a:lnTo>
                  <a:lnTo>
                    <a:pt x="162302" y="949799"/>
                  </a:lnTo>
                  <a:lnTo>
                    <a:pt x="4017212" y="949799"/>
                  </a:lnTo>
                  <a:lnTo>
                    <a:pt x="4060359" y="944001"/>
                  </a:lnTo>
                  <a:lnTo>
                    <a:pt x="4099129" y="927640"/>
                  </a:lnTo>
                  <a:lnTo>
                    <a:pt x="4131978" y="902261"/>
                  </a:lnTo>
                  <a:lnTo>
                    <a:pt x="4157356" y="869413"/>
                  </a:lnTo>
                  <a:lnTo>
                    <a:pt x="4173718" y="830642"/>
                  </a:lnTo>
                  <a:lnTo>
                    <a:pt x="4179515" y="787495"/>
                  </a:lnTo>
                  <a:lnTo>
                    <a:pt x="4179515" y="162303"/>
                  </a:lnTo>
                  <a:lnTo>
                    <a:pt x="4173718" y="119157"/>
                  </a:lnTo>
                  <a:lnTo>
                    <a:pt x="4157356" y="80385"/>
                  </a:lnTo>
                  <a:lnTo>
                    <a:pt x="4131978" y="47537"/>
                  </a:lnTo>
                  <a:lnTo>
                    <a:pt x="4099129" y="22159"/>
                  </a:lnTo>
                  <a:lnTo>
                    <a:pt x="4060359" y="5797"/>
                  </a:lnTo>
                  <a:lnTo>
                    <a:pt x="4017212" y="0"/>
                  </a:lnTo>
                  <a:close/>
                </a:path>
              </a:pathLst>
            </a:custGeom>
            <a:solidFill>
              <a:srgbClr val="F28A04"/>
            </a:solidFill>
          </p:spPr>
          <p:txBody>
            <a:bodyPr wrap="square" lIns="0" tIns="0" rIns="0" bIns="0" rtlCol="0"/>
            <a:lstStyle/>
            <a:p>
              <a:endParaRPr/>
            </a:p>
          </p:txBody>
        </p:sp>
      </p:grpSp>
      <p:sp>
        <p:nvSpPr>
          <p:cNvPr id="12" name="object 12"/>
          <p:cNvSpPr txBox="1"/>
          <p:nvPr/>
        </p:nvSpPr>
        <p:spPr>
          <a:xfrm>
            <a:off x="1951800" y="8630387"/>
            <a:ext cx="2866390" cy="734695"/>
          </a:xfrm>
          <a:prstGeom prst="rect">
            <a:avLst/>
          </a:prstGeom>
        </p:spPr>
        <p:txBody>
          <a:bodyPr vert="horz" wrap="square" lIns="0" tIns="6985" rIns="0" bIns="0" rtlCol="0">
            <a:spAutoFit/>
          </a:bodyPr>
          <a:lstStyle/>
          <a:p>
            <a:pPr marL="12700" marR="5080">
              <a:lnSpc>
                <a:spcPct val="101800"/>
              </a:lnSpc>
              <a:spcBef>
                <a:spcPts val="55"/>
              </a:spcBef>
            </a:pPr>
            <a:r>
              <a:rPr sz="2300" dirty="0">
                <a:solidFill>
                  <a:srgbClr val="FFFFFF"/>
                </a:solidFill>
                <a:latin typeface="Arial"/>
                <a:cs typeface="Arial"/>
              </a:rPr>
              <a:t>iMCD</a:t>
            </a:r>
            <a:r>
              <a:rPr sz="2300" spc="35" dirty="0">
                <a:solidFill>
                  <a:srgbClr val="FFFFFF"/>
                </a:solidFill>
                <a:latin typeface="Arial"/>
                <a:cs typeface="Arial"/>
              </a:rPr>
              <a:t> </a:t>
            </a:r>
            <a:r>
              <a:rPr sz="2300" spc="-10" dirty="0">
                <a:solidFill>
                  <a:srgbClr val="FFFFFF"/>
                </a:solidFill>
                <a:latin typeface="Arial"/>
                <a:cs typeface="Arial"/>
              </a:rPr>
              <a:t>histopathologic </a:t>
            </a:r>
            <a:r>
              <a:rPr sz="2300" dirty="0">
                <a:solidFill>
                  <a:srgbClr val="FFFFFF"/>
                </a:solidFill>
                <a:latin typeface="Arial"/>
                <a:cs typeface="Arial"/>
              </a:rPr>
              <a:t>lymph</a:t>
            </a:r>
            <a:r>
              <a:rPr sz="2300" spc="95" dirty="0">
                <a:solidFill>
                  <a:srgbClr val="FFFFFF"/>
                </a:solidFill>
                <a:latin typeface="Arial"/>
                <a:cs typeface="Arial"/>
              </a:rPr>
              <a:t> </a:t>
            </a:r>
            <a:r>
              <a:rPr sz="2300" dirty="0">
                <a:solidFill>
                  <a:srgbClr val="FFFFFF"/>
                </a:solidFill>
                <a:latin typeface="Arial"/>
                <a:cs typeface="Arial"/>
              </a:rPr>
              <a:t>node</a:t>
            </a:r>
            <a:r>
              <a:rPr sz="2300" spc="95" dirty="0">
                <a:solidFill>
                  <a:srgbClr val="FFFFFF"/>
                </a:solidFill>
                <a:latin typeface="Arial"/>
                <a:cs typeface="Arial"/>
              </a:rPr>
              <a:t> </a:t>
            </a:r>
            <a:r>
              <a:rPr sz="2300" spc="-10" dirty="0">
                <a:solidFill>
                  <a:srgbClr val="FFFFFF"/>
                </a:solidFill>
                <a:latin typeface="Arial"/>
                <a:cs typeface="Arial"/>
              </a:rPr>
              <a:t>features</a:t>
            </a:r>
            <a:endParaRPr sz="2300">
              <a:latin typeface="Arial"/>
              <a:cs typeface="Arial"/>
            </a:endParaRPr>
          </a:p>
        </p:txBody>
      </p:sp>
      <p:pic>
        <p:nvPicPr>
          <p:cNvPr id="13" name="object 13"/>
          <p:cNvPicPr/>
          <p:nvPr/>
        </p:nvPicPr>
        <p:blipFill>
          <a:blip r:embed="rId4" cstate="print"/>
          <a:stretch>
            <a:fillRect/>
          </a:stretch>
        </p:blipFill>
        <p:spPr>
          <a:xfrm>
            <a:off x="4958173" y="8689997"/>
            <a:ext cx="605636" cy="605636"/>
          </a:xfrm>
          <a:prstGeom prst="rect">
            <a:avLst/>
          </a:prstGeom>
        </p:spPr>
      </p:pic>
      <p:grpSp>
        <p:nvGrpSpPr>
          <p:cNvPr id="14" name="object 14"/>
          <p:cNvGrpSpPr/>
          <p:nvPr/>
        </p:nvGrpSpPr>
        <p:grpSpPr>
          <a:xfrm>
            <a:off x="18497949" y="646598"/>
            <a:ext cx="1113155" cy="866140"/>
            <a:chOff x="18497949" y="646598"/>
            <a:chExt cx="1113155" cy="866140"/>
          </a:xfrm>
        </p:grpSpPr>
        <p:sp>
          <p:nvSpPr>
            <p:cNvPr id="15" name="object 15"/>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16" name="object 16"/>
            <p:cNvPicPr/>
            <p:nvPr/>
          </p:nvPicPr>
          <p:blipFill>
            <a:blip r:embed="rId5" cstate="print"/>
            <a:stretch>
              <a:fillRect/>
            </a:stretch>
          </p:blipFill>
          <p:spPr>
            <a:xfrm>
              <a:off x="18719430" y="743851"/>
              <a:ext cx="670974" cy="670974"/>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3" name="object 3"/>
          <p:cNvSpPr txBox="1"/>
          <p:nvPr/>
        </p:nvSpPr>
        <p:spPr>
          <a:xfrm>
            <a:off x="842039" y="785944"/>
            <a:ext cx="18081625" cy="10085705"/>
          </a:xfrm>
          <a:prstGeom prst="rect">
            <a:avLst/>
          </a:prstGeom>
        </p:spPr>
        <p:txBody>
          <a:bodyPr vert="horz" wrap="square" lIns="0" tIns="0" rIns="0" bIns="0" rtlCol="0">
            <a:spAutoFit/>
          </a:bodyPr>
          <a:lstStyle/>
          <a:p>
            <a:pPr marL="854075">
              <a:lnSpc>
                <a:spcPts val="1939"/>
              </a:lnSpc>
            </a:pPr>
            <a:r>
              <a:rPr sz="1650" b="1" dirty="0">
                <a:solidFill>
                  <a:srgbClr val="FFFFFF"/>
                </a:solidFill>
                <a:latin typeface="Arial"/>
                <a:cs typeface="Arial"/>
              </a:rPr>
              <a:t>03</a:t>
            </a:r>
            <a:r>
              <a:rPr sz="1650" b="1" spc="-15" dirty="0">
                <a:solidFill>
                  <a:srgbClr val="FFFFFF"/>
                </a:solidFill>
                <a:latin typeface="Arial"/>
                <a:cs typeface="Arial"/>
              </a:rPr>
              <a:t> </a:t>
            </a:r>
            <a:r>
              <a:rPr sz="1650" b="1" spc="-10" dirty="0">
                <a:solidFill>
                  <a:srgbClr val="FFFFFF"/>
                </a:solidFill>
                <a:latin typeface="Arial"/>
                <a:cs typeface="Arial"/>
              </a:rPr>
              <a:t>Diagnosis</a:t>
            </a:r>
            <a:endParaRPr sz="1650">
              <a:latin typeface="Arial"/>
              <a:cs typeface="Arial"/>
            </a:endParaRPr>
          </a:p>
          <a:p>
            <a:pPr>
              <a:lnSpc>
                <a:spcPct val="100000"/>
              </a:lnSpc>
            </a:pPr>
            <a:endParaRPr sz="1650">
              <a:latin typeface="Arial"/>
              <a:cs typeface="Arial"/>
            </a:endParaRPr>
          </a:p>
          <a:p>
            <a:pPr>
              <a:lnSpc>
                <a:spcPct val="100000"/>
              </a:lnSpc>
            </a:pPr>
            <a:endParaRPr sz="1650">
              <a:latin typeface="Arial"/>
              <a:cs typeface="Arial"/>
            </a:endParaRPr>
          </a:p>
          <a:p>
            <a:pPr>
              <a:lnSpc>
                <a:spcPct val="100000"/>
              </a:lnSpc>
              <a:spcBef>
                <a:spcPts val="1045"/>
              </a:spcBef>
            </a:pPr>
            <a:endParaRPr sz="1650">
              <a:latin typeface="Arial"/>
              <a:cs typeface="Arial"/>
            </a:endParaRPr>
          </a:p>
          <a:p>
            <a:pPr marL="549275" marR="5380355">
              <a:lnSpc>
                <a:spcPts val="5780"/>
              </a:lnSpc>
            </a:pPr>
            <a:r>
              <a:rPr sz="5350" b="1" spc="-165" dirty="0">
                <a:solidFill>
                  <a:srgbClr val="11688B"/>
                </a:solidFill>
                <a:latin typeface="Arial"/>
                <a:cs typeface="Arial"/>
              </a:rPr>
              <a:t>Diagnosis</a:t>
            </a:r>
            <a:r>
              <a:rPr sz="5350" b="1" spc="-185" dirty="0">
                <a:solidFill>
                  <a:srgbClr val="11688B"/>
                </a:solidFill>
                <a:latin typeface="Arial"/>
                <a:cs typeface="Arial"/>
              </a:rPr>
              <a:t> </a:t>
            </a:r>
            <a:r>
              <a:rPr sz="5350" b="1" spc="-140" dirty="0">
                <a:solidFill>
                  <a:srgbClr val="11688B"/>
                </a:solidFill>
                <a:latin typeface="Arial"/>
                <a:cs typeface="Arial"/>
              </a:rPr>
              <a:t>requires</a:t>
            </a:r>
            <a:r>
              <a:rPr sz="5350" b="1" spc="-185" dirty="0">
                <a:solidFill>
                  <a:srgbClr val="11688B"/>
                </a:solidFill>
                <a:latin typeface="Arial"/>
                <a:cs typeface="Arial"/>
              </a:rPr>
              <a:t> </a:t>
            </a:r>
            <a:r>
              <a:rPr sz="5350" b="1" spc="-10" dirty="0">
                <a:solidFill>
                  <a:srgbClr val="11688B"/>
                </a:solidFill>
                <a:latin typeface="Arial"/>
                <a:cs typeface="Arial"/>
              </a:rPr>
              <a:t>close </a:t>
            </a:r>
            <a:r>
              <a:rPr sz="5350" b="1" spc="-170" dirty="0">
                <a:solidFill>
                  <a:srgbClr val="11688B"/>
                </a:solidFill>
                <a:latin typeface="Arial"/>
                <a:cs typeface="Arial"/>
              </a:rPr>
              <a:t>multidisciplinary</a:t>
            </a:r>
            <a:r>
              <a:rPr sz="5350" b="1" spc="-200" dirty="0">
                <a:solidFill>
                  <a:srgbClr val="11688B"/>
                </a:solidFill>
                <a:latin typeface="Arial"/>
                <a:cs typeface="Arial"/>
              </a:rPr>
              <a:t> </a:t>
            </a:r>
            <a:r>
              <a:rPr sz="5350" b="1" spc="-130" dirty="0">
                <a:solidFill>
                  <a:srgbClr val="11688B"/>
                </a:solidFill>
                <a:latin typeface="Arial"/>
                <a:cs typeface="Arial"/>
              </a:rPr>
              <a:t>collaboration</a:t>
            </a:r>
            <a:r>
              <a:rPr sz="5350" b="1" spc="-210" dirty="0">
                <a:solidFill>
                  <a:srgbClr val="11688B"/>
                </a:solidFill>
                <a:latin typeface="Arial"/>
                <a:cs typeface="Arial"/>
              </a:rPr>
              <a:t> </a:t>
            </a:r>
            <a:r>
              <a:rPr sz="5350" b="1" spc="-10" dirty="0">
                <a:solidFill>
                  <a:srgbClr val="11688B"/>
                </a:solidFill>
                <a:latin typeface="Arial"/>
                <a:cs typeface="Arial"/>
              </a:rPr>
              <a:t>between </a:t>
            </a:r>
            <a:r>
              <a:rPr sz="5350" b="1" spc="-155" dirty="0">
                <a:solidFill>
                  <a:srgbClr val="11688B"/>
                </a:solidFill>
                <a:latin typeface="Arial"/>
                <a:cs typeface="Arial"/>
              </a:rPr>
              <a:t>pathologists</a:t>
            </a:r>
            <a:r>
              <a:rPr sz="5350" b="1" spc="-235" dirty="0">
                <a:solidFill>
                  <a:srgbClr val="11688B"/>
                </a:solidFill>
                <a:latin typeface="Arial"/>
                <a:cs typeface="Arial"/>
              </a:rPr>
              <a:t> </a:t>
            </a:r>
            <a:r>
              <a:rPr sz="5350" b="1" spc="-80" dirty="0">
                <a:solidFill>
                  <a:srgbClr val="11688B"/>
                </a:solidFill>
                <a:latin typeface="Arial"/>
                <a:cs typeface="Arial"/>
              </a:rPr>
              <a:t>and</a:t>
            </a:r>
            <a:r>
              <a:rPr sz="5350" b="1" spc="-229" dirty="0">
                <a:solidFill>
                  <a:srgbClr val="11688B"/>
                </a:solidFill>
                <a:latin typeface="Arial"/>
                <a:cs typeface="Arial"/>
              </a:rPr>
              <a:t> </a:t>
            </a:r>
            <a:r>
              <a:rPr sz="5350" b="1" spc="-100" dirty="0">
                <a:solidFill>
                  <a:srgbClr val="11688B"/>
                </a:solidFill>
                <a:latin typeface="Arial"/>
                <a:cs typeface="Arial"/>
              </a:rPr>
              <a:t>treating</a:t>
            </a:r>
            <a:r>
              <a:rPr sz="5350" b="1" spc="-225" dirty="0">
                <a:solidFill>
                  <a:srgbClr val="11688B"/>
                </a:solidFill>
                <a:latin typeface="Arial"/>
                <a:cs typeface="Arial"/>
              </a:rPr>
              <a:t> </a:t>
            </a:r>
            <a:r>
              <a:rPr sz="5350" b="1" spc="-50" dirty="0">
                <a:solidFill>
                  <a:srgbClr val="11688B"/>
                </a:solidFill>
                <a:latin typeface="Arial"/>
                <a:cs typeface="Arial"/>
              </a:rPr>
              <a:t>physicians</a:t>
            </a:r>
            <a:endParaRPr sz="5350">
              <a:latin typeface="Arial"/>
              <a:cs typeface="Arial"/>
            </a:endParaRPr>
          </a:p>
          <a:p>
            <a:pPr marL="887094" marR="8655685" indent="-283210" algn="just">
              <a:lnSpc>
                <a:spcPct val="101800"/>
              </a:lnSpc>
              <a:spcBef>
                <a:spcPts val="2775"/>
              </a:spcBef>
            </a:pPr>
            <a:r>
              <a:rPr sz="2600" dirty="0">
                <a:solidFill>
                  <a:srgbClr val="11688B"/>
                </a:solidFill>
                <a:latin typeface="Arial"/>
                <a:cs typeface="Arial"/>
              </a:rPr>
              <a:t>•</a:t>
            </a:r>
            <a:r>
              <a:rPr sz="2600" spc="45" dirty="0">
                <a:solidFill>
                  <a:srgbClr val="11688B"/>
                </a:solidFill>
                <a:latin typeface="Arial"/>
                <a:cs typeface="Arial"/>
              </a:rPr>
              <a:t>  </a:t>
            </a:r>
            <a:r>
              <a:rPr sz="2600" dirty="0">
                <a:solidFill>
                  <a:srgbClr val="11688B"/>
                </a:solidFill>
                <a:latin typeface="Arial"/>
                <a:cs typeface="Arial"/>
              </a:rPr>
              <a:t>A</a:t>
            </a:r>
            <a:r>
              <a:rPr sz="2600" spc="145" dirty="0">
                <a:solidFill>
                  <a:srgbClr val="11688B"/>
                </a:solidFill>
                <a:latin typeface="Arial"/>
                <a:cs typeface="Arial"/>
              </a:rPr>
              <a:t> </a:t>
            </a:r>
            <a:r>
              <a:rPr sz="2600" dirty="0">
                <a:solidFill>
                  <a:srgbClr val="11688B"/>
                </a:solidFill>
                <a:latin typeface="Arial"/>
                <a:cs typeface="Arial"/>
              </a:rPr>
              <a:t>diagnosis</a:t>
            </a:r>
            <a:r>
              <a:rPr sz="2600" spc="140" dirty="0">
                <a:solidFill>
                  <a:srgbClr val="11688B"/>
                </a:solidFill>
                <a:latin typeface="Arial"/>
                <a:cs typeface="Arial"/>
              </a:rPr>
              <a:t> </a:t>
            </a:r>
            <a:r>
              <a:rPr sz="2600" spc="50" dirty="0">
                <a:solidFill>
                  <a:srgbClr val="11688B"/>
                </a:solidFill>
                <a:latin typeface="Arial"/>
                <a:cs typeface="Arial"/>
              </a:rPr>
              <a:t>of</a:t>
            </a:r>
            <a:r>
              <a:rPr sz="2600" spc="145" dirty="0">
                <a:solidFill>
                  <a:srgbClr val="11688B"/>
                </a:solidFill>
                <a:latin typeface="Arial"/>
                <a:cs typeface="Arial"/>
              </a:rPr>
              <a:t> </a:t>
            </a:r>
            <a:r>
              <a:rPr sz="2600" dirty="0">
                <a:solidFill>
                  <a:srgbClr val="11688B"/>
                </a:solidFill>
                <a:latin typeface="Arial"/>
                <a:cs typeface="Arial"/>
              </a:rPr>
              <a:t>iMCD</a:t>
            </a:r>
            <a:r>
              <a:rPr sz="2600" spc="140" dirty="0">
                <a:solidFill>
                  <a:srgbClr val="11688B"/>
                </a:solidFill>
                <a:latin typeface="Arial"/>
                <a:cs typeface="Arial"/>
              </a:rPr>
              <a:t> </a:t>
            </a:r>
            <a:r>
              <a:rPr sz="2600" spc="50" dirty="0">
                <a:solidFill>
                  <a:srgbClr val="11688B"/>
                </a:solidFill>
                <a:latin typeface="Arial"/>
                <a:cs typeface="Arial"/>
              </a:rPr>
              <a:t>must</a:t>
            </a:r>
            <a:r>
              <a:rPr sz="2600" spc="145" dirty="0">
                <a:solidFill>
                  <a:srgbClr val="11688B"/>
                </a:solidFill>
                <a:latin typeface="Arial"/>
                <a:cs typeface="Arial"/>
              </a:rPr>
              <a:t> </a:t>
            </a:r>
            <a:r>
              <a:rPr sz="2600" dirty="0">
                <a:solidFill>
                  <a:srgbClr val="11688B"/>
                </a:solidFill>
                <a:latin typeface="Arial"/>
                <a:cs typeface="Arial"/>
              </a:rPr>
              <a:t>include</a:t>
            </a:r>
            <a:r>
              <a:rPr sz="2600" spc="135" dirty="0">
                <a:solidFill>
                  <a:srgbClr val="11688B"/>
                </a:solidFill>
                <a:latin typeface="Arial"/>
                <a:cs typeface="Arial"/>
              </a:rPr>
              <a:t> </a:t>
            </a:r>
            <a:r>
              <a:rPr sz="2600" dirty="0">
                <a:solidFill>
                  <a:srgbClr val="11688B"/>
                </a:solidFill>
                <a:latin typeface="Arial"/>
                <a:cs typeface="Arial"/>
              </a:rPr>
              <a:t>histopathologic</a:t>
            </a:r>
            <a:r>
              <a:rPr sz="2600" spc="130" dirty="0">
                <a:solidFill>
                  <a:srgbClr val="11688B"/>
                </a:solidFill>
                <a:latin typeface="Arial"/>
                <a:cs typeface="Arial"/>
              </a:rPr>
              <a:t> </a:t>
            </a:r>
            <a:r>
              <a:rPr sz="2600" spc="-10" dirty="0">
                <a:solidFill>
                  <a:srgbClr val="11688B"/>
                </a:solidFill>
                <a:latin typeface="Arial"/>
                <a:cs typeface="Arial"/>
              </a:rPr>
              <a:t>lymph </a:t>
            </a:r>
            <a:r>
              <a:rPr sz="2600" dirty="0">
                <a:solidFill>
                  <a:srgbClr val="11688B"/>
                </a:solidFill>
                <a:latin typeface="Arial"/>
                <a:cs typeface="Arial"/>
              </a:rPr>
              <a:t>node</a:t>
            </a:r>
            <a:r>
              <a:rPr sz="2600" spc="100" dirty="0">
                <a:solidFill>
                  <a:srgbClr val="11688B"/>
                </a:solidFill>
                <a:latin typeface="Arial"/>
                <a:cs typeface="Arial"/>
              </a:rPr>
              <a:t> </a:t>
            </a:r>
            <a:r>
              <a:rPr sz="2600" dirty="0">
                <a:solidFill>
                  <a:srgbClr val="11688B"/>
                </a:solidFill>
                <a:latin typeface="Arial"/>
                <a:cs typeface="Arial"/>
              </a:rPr>
              <a:t>features</a:t>
            </a:r>
            <a:r>
              <a:rPr sz="2600" spc="114" dirty="0">
                <a:solidFill>
                  <a:srgbClr val="11688B"/>
                </a:solidFill>
                <a:latin typeface="Arial"/>
                <a:cs typeface="Arial"/>
              </a:rPr>
              <a:t> </a:t>
            </a:r>
            <a:r>
              <a:rPr sz="2600" dirty="0">
                <a:solidFill>
                  <a:srgbClr val="11688B"/>
                </a:solidFill>
                <a:latin typeface="Arial"/>
                <a:cs typeface="Arial"/>
              </a:rPr>
              <a:t>consistent</a:t>
            </a:r>
            <a:r>
              <a:rPr sz="2600" spc="114" dirty="0">
                <a:solidFill>
                  <a:srgbClr val="11688B"/>
                </a:solidFill>
                <a:latin typeface="Arial"/>
                <a:cs typeface="Arial"/>
              </a:rPr>
              <a:t> </a:t>
            </a:r>
            <a:r>
              <a:rPr sz="2600" spc="55" dirty="0">
                <a:solidFill>
                  <a:srgbClr val="11688B"/>
                </a:solidFill>
                <a:latin typeface="Arial"/>
                <a:cs typeface="Arial"/>
              </a:rPr>
              <a:t>with</a:t>
            </a:r>
            <a:r>
              <a:rPr sz="2600" spc="110" dirty="0">
                <a:solidFill>
                  <a:srgbClr val="11688B"/>
                </a:solidFill>
                <a:latin typeface="Arial"/>
                <a:cs typeface="Arial"/>
              </a:rPr>
              <a:t> </a:t>
            </a:r>
            <a:r>
              <a:rPr sz="2600" dirty="0">
                <a:solidFill>
                  <a:srgbClr val="11688B"/>
                </a:solidFill>
                <a:latin typeface="Arial"/>
                <a:cs typeface="Arial"/>
              </a:rPr>
              <a:t>the</a:t>
            </a:r>
            <a:r>
              <a:rPr sz="2600" spc="105" dirty="0">
                <a:solidFill>
                  <a:srgbClr val="11688B"/>
                </a:solidFill>
                <a:latin typeface="Arial"/>
                <a:cs typeface="Arial"/>
              </a:rPr>
              <a:t> </a:t>
            </a:r>
            <a:r>
              <a:rPr sz="2600" dirty="0">
                <a:solidFill>
                  <a:srgbClr val="11688B"/>
                </a:solidFill>
                <a:latin typeface="Arial"/>
                <a:cs typeface="Arial"/>
              </a:rPr>
              <a:t>iMCD</a:t>
            </a:r>
            <a:r>
              <a:rPr sz="2600" spc="110" dirty="0">
                <a:solidFill>
                  <a:srgbClr val="11688B"/>
                </a:solidFill>
                <a:latin typeface="Arial"/>
                <a:cs typeface="Arial"/>
              </a:rPr>
              <a:t> </a:t>
            </a:r>
            <a:r>
              <a:rPr sz="2600" spc="45" dirty="0">
                <a:solidFill>
                  <a:srgbClr val="11688B"/>
                </a:solidFill>
                <a:latin typeface="Arial"/>
                <a:cs typeface="Arial"/>
              </a:rPr>
              <a:t>spectrum</a:t>
            </a:r>
            <a:r>
              <a:rPr sz="2600" spc="110" dirty="0">
                <a:solidFill>
                  <a:srgbClr val="11688B"/>
                </a:solidFill>
                <a:latin typeface="Arial"/>
                <a:cs typeface="Arial"/>
              </a:rPr>
              <a:t> </a:t>
            </a:r>
            <a:r>
              <a:rPr sz="2600" spc="-10" dirty="0">
                <a:solidFill>
                  <a:srgbClr val="11688B"/>
                </a:solidFill>
                <a:latin typeface="Arial"/>
                <a:cs typeface="Arial"/>
              </a:rPr>
              <a:t>which </a:t>
            </a:r>
            <a:r>
              <a:rPr sz="2600" dirty="0">
                <a:solidFill>
                  <a:srgbClr val="11688B"/>
                </a:solidFill>
                <a:latin typeface="Arial"/>
                <a:cs typeface="Arial"/>
              </a:rPr>
              <a:t>are</a:t>
            </a:r>
            <a:r>
              <a:rPr sz="2600" spc="75" dirty="0">
                <a:solidFill>
                  <a:srgbClr val="11688B"/>
                </a:solidFill>
                <a:latin typeface="Arial"/>
                <a:cs typeface="Arial"/>
              </a:rPr>
              <a:t> </a:t>
            </a:r>
            <a:r>
              <a:rPr sz="2600" dirty="0">
                <a:solidFill>
                  <a:srgbClr val="11688B"/>
                </a:solidFill>
                <a:latin typeface="Arial"/>
                <a:cs typeface="Arial"/>
              </a:rPr>
              <a:t>best</a:t>
            </a:r>
            <a:r>
              <a:rPr sz="2600" spc="85" dirty="0">
                <a:solidFill>
                  <a:srgbClr val="11688B"/>
                </a:solidFill>
                <a:latin typeface="Arial"/>
                <a:cs typeface="Arial"/>
              </a:rPr>
              <a:t> </a:t>
            </a:r>
            <a:r>
              <a:rPr sz="2600" dirty="0">
                <a:solidFill>
                  <a:srgbClr val="11688B"/>
                </a:solidFill>
                <a:latin typeface="Arial"/>
                <a:cs typeface="Arial"/>
              </a:rPr>
              <a:t>assessed</a:t>
            </a:r>
            <a:r>
              <a:rPr sz="2600" spc="90" dirty="0">
                <a:solidFill>
                  <a:srgbClr val="11688B"/>
                </a:solidFill>
                <a:latin typeface="Arial"/>
                <a:cs typeface="Arial"/>
              </a:rPr>
              <a:t> </a:t>
            </a:r>
            <a:r>
              <a:rPr sz="2600" spc="55" dirty="0">
                <a:solidFill>
                  <a:srgbClr val="11688B"/>
                </a:solidFill>
                <a:latin typeface="Arial"/>
                <a:cs typeface="Arial"/>
              </a:rPr>
              <a:t>with</a:t>
            </a:r>
            <a:r>
              <a:rPr sz="2600" spc="80" dirty="0">
                <a:solidFill>
                  <a:srgbClr val="11688B"/>
                </a:solidFill>
                <a:latin typeface="Arial"/>
                <a:cs typeface="Arial"/>
              </a:rPr>
              <a:t> </a:t>
            </a:r>
            <a:r>
              <a:rPr sz="2600" dirty="0">
                <a:solidFill>
                  <a:srgbClr val="11688B"/>
                </a:solidFill>
                <a:latin typeface="Arial"/>
                <a:cs typeface="Arial"/>
              </a:rPr>
              <a:t>an</a:t>
            </a:r>
            <a:r>
              <a:rPr sz="2600" spc="80" dirty="0">
                <a:solidFill>
                  <a:srgbClr val="11688B"/>
                </a:solidFill>
                <a:latin typeface="Arial"/>
                <a:cs typeface="Arial"/>
              </a:rPr>
              <a:t> </a:t>
            </a:r>
            <a:r>
              <a:rPr sz="2600" dirty="0">
                <a:solidFill>
                  <a:srgbClr val="11688B"/>
                </a:solidFill>
                <a:latin typeface="Arial"/>
                <a:cs typeface="Arial"/>
              </a:rPr>
              <a:t>excisional</a:t>
            </a:r>
            <a:r>
              <a:rPr sz="2600" spc="90" dirty="0">
                <a:solidFill>
                  <a:srgbClr val="11688B"/>
                </a:solidFill>
                <a:latin typeface="Arial"/>
                <a:cs typeface="Arial"/>
              </a:rPr>
              <a:t> </a:t>
            </a:r>
            <a:r>
              <a:rPr sz="2600" dirty="0">
                <a:solidFill>
                  <a:srgbClr val="11688B"/>
                </a:solidFill>
                <a:latin typeface="Arial"/>
                <a:cs typeface="Arial"/>
              </a:rPr>
              <a:t>lymph</a:t>
            </a:r>
            <a:r>
              <a:rPr sz="2600" spc="80" dirty="0">
                <a:solidFill>
                  <a:srgbClr val="11688B"/>
                </a:solidFill>
                <a:latin typeface="Arial"/>
                <a:cs typeface="Arial"/>
              </a:rPr>
              <a:t> </a:t>
            </a:r>
            <a:r>
              <a:rPr sz="2600" dirty="0">
                <a:solidFill>
                  <a:srgbClr val="11688B"/>
                </a:solidFill>
                <a:latin typeface="Arial"/>
                <a:cs typeface="Arial"/>
              </a:rPr>
              <a:t>node</a:t>
            </a:r>
            <a:r>
              <a:rPr sz="2600" spc="80" dirty="0">
                <a:solidFill>
                  <a:srgbClr val="11688B"/>
                </a:solidFill>
                <a:latin typeface="Arial"/>
                <a:cs typeface="Arial"/>
              </a:rPr>
              <a:t> </a:t>
            </a:r>
            <a:r>
              <a:rPr sz="2600" spc="-10" dirty="0">
                <a:solidFill>
                  <a:srgbClr val="11688B"/>
                </a:solidFill>
                <a:latin typeface="Arial"/>
                <a:cs typeface="Arial"/>
              </a:rPr>
              <a:t>biopsy</a:t>
            </a:r>
            <a:r>
              <a:rPr sz="2550" spc="-15" baseline="27777" dirty="0">
                <a:solidFill>
                  <a:srgbClr val="11688B"/>
                </a:solidFill>
                <a:latin typeface="Arial"/>
                <a:cs typeface="Arial"/>
              </a:rPr>
              <a:t>1</a:t>
            </a:r>
            <a:endParaRPr sz="2550" baseline="27777">
              <a:latin typeface="Arial"/>
              <a:cs typeface="Arial"/>
            </a:endParaRPr>
          </a:p>
          <a:p>
            <a:pPr>
              <a:lnSpc>
                <a:spcPct val="100000"/>
              </a:lnSpc>
            </a:pPr>
            <a:endParaRPr sz="2600">
              <a:latin typeface="Arial"/>
              <a:cs typeface="Arial"/>
            </a:endParaRPr>
          </a:p>
          <a:p>
            <a:pPr>
              <a:lnSpc>
                <a:spcPct val="100000"/>
              </a:lnSpc>
            </a:pPr>
            <a:endParaRPr sz="2600">
              <a:latin typeface="Arial"/>
              <a:cs typeface="Arial"/>
            </a:endParaRPr>
          </a:p>
          <a:p>
            <a:pPr>
              <a:lnSpc>
                <a:spcPct val="100000"/>
              </a:lnSpc>
              <a:spcBef>
                <a:spcPts val="810"/>
              </a:spcBef>
            </a:pPr>
            <a:endParaRPr sz="2600">
              <a:latin typeface="Arial"/>
              <a:cs typeface="Arial"/>
            </a:endParaRPr>
          </a:p>
          <a:p>
            <a:pPr marL="11594465" indent="200660">
              <a:lnSpc>
                <a:spcPct val="101200"/>
              </a:lnSpc>
            </a:pPr>
            <a:r>
              <a:rPr sz="3600" b="1" dirty="0">
                <a:solidFill>
                  <a:srgbClr val="11688B"/>
                </a:solidFill>
                <a:latin typeface="Arial"/>
                <a:cs typeface="Arial"/>
              </a:rPr>
              <a:t>Expert</a:t>
            </a:r>
            <a:r>
              <a:rPr sz="3600" b="1" spc="-10" dirty="0">
                <a:solidFill>
                  <a:srgbClr val="11688B"/>
                </a:solidFill>
                <a:latin typeface="Arial"/>
                <a:cs typeface="Arial"/>
              </a:rPr>
              <a:t> </a:t>
            </a:r>
            <a:r>
              <a:rPr sz="3600" b="1" dirty="0">
                <a:solidFill>
                  <a:srgbClr val="11688B"/>
                </a:solidFill>
                <a:latin typeface="Arial"/>
                <a:cs typeface="Arial"/>
              </a:rPr>
              <a:t>pathologists</a:t>
            </a:r>
            <a:r>
              <a:rPr sz="3600" b="1" spc="-15" dirty="0">
                <a:solidFill>
                  <a:srgbClr val="11688B"/>
                </a:solidFill>
                <a:latin typeface="Arial"/>
                <a:cs typeface="Arial"/>
              </a:rPr>
              <a:t> </a:t>
            </a:r>
            <a:r>
              <a:rPr sz="3600" spc="55" dirty="0">
                <a:solidFill>
                  <a:srgbClr val="11688B"/>
                </a:solidFill>
                <a:latin typeface="Arial"/>
                <a:cs typeface="Arial"/>
              </a:rPr>
              <a:t>must</a:t>
            </a:r>
            <a:r>
              <a:rPr sz="3600" spc="-5" dirty="0">
                <a:solidFill>
                  <a:srgbClr val="11688B"/>
                </a:solidFill>
                <a:latin typeface="Arial"/>
                <a:cs typeface="Arial"/>
              </a:rPr>
              <a:t> </a:t>
            </a:r>
            <a:r>
              <a:rPr sz="3600" spc="-25" dirty="0">
                <a:solidFill>
                  <a:srgbClr val="11688B"/>
                </a:solidFill>
                <a:latin typeface="Arial"/>
                <a:cs typeface="Arial"/>
              </a:rPr>
              <a:t>be </a:t>
            </a:r>
            <a:r>
              <a:rPr sz="3600" dirty="0">
                <a:solidFill>
                  <a:srgbClr val="11688B"/>
                </a:solidFill>
                <a:latin typeface="Arial"/>
                <a:cs typeface="Arial"/>
              </a:rPr>
              <a:t>involved</a:t>
            </a:r>
            <a:r>
              <a:rPr sz="3600" spc="65" dirty="0">
                <a:solidFill>
                  <a:srgbClr val="11688B"/>
                </a:solidFill>
                <a:latin typeface="Arial"/>
                <a:cs typeface="Arial"/>
              </a:rPr>
              <a:t> </a:t>
            </a:r>
            <a:r>
              <a:rPr sz="3600" dirty="0">
                <a:solidFill>
                  <a:srgbClr val="11688B"/>
                </a:solidFill>
                <a:latin typeface="Arial"/>
                <a:cs typeface="Arial"/>
              </a:rPr>
              <a:t>in</a:t>
            </a:r>
            <a:r>
              <a:rPr sz="3600" spc="65" dirty="0">
                <a:solidFill>
                  <a:srgbClr val="11688B"/>
                </a:solidFill>
                <a:latin typeface="Arial"/>
                <a:cs typeface="Arial"/>
              </a:rPr>
              <a:t> </a:t>
            </a:r>
            <a:r>
              <a:rPr sz="3600" dirty="0">
                <a:solidFill>
                  <a:srgbClr val="11688B"/>
                </a:solidFill>
                <a:latin typeface="Arial"/>
                <a:cs typeface="Arial"/>
              </a:rPr>
              <a:t>a</a:t>
            </a:r>
            <a:r>
              <a:rPr sz="3600" spc="60" dirty="0">
                <a:solidFill>
                  <a:srgbClr val="11688B"/>
                </a:solidFill>
                <a:latin typeface="Arial"/>
                <a:cs typeface="Arial"/>
              </a:rPr>
              <a:t> </a:t>
            </a:r>
            <a:r>
              <a:rPr sz="3600" dirty="0">
                <a:solidFill>
                  <a:srgbClr val="11688B"/>
                </a:solidFill>
                <a:latin typeface="Arial"/>
                <a:cs typeface="Arial"/>
              </a:rPr>
              <a:t>diagnosis</a:t>
            </a:r>
            <a:r>
              <a:rPr sz="3600" spc="60" dirty="0">
                <a:solidFill>
                  <a:srgbClr val="11688B"/>
                </a:solidFill>
                <a:latin typeface="Arial"/>
                <a:cs typeface="Arial"/>
              </a:rPr>
              <a:t> </a:t>
            </a:r>
            <a:r>
              <a:rPr sz="3600" spc="70" dirty="0">
                <a:solidFill>
                  <a:srgbClr val="11688B"/>
                </a:solidFill>
                <a:latin typeface="Arial"/>
                <a:cs typeface="Arial"/>
              </a:rPr>
              <a:t>of</a:t>
            </a:r>
            <a:r>
              <a:rPr sz="3600" spc="60" dirty="0">
                <a:solidFill>
                  <a:srgbClr val="11688B"/>
                </a:solidFill>
                <a:latin typeface="Arial"/>
                <a:cs typeface="Arial"/>
              </a:rPr>
              <a:t> </a:t>
            </a:r>
            <a:r>
              <a:rPr sz="3600" spc="-20" dirty="0">
                <a:solidFill>
                  <a:srgbClr val="11688B"/>
                </a:solidFill>
                <a:latin typeface="Arial"/>
                <a:cs typeface="Arial"/>
              </a:rPr>
              <a:t>iMCD</a:t>
            </a:r>
            <a:endParaRPr sz="3600">
              <a:latin typeface="Arial"/>
              <a:cs typeface="Arial"/>
            </a:endParaRPr>
          </a:p>
          <a:p>
            <a:pPr marL="1557020">
              <a:lnSpc>
                <a:spcPts val="2735"/>
              </a:lnSpc>
              <a:spcBef>
                <a:spcPts val="500"/>
              </a:spcBef>
              <a:tabLst>
                <a:tab pos="5979160" algn="l"/>
              </a:tabLst>
            </a:pPr>
            <a:r>
              <a:rPr sz="3450" baseline="2415" dirty="0">
                <a:solidFill>
                  <a:srgbClr val="FFFFFF"/>
                </a:solidFill>
                <a:latin typeface="Arial"/>
                <a:cs typeface="Arial"/>
              </a:rPr>
              <a:t>iMCD</a:t>
            </a:r>
            <a:r>
              <a:rPr sz="3450" spc="82" baseline="2415" dirty="0">
                <a:solidFill>
                  <a:srgbClr val="FFFFFF"/>
                </a:solidFill>
                <a:latin typeface="Arial"/>
                <a:cs typeface="Arial"/>
              </a:rPr>
              <a:t> </a:t>
            </a:r>
            <a:r>
              <a:rPr sz="3450" spc="-15" baseline="2415" dirty="0">
                <a:solidFill>
                  <a:srgbClr val="FFFFFF"/>
                </a:solidFill>
                <a:latin typeface="Arial"/>
                <a:cs typeface="Arial"/>
              </a:rPr>
              <a:t>histopathologic</a:t>
            </a:r>
            <a:r>
              <a:rPr sz="3450" baseline="2415" dirty="0">
                <a:solidFill>
                  <a:srgbClr val="FFFFFF"/>
                </a:solidFill>
                <a:latin typeface="Arial"/>
                <a:cs typeface="Arial"/>
              </a:rPr>
              <a:t>	</a:t>
            </a:r>
            <a:r>
              <a:rPr sz="1950" dirty="0">
                <a:solidFill>
                  <a:srgbClr val="11688B"/>
                </a:solidFill>
                <a:latin typeface="Arial"/>
                <a:cs typeface="Arial"/>
              </a:rPr>
              <a:t>Click</a:t>
            </a:r>
            <a:r>
              <a:rPr sz="1950" spc="145" dirty="0">
                <a:solidFill>
                  <a:srgbClr val="11688B"/>
                </a:solidFill>
                <a:latin typeface="Arial"/>
                <a:cs typeface="Arial"/>
              </a:rPr>
              <a:t> </a:t>
            </a:r>
            <a:r>
              <a:rPr sz="1950" spc="30" dirty="0">
                <a:solidFill>
                  <a:srgbClr val="11688B"/>
                </a:solidFill>
                <a:latin typeface="Arial"/>
                <a:cs typeface="Arial"/>
              </a:rPr>
              <a:t>to</a:t>
            </a:r>
            <a:endParaRPr sz="1950">
              <a:latin typeface="Arial"/>
              <a:cs typeface="Arial"/>
            </a:endParaRPr>
          </a:p>
          <a:p>
            <a:pPr marL="1557020">
              <a:lnSpc>
                <a:spcPts val="2735"/>
              </a:lnSpc>
              <a:tabLst>
                <a:tab pos="5979160" algn="l"/>
              </a:tabLst>
            </a:pPr>
            <a:r>
              <a:rPr sz="2300" dirty="0">
                <a:solidFill>
                  <a:srgbClr val="FFFFFF"/>
                </a:solidFill>
                <a:latin typeface="Arial"/>
                <a:cs typeface="Arial"/>
              </a:rPr>
              <a:t>lymph</a:t>
            </a:r>
            <a:r>
              <a:rPr sz="2300" spc="95" dirty="0">
                <a:solidFill>
                  <a:srgbClr val="FFFFFF"/>
                </a:solidFill>
                <a:latin typeface="Arial"/>
                <a:cs typeface="Arial"/>
              </a:rPr>
              <a:t> </a:t>
            </a:r>
            <a:r>
              <a:rPr sz="2300" dirty="0">
                <a:solidFill>
                  <a:srgbClr val="FFFFFF"/>
                </a:solidFill>
                <a:latin typeface="Arial"/>
                <a:cs typeface="Arial"/>
              </a:rPr>
              <a:t>node</a:t>
            </a:r>
            <a:r>
              <a:rPr sz="2300" spc="95" dirty="0">
                <a:solidFill>
                  <a:srgbClr val="FFFFFF"/>
                </a:solidFill>
                <a:latin typeface="Arial"/>
                <a:cs typeface="Arial"/>
              </a:rPr>
              <a:t> </a:t>
            </a:r>
            <a:r>
              <a:rPr sz="2300" spc="-10" dirty="0">
                <a:solidFill>
                  <a:srgbClr val="FFFFFF"/>
                </a:solidFill>
                <a:latin typeface="Arial"/>
                <a:cs typeface="Arial"/>
              </a:rPr>
              <a:t>features</a:t>
            </a:r>
            <a:r>
              <a:rPr sz="2325" spc="-15" baseline="23297" dirty="0">
                <a:solidFill>
                  <a:srgbClr val="FFFFFF"/>
                </a:solidFill>
                <a:latin typeface="Arial"/>
                <a:cs typeface="Arial"/>
              </a:rPr>
              <a:t>1</a:t>
            </a:r>
            <a:r>
              <a:rPr sz="2325" baseline="23297" dirty="0">
                <a:solidFill>
                  <a:srgbClr val="FFFFFF"/>
                </a:solidFill>
                <a:latin typeface="Arial"/>
                <a:cs typeface="Arial"/>
              </a:rPr>
              <a:t>	</a:t>
            </a:r>
            <a:r>
              <a:rPr sz="2925" baseline="11396" dirty="0">
                <a:solidFill>
                  <a:srgbClr val="11688B"/>
                </a:solidFill>
                <a:latin typeface="Arial"/>
                <a:cs typeface="Arial"/>
              </a:rPr>
              <a:t>see</a:t>
            </a:r>
            <a:r>
              <a:rPr sz="2925" spc="-89" baseline="11396" dirty="0">
                <a:solidFill>
                  <a:srgbClr val="11688B"/>
                </a:solidFill>
                <a:latin typeface="Arial"/>
                <a:cs typeface="Arial"/>
              </a:rPr>
              <a:t> </a:t>
            </a:r>
            <a:r>
              <a:rPr sz="2925" spc="-30" baseline="11396" dirty="0">
                <a:solidFill>
                  <a:srgbClr val="11688B"/>
                </a:solidFill>
                <a:latin typeface="Arial"/>
                <a:cs typeface="Arial"/>
              </a:rPr>
              <a:t>more</a:t>
            </a:r>
            <a:endParaRPr sz="2925" baseline="11396">
              <a:latin typeface="Arial"/>
              <a:cs typeface="Arial"/>
            </a:endParaRPr>
          </a:p>
          <a:p>
            <a:pPr>
              <a:lnSpc>
                <a:spcPct val="100000"/>
              </a:lnSpc>
            </a:pPr>
            <a:endParaRPr sz="2300">
              <a:latin typeface="Arial"/>
              <a:cs typeface="Arial"/>
            </a:endParaRPr>
          </a:p>
          <a:p>
            <a:pPr>
              <a:lnSpc>
                <a:spcPct val="100000"/>
              </a:lnSpc>
            </a:pPr>
            <a:endParaRPr sz="2300">
              <a:latin typeface="Arial"/>
              <a:cs typeface="Arial"/>
            </a:endParaRPr>
          </a:p>
          <a:p>
            <a:pPr>
              <a:lnSpc>
                <a:spcPct val="100000"/>
              </a:lnSpc>
            </a:pPr>
            <a:endParaRPr sz="2300">
              <a:latin typeface="Arial"/>
              <a:cs typeface="Arial"/>
            </a:endParaRPr>
          </a:p>
          <a:p>
            <a:pPr>
              <a:lnSpc>
                <a:spcPct val="100000"/>
              </a:lnSpc>
              <a:spcBef>
                <a:spcPts val="1540"/>
              </a:spcBef>
            </a:pPr>
            <a:endParaRPr sz="2300">
              <a:latin typeface="Arial"/>
              <a:cs typeface="Arial"/>
            </a:endParaRPr>
          </a:p>
          <a:p>
            <a:pPr>
              <a:lnSpc>
                <a:spcPct val="100000"/>
              </a:lnSpc>
            </a:pPr>
            <a:r>
              <a:rPr sz="1650" b="1" spc="-25" dirty="0">
                <a:solidFill>
                  <a:srgbClr val="11688B"/>
                </a:solidFill>
                <a:latin typeface="Arial"/>
                <a:cs typeface="Arial"/>
              </a:rPr>
              <a:t>Abbreviations:</a:t>
            </a:r>
            <a:r>
              <a:rPr sz="1650" b="1" spc="100"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105" dirty="0">
                <a:solidFill>
                  <a:srgbClr val="11688B"/>
                </a:solidFill>
                <a:latin typeface="Arial"/>
                <a:cs typeface="Arial"/>
              </a:rPr>
              <a:t> </a:t>
            </a:r>
            <a:r>
              <a:rPr sz="1650" dirty="0">
                <a:solidFill>
                  <a:srgbClr val="11688B"/>
                </a:solidFill>
                <a:latin typeface="Arial"/>
                <a:cs typeface="Arial"/>
              </a:rPr>
              <a:t>idiopathic</a:t>
            </a:r>
            <a:r>
              <a:rPr sz="1650" spc="110" dirty="0">
                <a:solidFill>
                  <a:srgbClr val="11688B"/>
                </a:solidFill>
                <a:latin typeface="Arial"/>
                <a:cs typeface="Arial"/>
              </a:rPr>
              <a:t> </a:t>
            </a:r>
            <a:r>
              <a:rPr sz="1650" dirty="0">
                <a:solidFill>
                  <a:srgbClr val="11688B"/>
                </a:solidFill>
                <a:latin typeface="Arial"/>
                <a:cs typeface="Arial"/>
              </a:rPr>
              <a:t>Multicentric</a:t>
            </a:r>
            <a:r>
              <a:rPr sz="1650" spc="110" dirty="0">
                <a:solidFill>
                  <a:srgbClr val="11688B"/>
                </a:solidFill>
                <a:latin typeface="Arial"/>
                <a:cs typeface="Arial"/>
              </a:rPr>
              <a:t> </a:t>
            </a:r>
            <a:r>
              <a:rPr sz="1650" dirty="0">
                <a:solidFill>
                  <a:srgbClr val="11688B"/>
                </a:solidFill>
                <a:latin typeface="Arial"/>
                <a:cs typeface="Arial"/>
              </a:rPr>
              <a:t>Castleman</a:t>
            </a:r>
            <a:r>
              <a:rPr sz="1650" spc="114"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a:lnSpc>
                <a:spcPct val="100000"/>
              </a:lnSpc>
              <a:spcBef>
                <a:spcPts val="495"/>
              </a:spcBef>
            </a:pPr>
            <a:r>
              <a:rPr sz="1650" b="1" dirty="0">
                <a:solidFill>
                  <a:srgbClr val="11688B"/>
                </a:solidFill>
                <a:latin typeface="Arial"/>
                <a:cs typeface="Arial"/>
              </a:rPr>
              <a:t>References:</a:t>
            </a:r>
            <a:r>
              <a:rPr sz="1650" b="1" spc="-1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Fajgenbaum</a:t>
            </a:r>
            <a:r>
              <a:rPr sz="1650" spc="-15" dirty="0">
                <a:solidFill>
                  <a:srgbClr val="11688B"/>
                </a:solidFill>
                <a:latin typeface="Arial"/>
                <a:cs typeface="Arial"/>
              </a:rPr>
              <a:t> </a:t>
            </a:r>
            <a:r>
              <a:rPr sz="1650" dirty="0">
                <a:solidFill>
                  <a:srgbClr val="11688B"/>
                </a:solidFill>
                <a:latin typeface="Arial"/>
                <a:cs typeface="Arial"/>
              </a:rPr>
              <a:t>DC,</a:t>
            </a:r>
            <a:r>
              <a:rPr sz="1650" spc="-15" dirty="0">
                <a:solidFill>
                  <a:srgbClr val="11688B"/>
                </a:solidFill>
                <a:latin typeface="Arial"/>
                <a:cs typeface="Arial"/>
              </a:rPr>
              <a:t> </a:t>
            </a:r>
            <a:r>
              <a:rPr sz="1650" i="1" dirty="0">
                <a:solidFill>
                  <a:srgbClr val="11688B"/>
                </a:solidFill>
                <a:latin typeface="Arial"/>
                <a:cs typeface="Arial"/>
              </a:rPr>
              <a:t>et</a:t>
            </a:r>
            <a:r>
              <a:rPr sz="1650" i="1" spc="-10" dirty="0">
                <a:solidFill>
                  <a:srgbClr val="11688B"/>
                </a:solidFill>
                <a:latin typeface="Arial"/>
                <a:cs typeface="Arial"/>
              </a:rPr>
              <a:t> </a:t>
            </a:r>
            <a:r>
              <a:rPr sz="1650" i="1" dirty="0">
                <a:solidFill>
                  <a:srgbClr val="11688B"/>
                </a:solidFill>
                <a:latin typeface="Arial"/>
                <a:cs typeface="Arial"/>
              </a:rPr>
              <a:t>al.</a:t>
            </a:r>
            <a:r>
              <a:rPr sz="1650" i="1" spc="-20"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2017;</a:t>
            </a:r>
            <a:r>
              <a:rPr sz="1650" spc="-10" dirty="0">
                <a:solidFill>
                  <a:srgbClr val="11688B"/>
                </a:solidFill>
                <a:latin typeface="Arial"/>
                <a:cs typeface="Arial"/>
              </a:rPr>
              <a:t> </a:t>
            </a:r>
            <a:r>
              <a:rPr sz="1650" dirty="0">
                <a:solidFill>
                  <a:srgbClr val="11688B"/>
                </a:solidFill>
                <a:latin typeface="Arial"/>
                <a:cs typeface="Arial"/>
              </a:rPr>
              <a:t>129:</a:t>
            </a:r>
            <a:r>
              <a:rPr sz="1650" spc="-15" dirty="0">
                <a:solidFill>
                  <a:srgbClr val="11688B"/>
                </a:solidFill>
                <a:latin typeface="Arial"/>
                <a:cs typeface="Arial"/>
              </a:rPr>
              <a:t> </a:t>
            </a:r>
            <a:r>
              <a:rPr sz="1650" spc="-10" dirty="0">
                <a:solidFill>
                  <a:srgbClr val="11688B"/>
                </a:solidFill>
                <a:latin typeface="Arial"/>
                <a:cs typeface="Arial"/>
              </a:rPr>
              <a:t>1646–57.</a:t>
            </a:r>
            <a:endParaRPr sz="1650">
              <a:latin typeface="Arial"/>
              <a:cs typeface="Arial"/>
            </a:endParaRPr>
          </a:p>
        </p:txBody>
      </p:sp>
      <p:sp>
        <p:nvSpPr>
          <p:cNvPr id="4" name="object 4"/>
          <p:cNvSpPr/>
          <p:nvPr/>
        </p:nvSpPr>
        <p:spPr>
          <a:xfrm>
            <a:off x="998660" y="7855019"/>
            <a:ext cx="4678045" cy="1126490"/>
          </a:xfrm>
          <a:custGeom>
            <a:avLst/>
            <a:gdLst/>
            <a:ahLst/>
            <a:cxnLst/>
            <a:rect l="l" t="t" r="r" b="b"/>
            <a:pathLst>
              <a:path w="4678045" h="1126490">
                <a:moveTo>
                  <a:pt x="4490060" y="0"/>
                </a:moveTo>
                <a:lnTo>
                  <a:pt x="187730" y="0"/>
                </a:lnTo>
                <a:lnTo>
                  <a:pt x="137824" y="6705"/>
                </a:lnTo>
                <a:lnTo>
                  <a:pt x="92979" y="25630"/>
                </a:lnTo>
                <a:lnTo>
                  <a:pt x="54985" y="54984"/>
                </a:lnTo>
                <a:lnTo>
                  <a:pt x="25630" y="92979"/>
                </a:lnTo>
                <a:lnTo>
                  <a:pt x="6705" y="137824"/>
                </a:lnTo>
                <a:lnTo>
                  <a:pt x="0" y="187730"/>
                </a:lnTo>
                <a:lnTo>
                  <a:pt x="0" y="938629"/>
                </a:lnTo>
                <a:lnTo>
                  <a:pt x="6705" y="988535"/>
                </a:lnTo>
                <a:lnTo>
                  <a:pt x="25630" y="1033380"/>
                </a:lnTo>
                <a:lnTo>
                  <a:pt x="54985" y="1071374"/>
                </a:lnTo>
                <a:lnTo>
                  <a:pt x="92979" y="1100728"/>
                </a:lnTo>
                <a:lnTo>
                  <a:pt x="137824" y="1119653"/>
                </a:lnTo>
                <a:lnTo>
                  <a:pt x="187730" y="1126359"/>
                </a:lnTo>
                <a:lnTo>
                  <a:pt x="4490060" y="1126359"/>
                </a:lnTo>
                <a:lnTo>
                  <a:pt x="4539966" y="1119653"/>
                </a:lnTo>
                <a:lnTo>
                  <a:pt x="4584811" y="1100728"/>
                </a:lnTo>
                <a:lnTo>
                  <a:pt x="4622805" y="1071374"/>
                </a:lnTo>
                <a:lnTo>
                  <a:pt x="4652160" y="1033380"/>
                </a:lnTo>
                <a:lnTo>
                  <a:pt x="4671085" y="988535"/>
                </a:lnTo>
                <a:lnTo>
                  <a:pt x="4677790" y="938629"/>
                </a:lnTo>
                <a:lnTo>
                  <a:pt x="4677790" y="187730"/>
                </a:lnTo>
                <a:lnTo>
                  <a:pt x="4671085" y="137824"/>
                </a:lnTo>
                <a:lnTo>
                  <a:pt x="4652160" y="92979"/>
                </a:lnTo>
                <a:lnTo>
                  <a:pt x="4622805" y="54984"/>
                </a:lnTo>
                <a:lnTo>
                  <a:pt x="4584811" y="25630"/>
                </a:lnTo>
                <a:lnTo>
                  <a:pt x="4539966" y="6705"/>
                </a:lnTo>
                <a:lnTo>
                  <a:pt x="4490060" y="0"/>
                </a:lnTo>
                <a:close/>
              </a:path>
            </a:pathLst>
          </a:custGeom>
          <a:solidFill>
            <a:srgbClr val="11688B"/>
          </a:solidFill>
        </p:spPr>
        <p:txBody>
          <a:bodyPr wrap="square" lIns="0" tIns="0" rIns="0" bIns="0" rtlCol="0"/>
          <a:lstStyle/>
          <a:p>
            <a:endParaRPr/>
          </a:p>
        </p:txBody>
      </p:sp>
      <p:pic>
        <p:nvPicPr>
          <p:cNvPr id="5" name="object 5"/>
          <p:cNvPicPr/>
          <p:nvPr/>
        </p:nvPicPr>
        <p:blipFill>
          <a:blip r:embed="rId2" cstate="print"/>
          <a:stretch>
            <a:fillRect/>
          </a:stretch>
        </p:blipFill>
        <p:spPr>
          <a:xfrm>
            <a:off x="5757311" y="7938606"/>
            <a:ext cx="944892" cy="944892"/>
          </a:xfrm>
          <a:prstGeom prst="rect">
            <a:avLst/>
          </a:prstGeom>
        </p:spPr>
      </p:pic>
      <p:pic>
        <p:nvPicPr>
          <p:cNvPr id="6" name="object 6"/>
          <p:cNvPicPr/>
          <p:nvPr/>
        </p:nvPicPr>
        <p:blipFill>
          <a:blip r:embed="rId3" cstate="print"/>
          <a:stretch>
            <a:fillRect/>
          </a:stretch>
        </p:blipFill>
        <p:spPr>
          <a:xfrm>
            <a:off x="1155985" y="7938606"/>
            <a:ext cx="957457" cy="957457"/>
          </a:xfrm>
          <a:prstGeom prst="rect">
            <a:avLst/>
          </a:prstGeom>
        </p:spPr>
      </p:pic>
      <p:pic>
        <p:nvPicPr>
          <p:cNvPr id="7" name="object 7"/>
          <p:cNvPicPr/>
          <p:nvPr/>
        </p:nvPicPr>
        <p:blipFill>
          <a:blip r:embed="rId4" cstate="print"/>
          <a:stretch>
            <a:fillRect/>
          </a:stretch>
        </p:blipFill>
        <p:spPr>
          <a:xfrm>
            <a:off x="13138029" y="2455213"/>
            <a:ext cx="4726976" cy="4724463"/>
          </a:xfrm>
          <a:prstGeom prst="rect">
            <a:avLst/>
          </a:prstGeom>
        </p:spPr>
      </p:pic>
      <p:sp>
        <p:nvSpPr>
          <p:cNvPr id="8" name="object 8"/>
          <p:cNvSpPr/>
          <p:nvPr/>
        </p:nvSpPr>
        <p:spPr>
          <a:xfrm>
            <a:off x="5498655" y="7868850"/>
            <a:ext cx="2666365" cy="1098550"/>
          </a:xfrm>
          <a:custGeom>
            <a:avLst/>
            <a:gdLst/>
            <a:ahLst/>
            <a:cxnLst/>
            <a:rect l="l" t="t" r="r" b="b"/>
            <a:pathLst>
              <a:path w="2666365" h="1098550">
                <a:moveTo>
                  <a:pt x="0" y="89449"/>
                </a:moveTo>
                <a:lnTo>
                  <a:pt x="7029" y="54631"/>
                </a:lnTo>
                <a:lnTo>
                  <a:pt x="26199" y="26199"/>
                </a:lnTo>
                <a:lnTo>
                  <a:pt x="54631" y="7029"/>
                </a:lnTo>
                <a:lnTo>
                  <a:pt x="89449" y="0"/>
                </a:lnTo>
                <a:lnTo>
                  <a:pt x="2576880" y="0"/>
                </a:lnTo>
                <a:lnTo>
                  <a:pt x="2611698" y="7029"/>
                </a:lnTo>
                <a:lnTo>
                  <a:pt x="2640130" y="26199"/>
                </a:lnTo>
                <a:lnTo>
                  <a:pt x="2659300" y="54631"/>
                </a:lnTo>
                <a:lnTo>
                  <a:pt x="2666329" y="89449"/>
                </a:lnTo>
                <a:lnTo>
                  <a:pt x="2666329" y="1008756"/>
                </a:lnTo>
                <a:lnTo>
                  <a:pt x="2659300" y="1043574"/>
                </a:lnTo>
                <a:lnTo>
                  <a:pt x="2640130" y="1072007"/>
                </a:lnTo>
                <a:lnTo>
                  <a:pt x="2611698" y="1091176"/>
                </a:lnTo>
                <a:lnTo>
                  <a:pt x="2576880" y="1098206"/>
                </a:lnTo>
                <a:lnTo>
                  <a:pt x="89449" y="1098206"/>
                </a:lnTo>
                <a:lnTo>
                  <a:pt x="54631" y="1091176"/>
                </a:lnTo>
                <a:lnTo>
                  <a:pt x="26199" y="1072007"/>
                </a:lnTo>
                <a:lnTo>
                  <a:pt x="7029" y="1043574"/>
                </a:lnTo>
                <a:lnTo>
                  <a:pt x="0" y="1008756"/>
                </a:lnTo>
                <a:lnTo>
                  <a:pt x="0" y="89449"/>
                </a:lnTo>
                <a:close/>
              </a:path>
            </a:pathLst>
          </a:custGeom>
          <a:ln w="10470">
            <a:solidFill>
              <a:srgbClr val="11688B"/>
            </a:solidFill>
          </a:ln>
        </p:spPr>
        <p:txBody>
          <a:bodyPr wrap="square" lIns="0" tIns="0" rIns="0" bIns="0" rtlCol="0"/>
          <a:lstStyle/>
          <a:p>
            <a:endParaRPr/>
          </a:p>
        </p:txBody>
      </p:sp>
      <p:sp>
        <p:nvSpPr>
          <p:cNvPr id="9" name="object 9"/>
          <p:cNvSpPr/>
          <p:nvPr/>
        </p:nvSpPr>
        <p:spPr>
          <a:xfrm>
            <a:off x="0" y="0"/>
            <a:ext cx="20104100" cy="11308715"/>
          </a:xfrm>
          <a:custGeom>
            <a:avLst/>
            <a:gdLst/>
            <a:ahLst/>
            <a:cxnLst/>
            <a:rect l="l" t="t" r="r" b="b"/>
            <a:pathLst>
              <a:path w="20104100" h="11308715">
                <a:moveTo>
                  <a:pt x="20104099" y="0"/>
                </a:moveTo>
                <a:lnTo>
                  <a:pt x="0" y="0"/>
                </a:lnTo>
                <a:lnTo>
                  <a:pt x="0" y="11308555"/>
                </a:lnTo>
                <a:lnTo>
                  <a:pt x="20104099" y="11308555"/>
                </a:lnTo>
                <a:lnTo>
                  <a:pt x="20104099" y="0"/>
                </a:lnTo>
                <a:close/>
              </a:path>
            </a:pathLst>
          </a:custGeom>
          <a:solidFill>
            <a:srgbClr val="11688B">
              <a:alpha val="69799"/>
            </a:srgbClr>
          </a:solidFill>
        </p:spPr>
        <p:txBody>
          <a:bodyPr wrap="square" lIns="0" tIns="0" rIns="0" bIns="0" rtlCol="0"/>
          <a:lstStyle/>
          <a:p>
            <a:endParaRPr/>
          </a:p>
        </p:txBody>
      </p:sp>
      <p:grpSp>
        <p:nvGrpSpPr>
          <p:cNvPr id="10" name="object 10"/>
          <p:cNvGrpSpPr/>
          <p:nvPr/>
        </p:nvGrpSpPr>
        <p:grpSpPr>
          <a:xfrm>
            <a:off x="1465625" y="575349"/>
            <a:ext cx="16330930" cy="9488805"/>
            <a:chOff x="1465625" y="575349"/>
            <a:chExt cx="16330930" cy="9488805"/>
          </a:xfrm>
        </p:grpSpPr>
        <p:sp>
          <p:nvSpPr>
            <p:cNvPr id="11" name="object 11"/>
            <p:cNvSpPr/>
            <p:nvPr/>
          </p:nvSpPr>
          <p:spPr>
            <a:xfrm>
              <a:off x="1471023" y="580746"/>
              <a:ext cx="16320135" cy="9478010"/>
            </a:xfrm>
            <a:custGeom>
              <a:avLst/>
              <a:gdLst/>
              <a:ahLst/>
              <a:cxnLst/>
              <a:rect l="l" t="t" r="r" b="b"/>
              <a:pathLst>
                <a:path w="16320135" h="9478010">
                  <a:moveTo>
                    <a:pt x="16319796" y="0"/>
                  </a:moveTo>
                  <a:lnTo>
                    <a:pt x="0" y="0"/>
                  </a:lnTo>
                  <a:lnTo>
                    <a:pt x="0" y="9477778"/>
                  </a:lnTo>
                  <a:lnTo>
                    <a:pt x="16319796" y="9477778"/>
                  </a:lnTo>
                  <a:lnTo>
                    <a:pt x="16319796" y="0"/>
                  </a:lnTo>
                  <a:close/>
                </a:path>
              </a:pathLst>
            </a:custGeom>
            <a:solidFill>
              <a:srgbClr val="FFFFFF"/>
            </a:solidFill>
          </p:spPr>
          <p:txBody>
            <a:bodyPr wrap="square" lIns="0" tIns="0" rIns="0" bIns="0" rtlCol="0"/>
            <a:lstStyle/>
            <a:p>
              <a:endParaRPr/>
            </a:p>
          </p:txBody>
        </p:sp>
        <p:sp>
          <p:nvSpPr>
            <p:cNvPr id="12" name="object 12"/>
            <p:cNvSpPr/>
            <p:nvPr/>
          </p:nvSpPr>
          <p:spPr>
            <a:xfrm>
              <a:off x="1471023" y="580746"/>
              <a:ext cx="16320135" cy="9478010"/>
            </a:xfrm>
            <a:custGeom>
              <a:avLst/>
              <a:gdLst/>
              <a:ahLst/>
              <a:cxnLst/>
              <a:rect l="l" t="t" r="r" b="b"/>
              <a:pathLst>
                <a:path w="16320135" h="9478010">
                  <a:moveTo>
                    <a:pt x="0" y="0"/>
                  </a:moveTo>
                  <a:lnTo>
                    <a:pt x="16319799" y="0"/>
                  </a:lnTo>
                  <a:lnTo>
                    <a:pt x="16319799" y="9477782"/>
                  </a:lnTo>
                  <a:lnTo>
                    <a:pt x="0" y="9477782"/>
                  </a:lnTo>
                  <a:lnTo>
                    <a:pt x="0" y="0"/>
                  </a:lnTo>
                  <a:close/>
                </a:path>
              </a:pathLst>
            </a:custGeom>
            <a:ln w="10470">
              <a:solidFill>
                <a:srgbClr val="11688B"/>
              </a:solidFill>
            </a:ln>
          </p:spPr>
          <p:txBody>
            <a:bodyPr wrap="square" lIns="0" tIns="0" rIns="0" bIns="0" rtlCol="0"/>
            <a:lstStyle/>
            <a:p>
              <a:endParaRPr/>
            </a:p>
          </p:txBody>
        </p:sp>
      </p:grpSp>
      <p:sp>
        <p:nvSpPr>
          <p:cNvPr id="13" name="object 13"/>
          <p:cNvSpPr txBox="1">
            <a:spLocks noGrp="1"/>
          </p:cNvSpPr>
          <p:nvPr>
            <p:ph type="title"/>
          </p:nvPr>
        </p:nvSpPr>
        <p:spPr>
          <a:xfrm>
            <a:off x="2450181" y="966537"/>
            <a:ext cx="6976745" cy="1131570"/>
          </a:xfrm>
          <a:prstGeom prst="rect">
            <a:avLst/>
          </a:prstGeom>
        </p:spPr>
        <p:txBody>
          <a:bodyPr vert="horz" wrap="square" lIns="0" tIns="11430" rIns="0" bIns="0" rtlCol="0">
            <a:spAutoFit/>
          </a:bodyPr>
          <a:lstStyle/>
          <a:p>
            <a:pPr marL="38100" marR="30480">
              <a:lnSpc>
                <a:spcPct val="100800"/>
              </a:lnSpc>
              <a:spcBef>
                <a:spcPts val="90"/>
              </a:spcBef>
            </a:pPr>
            <a:r>
              <a:rPr sz="3600" dirty="0">
                <a:solidFill>
                  <a:srgbClr val="11688B"/>
                </a:solidFill>
              </a:rPr>
              <a:t>Histopathological</a:t>
            </a:r>
            <a:r>
              <a:rPr sz="3600" spc="-75" dirty="0">
                <a:solidFill>
                  <a:srgbClr val="11688B"/>
                </a:solidFill>
              </a:rPr>
              <a:t> </a:t>
            </a:r>
            <a:r>
              <a:rPr sz="3600" dirty="0">
                <a:solidFill>
                  <a:srgbClr val="11688B"/>
                </a:solidFill>
              </a:rPr>
              <a:t>lymph</a:t>
            </a:r>
            <a:r>
              <a:rPr sz="3600" spc="-70" dirty="0">
                <a:solidFill>
                  <a:srgbClr val="11688B"/>
                </a:solidFill>
              </a:rPr>
              <a:t> </a:t>
            </a:r>
            <a:r>
              <a:rPr sz="3600" spc="-20" dirty="0">
                <a:solidFill>
                  <a:srgbClr val="11688B"/>
                </a:solidFill>
              </a:rPr>
              <a:t>node </a:t>
            </a:r>
            <a:r>
              <a:rPr sz="3600" dirty="0">
                <a:solidFill>
                  <a:srgbClr val="11688B"/>
                </a:solidFill>
              </a:rPr>
              <a:t>features</a:t>
            </a:r>
            <a:r>
              <a:rPr sz="3600" spc="145" dirty="0">
                <a:solidFill>
                  <a:srgbClr val="11688B"/>
                </a:solidFill>
              </a:rPr>
              <a:t> </a:t>
            </a:r>
            <a:r>
              <a:rPr sz="3600" dirty="0">
                <a:solidFill>
                  <a:srgbClr val="11688B"/>
                </a:solidFill>
              </a:rPr>
              <a:t>of</a:t>
            </a:r>
            <a:r>
              <a:rPr sz="3600" spc="145" dirty="0">
                <a:solidFill>
                  <a:srgbClr val="11688B"/>
                </a:solidFill>
              </a:rPr>
              <a:t> </a:t>
            </a:r>
            <a:r>
              <a:rPr sz="3600" dirty="0">
                <a:solidFill>
                  <a:srgbClr val="11688B"/>
                </a:solidFill>
              </a:rPr>
              <a:t>Castleman</a:t>
            </a:r>
            <a:r>
              <a:rPr sz="3600" spc="150" dirty="0">
                <a:solidFill>
                  <a:srgbClr val="11688B"/>
                </a:solidFill>
              </a:rPr>
              <a:t> </a:t>
            </a:r>
            <a:r>
              <a:rPr sz="3600" spc="-10" dirty="0">
                <a:solidFill>
                  <a:srgbClr val="11688B"/>
                </a:solidFill>
              </a:rPr>
              <a:t>Disease</a:t>
            </a:r>
            <a:r>
              <a:rPr sz="3600" spc="-15" baseline="24305" dirty="0">
                <a:solidFill>
                  <a:srgbClr val="11688B"/>
                </a:solidFill>
              </a:rPr>
              <a:t>1</a:t>
            </a:r>
            <a:endParaRPr sz="3600" baseline="24305"/>
          </a:p>
        </p:txBody>
      </p:sp>
      <p:sp>
        <p:nvSpPr>
          <p:cNvPr id="14" name="object 14"/>
          <p:cNvSpPr txBox="1"/>
          <p:nvPr/>
        </p:nvSpPr>
        <p:spPr>
          <a:xfrm>
            <a:off x="2406030" y="7895750"/>
            <a:ext cx="14159230" cy="1787525"/>
          </a:xfrm>
          <a:prstGeom prst="rect">
            <a:avLst/>
          </a:prstGeom>
        </p:spPr>
        <p:txBody>
          <a:bodyPr vert="horz" wrap="square" lIns="0" tIns="12700" rIns="0" bIns="0" rtlCol="0">
            <a:spAutoFit/>
          </a:bodyPr>
          <a:lstStyle/>
          <a:p>
            <a:pPr marL="48260" marR="30480">
              <a:lnSpc>
                <a:spcPct val="101800"/>
              </a:lnSpc>
              <a:spcBef>
                <a:spcPts val="100"/>
              </a:spcBef>
            </a:pPr>
            <a:r>
              <a:rPr sz="1450" dirty="0">
                <a:solidFill>
                  <a:srgbClr val="11688B"/>
                </a:solidFill>
                <a:latin typeface="Arial"/>
                <a:cs typeface="Arial"/>
              </a:rPr>
              <a:t>Adapted</a:t>
            </a:r>
            <a:r>
              <a:rPr sz="1450" spc="85" dirty="0">
                <a:solidFill>
                  <a:srgbClr val="11688B"/>
                </a:solidFill>
                <a:latin typeface="Arial"/>
                <a:cs typeface="Arial"/>
              </a:rPr>
              <a:t> </a:t>
            </a:r>
            <a:r>
              <a:rPr sz="1450" dirty="0">
                <a:solidFill>
                  <a:srgbClr val="11688B"/>
                </a:solidFill>
                <a:latin typeface="Arial"/>
                <a:cs typeface="Arial"/>
              </a:rPr>
              <a:t>from</a:t>
            </a:r>
            <a:r>
              <a:rPr sz="1450" spc="100" dirty="0">
                <a:solidFill>
                  <a:srgbClr val="11688B"/>
                </a:solidFill>
                <a:latin typeface="Arial"/>
                <a:cs typeface="Arial"/>
              </a:rPr>
              <a:t> </a:t>
            </a:r>
            <a:r>
              <a:rPr sz="1450" dirty="0">
                <a:solidFill>
                  <a:srgbClr val="11688B"/>
                </a:solidFill>
                <a:latin typeface="Arial"/>
                <a:cs typeface="Arial"/>
              </a:rPr>
              <a:t>Fajgenbaum</a:t>
            </a:r>
            <a:r>
              <a:rPr sz="1450" spc="95" dirty="0">
                <a:solidFill>
                  <a:srgbClr val="11688B"/>
                </a:solidFill>
                <a:latin typeface="Arial"/>
                <a:cs typeface="Arial"/>
              </a:rPr>
              <a:t> </a:t>
            </a:r>
            <a:r>
              <a:rPr sz="1450" dirty="0">
                <a:solidFill>
                  <a:srgbClr val="11688B"/>
                </a:solidFill>
                <a:latin typeface="Arial"/>
                <a:cs typeface="Arial"/>
              </a:rPr>
              <a:t>DC,</a:t>
            </a:r>
            <a:r>
              <a:rPr sz="1450" spc="95" dirty="0">
                <a:solidFill>
                  <a:srgbClr val="11688B"/>
                </a:solidFill>
                <a:latin typeface="Arial"/>
                <a:cs typeface="Arial"/>
              </a:rPr>
              <a:t> </a:t>
            </a:r>
            <a:r>
              <a:rPr sz="1450" i="1" dirty="0">
                <a:solidFill>
                  <a:srgbClr val="11688B"/>
                </a:solidFill>
                <a:latin typeface="Arial"/>
                <a:cs typeface="Arial"/>
              </a:rPr>
              <a:t>et</a:t>
            </a:r>
            <a:r>
              <a:rPr sz="1450" i="1" spc="90" dirty="0">
                <a:solidFill>
                  <a:srgbClr val="11688B"/>
                </a:solidFill>
                <a:latin typeface="Arial"/>
                <a:cs typeface="Arial"/>
              </a:rPr>
              <a:t> </a:t>
            </a:r>
            <a:r>
              <a:rPr sz="1450" i="1" dirty="0">
                <a:solidFill>
                  <a:srgbClr val="11688B"/>
                </a:solidFill>
                <a:latin typeface="Arial"/>
                <a:cs typeface="Arial"/>
              </a:rPr>
              <a:t>al.</a:t>
            </a:r>
            <a:r>
              <a:rPr sz="1450" i="1" spc="95" dirty="0">
                <a:solidFill>
                  <a:srgbClr val="11688B"/>
                </a:solidFill>
                <a:latin typeface="Arial"/>
                <a:cs typeface="Arial"/>
              </a:rPr>
              <a:t> </a:t>
            </a:r>
            <a:r>
              <a:rPr sz="1450" dirty="0">
                <a:solidFill>
                  <a:srgbClr val="11688B"/>
                </a:solidFill>
                <a:latin typeface="Arial"/>
                <a:cs typeface="Arial"/>
              </a:rPr>
              <a:t>2017.</a:t>
            </a:r>
            <a:r>
              <a:rPr sz="1425" baseline="23391" dirty="0">
                <a:solidFill>
                  <a:srgbClr val="11688B"/>
                </a:solidFill>
                <a:latin typeface="Arial"/>
                <a:cs typeface="Arial"/>
              </a:rPr>
              <a:t>1</a:t>
            </a:r>
            <a:r>
              <a:rPr sz="1425" spc="337" baseline="23391" dirty="0">
                <a:solidFill>
                  <a:srgbClr val="11688B"/>
                </a:solidFill>
                <a:latin typeface="Arial"/>
                <a:cs typeface="Arial"/>
              </a:rPr>
              <a:t> </a:t>
            </a:r>
            <a:r>
              <a:rPr sz="1450" dirty="0">
                <a:solidFill>
                  <a:srgbClr val="11688B"/>
                </a:solidFill>
                <a:latin typeface="Arial"/>
                <a:cs typeface="Arial"/>
              </a:rPr>
              <a:t>Histopathologic</a:t>
            </a:r>
            <a:r>
              <a:rPr sz="1450" spc="95" dirty="0">
                <a:solidFill>
                  <a:srgbClr val="11688B"/>
                </a:solidFill>
                <a:latin typeface="Arial"/>
                <a:cs typeface="Arial"/>
              </a:rPr>
              <a:t> </a:t>
            </a:r>
            <a:r>
              <a:rPr sz="1450" dirty="0">
                <a:solidFill>
                  <a:srgbClr val="11688B"/>
                </a:solidFill>
                <a:latin typeface="Arial"/>
                <a:cs typeface="Arial"/>
              </a:rPr>
              <a:t>features</a:t>
            </a:r>
            <a:r>
              <a:rPr sz="1450" spc="90" dirty="0">
                <a:solidFill>
                  <a:srgbClr val="11688B"/>
                </a:solidFill>
                <a:latin typeface="Arial"/>
                <a:cs typeface="Arial"/>
              </a:rPr>
              <a:t> </a:t>
            </a:r>
            <a:r>
              <a:rPr sz="1450" dirty="0">
                <a:solidFill>
                  <a:srgbClr val="11688B"/>
                </a:solidFill>
                <a:latin typeface="Arial"/>
                <a:cs typeface="Arial"/>
              </a:rPr>
              <a:t>of</a:t>
            </a:r>
            <a:r>
              <a:rPr sz="1450" spc="100" dirty="0">
                <a:solidFill>
                  <a:srgbClr val="11688B"/>
                </a:solidFill>
                <a:latin typeface="Arial"/>
                <a:cs typeface="Arial"/>
              </a:rPr>
              <a:t> </a:t>
            </a:r>
            <a:r>
              <a:rPr sz="1450" dirty="0">
                <a:solidFill>
                  <a:srgbClr val="11688B"/>
                </a:solidFill>
                <a:latin typeface="Arial"/>
                <a:cs typeface="Arial"/>
              </a:rPr>
              <a:t>CD.</a:t>
            </a:r>
            <a:r>
              <a:rPr sz="1450" spc="90" dirty="0">
                <a:solidFill>
                  <a:srgbClr val="11688B"/>
                </a:solidFill>
                <a:latin typeface="Arial"/>
                <a:cs typeface="Arial"/>
              </a:rPr>
              <a:t> </a:t>
            </a:r>
            <a:r>
              <a:rPr sz="1450" dirty="0">
                <a:solidFill>
                  <a:srgbClr val="11688B"/>
                </a:solidFill>
                <a:latin typeface="Arial"/>
                <a:cs typeface="Arial"/>
              </a:rPr>
              <a:t>Hypervascular</a:t>
            </a:r>
            <a:r>
              <a:rPr sz="1450" spc="95" dirty="0">
                <a:solidFill>
                  <a:srgbClr val="11688B"/>
                </a:solidFill>
                <a:latin typeface="Arial"/>
                <a:cs typeface="Arial"/>
              </a:rPr>
              <a:t> </a:t>
            </a:r>
            <a:r>
              <a:rPr sz="1450" dirty="0">
                <a:solidFill>
                  <a:srgbClr val="11688B"/>
                </a:solidFill>
                <a:latin typeface="Arial"/>
                <a:cs typeface="Arial"/>
              </a:rPr>
              <a:t>subtype</a:t>
            </a:r>
            <a:r>
              <a:rPr sz="1450" spc="90" dirty="0">
                <a:solidFill>
                  <a:srgbClr val="11688B"/>
                </a:solidFill>
                <a:latin typeface="Arial"/>
                <a:cs typeface="Arial"/>
              </a:rPr>
              <a:t> </a:t>
            </a:r>
            <a:r>
              <a:rPr sz="1450" dirty="0">
                <a:solidFill>
                  <a:srgbClr val="11688B"/>
                </a:solidFill>
                <a:latin typeface="Arial"/>
                <a:cs typeface="Arial"/>
              </a:rPr>
              <a:t>is</a:t>
            </a:r>
            <a:r>
              <a:rPr sz="1450" spc="95" dirty="0">
                <a:solidFill>
                  <a:srgbClr val="11688B"/>
                </a:solidFill>
                <a:latin typeface="Arial"/>
                <a:cs typeface="Arial"/>
              </a:rPr>
              <a:t> </a:t>
            </a:r>
            <a:r>
              <a:rPr sz="1450" dirty="0">
                <a:solidFill>
                  <a:srgbClr val="11688B"/>
                </a:solidFill>
                <a:latin typeface="Arial"/>
                <a:cs typeface="Arial"/>
              </a:rPr>
              <a:t>characterised</a:t>
            </a:r>
            <a:r>
              <a:rPr sz="1450" spc="90" dirty="0">
                <a:solidFill>
                  <a:srgbClr val="11688B"/>
                </a:solidFill>
                <a:latin typeface="Arial"/>
                <a:cs typeface="Arial"/>
              </a:rPr>
              <a:t> </a:t>
            </a:r>
            <a:r>
              <a:rPr sz="1450" dirty="0">
                <a:solidFill>
                  <a:srgbClr val="11688B"/>
                </a:solidFill>
                <a:latin typeface="Arial"/>
                <a:cs typeface="Arial"/>
              </a:rPr>
              <a:t>by</a:t>
            </a:r>
            <a:r>
              <a:rPr sz="1450" spc="95" dirty="0">
                <a:solidFill>
                  <a:srgbClr val="11688B"/>
                </a:solidFill>
                <a:latin typeface="Arial"/>
                <a:cs typeface="Arial"/>
              </a:rPr>
              <a:t> </a:t>
            </a:r>
            <a:r>
              <a:rPr sz="1450" dirty="0">
                <a:solidFill>
                  <a:srgbClr val="11688B"/>
                </a:solidFill>
                <a:latin typeface="Arial"/>
                <a:cs typeface="Arial"/>
              </a:rPr>
              <a:t>the</a:t>
            </a:r>
            <a:r>
              <a:rPr sz="1450" spc="90" dirty="0">
                <a:solidFill>
                  <a:srgbClr val="11688B"/>
                </a:solidFill>
                <a:latin typeface="Arial"/>
                <a:cs typeface="Arial"/>
              </a:rPr>
              <a:t> </a:t>
            </a:r>
            <a:r>
              <a:rPr sz="1450" dirty="0">
                <a:solidFill>
                  <a:srgbClr val="11688B"/>
                </a:solidFill>
                <a:latin typeface="Arial"/>
                <a:cs typeface="Arial"/>
              </a:rPr>
              <a:t>presence</a:t>
            </a:r>
            <a:r>
              <a:rPr sz="1450" spc="95" dirty="0">
                <a:solidFill>
                  <a:srgbClr val="11688B"/>
                </a:solidFill>
                <a:latin typeface="Arial"/>
                <a:cs typeface="Arial"/>
              </a:rPr>
              <a:t> </a:t>
            </a:r>
            <a:r>
              <a:rPr sz="1450" dirty="0">
                <a:solidFill>
                  <a:srgbClr val="11688B"/>
                </a:solidFill>
                <a:latin typeface="Arial"/>
                <a:cs typeface="Arial"/>
              </a:rPr>
              <a:t>of</a:t>
            </a:r>
            <a:r>
              <a:rPr sz="1450" spc="100" dirty="0">
                <a:solidFill>
                  <a:srgbClr val="11688B"/>
                </a:solidFill>
                <a:latin typeface="Arial"/>
                <a:cs typeface="Arial"/>
              </a:rPr>
              <a:t> </a:t>
            </a:r>
            <a:r>
              <a:rPr sz="1450" dirty="0">
                <a:solidFill>
                  <a:srgbClr val="11688B"/>
                </a:solidFill>
                <a:latin typeface="Arial"/>
                <a:cs typeface="Arial"/>
              </a:rPr>
              <a:t>regressed</a:t>
            </a:r>
            <a:r>
              <a:rPr sz="1450" spc="90" dirty="0">
                <a:solidFill>
                  <a:srgbClr val="11688B"/>
                </a:solidFill>
                <a:latin typeface="Arial"/>
                <a:cs typeface="Arial"/>
              </a:rPr>
              <a:t> </a:t>
            </a:r>
            <a:r>
              <a:rPr sz="1450" dirty="0">
                <a:solidFill>
                  <a:srgbClr val="11688B"/>
                </a:solidFill>
                <a:latin typeface="Arial"/>
                <a:cs typeface="Arial"/>
              </a:rPr>
              <a:t>germinal</a:t>
            </a:r>
            <a:r>
              <a:rPr sz="1450" spc="95" dirty="0">
                <a:solidFill>
                  <a:srgbClr val="11688B"/>
                </a:solidFill>
                <a:latin typeface="Arial"/>
                <a:cs typeface="Arial"/>
              </a:rPr>
              <a:t> </a:t>
            </a:r>
            <a:r>
              <a:rPr sz="1450" dirty="0">
                <a:solidFill>
                  <a:srgbClr val="11688B"/>
                </a:solidFill>
                <a:latin typeface="Arial"/>
                <a:cs typeface="Arial"/>
              </a:rPr>
              <a:t>centers</a:t>
            </a:r>
            <a:r>
              <a:rPr sz="1450" spc="90" dirty="0">
                <a:solidFill>
                  <a:srgbClr val="11688B"/>
                </a:solidFill>
                <a:latin typeface="Arial"/>
                <a:cs typeface="Arial"/>
              </a:rPr>
              <a:t> </a:t>
            </a:r>
            <a:r>
              <a:rPr sz="1450" spc="-25" dirty="0">
                <a:solidFill>
                  <a:srgbClr val="11688B"/>
                </a:solidFill>
                <a:latin typeface="Arial"/>
                <a:cs typeface="Arial"/>
              </a:rPr>
              <a:t>and </a:t>
            </a:r>
            <a:r>
              <a:rPr sz="1450" dirty="0">
                <a:solidFill>
                  <a:srgbClr val="11688B"/>
                </a:solidFill>
                <a:latin typeface="Arial"/>
                <a:cs typeface="Arial"/>
              </a:rPr>
              <a:t>FDC</a:t>
            </a:r>
            <a:r>
              <a:rPr sz="1450" spc="140" dirty="0">
                <a:solidFill>
                  <a:srgbClr val="11688B"/>
                </a:solidFill>
                <a:latin typeface="Arial"/>
                <a:cs typeface="Arial"/>
              </a:rPr>
              <a:t> </a:t>
            </a:r>
            <a:r>
              <a:rPr sz="1450" dirty="0">
                <a:solidFill>
                  <a:srgbClr val="11688B"/>
                </a:solidFill>
                <a:latin typeface="Arial"/>
                <a:cs typeface="Arial"/>
              </a:rPr>
              <a:t>prominence,</a:t>
            </a:r>
            <a:r>
              <a:rPr sz="1450" spc="145" dirty="0">
                <a:solidFill>
                  <a:srgbClr val="11688B"/>
                </a:solidFill>
                <a:latin typeface="Arial"/>
                <a:cs typeface="Arial"/>
              </a:rPr>
              <a:t> </a:t>
            </a:r>
            <a:r>
              <a:rPr sz="1450" dirty="0">
                <a:solidFill>
                  <a:srgbClr val="11688B"/>
                </a:solidFill>
                <a:latin typeface="Arial"/>
                <a:cs typeface="Arial"/>
              </a:rPr>
              <a:t>whereas</a:t>
            </a:r>
            <a:r>
              <a:rPr sz="1450" spc="145" dirty="0">
                <a:solidFill>
                  <a:srgbClr val="11688B"/>
                </a:solidFill>
                <a:latin typeface="Arial"/>
                <a:cs typeface="Arial"/>
              </a:rPr>
              <a:t> </a:t>
            </a:r>
            <a:r>
              <a:rPr sz="1450" dirty="0">
                <a:solidFill>
                  <a:srgbClr val="11688B"/>
                </a:solidFill>
                <a:latin typeface="Arial"/>
                <a:cs typeface="Arial"/>
              </a:rPr>
              <a:t>the</a:t>
            </a:r>
            <a:r>
              <a:rPr sz="1450" spc="140" dirty="0">
                <a:solidFill>
                  <a:srgbClr val="11688B"/>
                </a:solidFill>
                <a:latin typeface="Arial"/>
                <a:cs typeface="Arial"/>
              </a:rPr>
              <a:t> </a:t>
            </a:r>
            <a:r>
              <a:rPr sz="1450" dirty="0">
                <a:solidFill>
                  <a:srgbClr val="11688B"/>
                </a:solidFill>
                <a:latin typeface="Arial"/>
                <a:cs typeface="Arial"/>
              </a:rPr>
              <a:t>plasmacytic</a:t>
            </a:r>
            <a:r>
              <a:rPr sz="1450" spc="145" dirty="0">
                <a:solidFill>
                  <a:srgbClr val="11688B"/>
                </a:solidFill>
                <a:latin typeface="Arial"/>
                <a:cs typeface="Arial"/>
              </a:rPr>
              <a:t> </a:t>
            </a:r>
            <a:r>
              <a:rPr sz="1450" dirty="0">
                <a:solidFill>
                  <a:srgbClr val="11688B"/>
                </a:solidFill>
                <a:latin typeface="Arial"/>
                <a:cs typeface="Arial"/>
              </a:rPr>
              <a:t>subtype</a:t>
            </a:r>
            <a:r>
              <a:rPr sz="1450" spc="145" dirty="0">
                <a:solidFill>
                  <a:srgbClr val="11688B"/>
                </a:solidFill>
                <a:latin typeface="Arial"/>
                <a:cs typeface="Arial"/>
              </a:rPr>
              <a:t> </a:t>
            </a:r>
            <a:r>
              <a:rPr sz="1450" dirty="0">
                <a:solidFill>
                  <a:srgbClr val="11688B"/>
                </a:solidFill>
                <a:latin typeface="Arial"/>
                <a:cs typeface="Arial"/>
              </a:rPr>
              <a:t>exhibits</a:t>
            </a:r>
            <a:r>
              <a:rPr sz="1450" spc="140" dirty="0">
                <a:solidFill>
                  <a:srgbClr val="11688B"/>
                </a:solidFill>
                <a:latin typeface="Arial"/>
                <a:cs typeface="Arial"/>
              </a:rPr>
              <a:t> </a:t>
            </a:r>
            <a:r>
              <a:rPr sz="1450" dirty="0">
                <a:solidFill>
                  <a:srgbClr val="11688B"/>
                </a:solidFill>
                <a:latin typeface="Arial"/>
                <a:cs typeface="Arial"/>
              </a:rPr>
              <a:t>hyperplastic</a:t>
            </a:r>
            <a:r>
              <a:rPr sz="1450" spc="145" dirty="0">
                <a:solidFill>
                  <a:srgbClr val="11688B"/>
                </a:solidFill>
                <a:latin typeface="Arial"/>
                <a:cs typeface="Arial"/>
              </a:rPr>
              <a:t> </a:t>
            </a:r>
            <a:r>
              <a:rPr sz="1450" dirty="0">
                <a:solidFill>
                  <a:srgbClr val="11688B"/>
                </a:solidFill>
                <a:latin typeface="Arial"/>
                <a:cs typeface="Arial"/>
              </a:rPr>
              <a:t>germinal</a:t>
            </a:r>
            <a:r>
              <a:rPr sz="1450" spc="145" dirty="0">
                <a:solidFill>
                  <a:srgbClr val="11688B"/>
                </a:solidFill>
                <a:latin typeface="Arial"/>
                <a:cs typeface="Arial"/>
              </a:rPr>
              <a:t> </a:t>
            </a:r>
            <a:r>
              <a:rPr sz="1450" dirty="0">
                <a:solidFill>
                  <a:srgbClr val="11688B"/>
                </a:solidFill>
                <a:latin typeface="Arial"/>
                <a:cs typeface="Arial"/>
              </a:rPr>
              <a:t>centres</a:t>
            </a:r>
            <a:r>
              <a:rPr sz="1450" spc="145" dirty="0">
                <a:solidFill>
                  <a:srgbClr val="11688B"/>
                </a:solidFill>
                <a:latin typeface="Arial"/>
                <a:cs typeface="Arial"/>
              </a:rPr>
              <a:t> </a:t>
            </a:r>
            <a:r>
              <a:rPr sz="1450" dirty="0">
                <a:solidFill>
                  <a:srgbClr val="11688B"/>
                </a:solidFill>
                <a:latin typeface="Arial"/>
                <a:cs typeface="Arial"/>
              </a:rPr>
              <a:t>and</a:t>
            </a:r>
            <a:r>
              <a:rPr sz="1450" spc="140" dirty="0">
                <a:solidFill>
                  <a:srgbClr val="11688B"/>
                </a:solidFill>
                <a:latin typeface="Arial"/>
                <a:cs typeface="Arial"/>
              </a:rPr>
              <a:t> </a:t>
            </a:r>
            <a:r>
              <a:rPr sz="1450" dirty="0">
                <a:solidFill>
                  <a:srgbClr val="11688B"/>
                </a:solidFill>
                <a:latin typeface="Arial"/>
                <a:cs typeface="Arial"/>
              </a:rPr>
              <a:t>profuse</a:t>
            </a:r>
            <a:r>
              <a:rPr sz="1450" spc="145" dirty="0">
                <a:solidFill>
                  <a:srgbClr val="11688B"/>
                </a:solidFill>
                <a:latin typeface="Arial"/>
                <a:cs typeface="Arial"/>
              </a:rPr>
              <a:t> </a:t>
            </a:r>
            <a:r>
              <a:rPr sz="1450" dirty="0">
                <a:solidFill>
                  <a:srgbClr val="11688B"/>
                </a:solidFill>
                <a:latin typeface="Arial"/>
                <a:cs typeface="Arial"/>
              </a:rPr>
              <a:t>plasmacytosis.</a:t>
            </a:r>
            <a:r>
              <a:rPr sz="1450" spc="145" dirty="0">
                <a:solidFill>
                  <a:srgbClr val="11688B"/>
                </a:solidFill>
                <a:latin typeface="Arial"/>
                <a:cs typeface="Arial"/>
              </a:rPr>
              <a:t> </a:t>
            </a:r>
            <a:r>
              <a:rPr sz="1450" dirty="0">
                <a:solidFill>
                  <a:srgbClr val="11688B"/>
                </a:solidFill>
                <a:latin typeface="Arial"/>
                <a:cs typeface="Arial"/>
              </a:rPr>
              <a:t>Mixed</a:t>
            </a:r>
            <a:r>
              <a:rPr sz="1450" spc="140" dirty="0">
                <a:solidFill>
                  <a:srgbClr val="11688B"/>
                </a:solidFill>
                <a:latin typeface="Arial"/>
                <a:cs typeface="Arial"/>
              </a:rPr>
              <a:t> </a:t>
            </a:r>
            <a:r>
              <a:rPr sz="1450" dirty="0">
                <a:solidFill>
                  <a:srgbClr val="11688B"/>
                </a:solidFill>
                <a:latin typeface="Arial"/>
                <a:cs typeface="Arial"/>
              </a:rPr>
              <a:t>subtype</a:t>
            </a:r>
            <a:r>
              <a:rPr sz="1450" spc="145" dirty="0">
                <a:solidFill>
                  <a:srgbClr val="11688B"/>
                </a:solidFill>
                <a:latin typeface="Arial"/>
                <a:cs typeface="Arial"/>
              </a:rPr>
              <a:t> </a:t>
            </a:r>
            <a:r>
              <a:rPr sz="1450" dirty="0">
                <a:solidFill>
                  <a:srgbClr val="11688B"/>
                </a:solidFill>
                <a:latin typeface="Arial"/>
                <a:cs typeface="Arial"/>
              </a:rPr>
              <a:t>exhibits</a:t>
            </a:r>
            <a:r>
              <a:rPr sz="1450" spc="145" dirty="0">
                <a:solidFill>
                  <a:srgbClr val="11688B"/>
                </a:solidFill>
                <a:latin typeface="Arial"/>
                <a:cs typeface="Arial"/>
              </a:rPr>
              <a:t> </a:t>
            </a:r>
            <a:r>
              <a:rPr sz="1450" dirty="0">
                <a:solidFill>
                  <a:srgbClr val="11688B"/>
                </a:solidFill>
                <a:latin typeface="Arial"/>
                <a:cs typeface="Arial"/>
              </a:rPr>
              <a:t>a</a:t>
            </a:r>
            <a:r>
              <a:rPr sz="1450" spc="145" dirty="0">
                <a:solidFill>
                  <a:srgbClr val="11688B"/>
                </a:solidFill>
                <a:latin typeface="Arial"/>
                <a:cs typeface="Arial"/>
              </a:rPr>
              <a:t> </a:t>
            </a:r>
            <a:r>
              <a:rPr sz="1450" dirty="0">
                <a:solidFill>
                  <a:srgbClr val="11688B"/>
                </a:solidFill>
                <a:latin typeface="Arial"/>
                <a:cs typeface="Arial"/>
              </a:rPr>
              <a:t>combination</a:t>
            </a:r>
            <a:r>
              <a:rPr sz="1450" spc="140" dirty="0">
                <a:solidFill>
                  <a:srgbClr val="11688B"/>
                </a:solidFill>
                <a:latin typeface="Arial"/>
                <a:cs typeface="Arial"/>
              </a:rPr>
              <a:t> </a:t>
            </a:r>
            <a:r>
              <a:rPr sz="1450" spc="-25" dirty="0">
                <a:solidFill>
                  <a:srgbClr val="11688B"/>
                </a:solidFill>
                <a:latin typeface="Arial"/>
                <a:cs typeface="Arial"/>
              </a:rPr>
              <a:t>of </a:t>
            </a:r>
            <a:r>
              <a:rPr sz="1450" dirty="0">
                <a:solidFill>
                  <a:srgbClr val="11688B"/>
                </a:solidFill>
                <a:latin typeface="Arial"/>
                <a:cs typeface="Arial"/>
              </a:rPr>
              <a:t>hypervascular</a:t>
            </a:r>
            <a:r>
              <a:rPr sz="1450" spc="75" dirty="0">
                <a:solidFill>
                  <a:srgbClr val="11688B"/>
                </a:solidFill>
                <a:latin typeface="Arial"/>
                <a:cs typeface="Arial"/>
              </a:rPr>
              <a:t> </a:t>
            </a:r>
            <a:r>
              <a:rPr sz="1450" dirty="0">
                <a:solidFill>
                  <a:srgbClr val="11688B"/>
                </a:solidFill>
                <a:latin typeface="Arial"/>
                <a:cs typeface="Arial"/>
              </a:rPr>
              <a:t>and</a:t>
            </a:r>
            <a:r>
              <a:rPr sz="1450" spc="75" dirty="0">
                <a:solidFill>
                  <a:srgbClr val="11688B"/>
                </a:solidFill>
                <a:latin typeface="Arial"/>
                <a:cs typeface="Arial"/>
              </a:rPr>
              <a:t> </a:t>
            </a:r>
            <a:r>
              <a:rPr sz="1450" dirty="0">
                <a:solidFill>
                  <a:srgbClr val="11688B"/>
                </a:solidFill>
                <a:latin typeface="Arial"/>
                <a:cs typeface="Arial"/>
              </a:rPr>
              <a:t>plasmacytic</a:t>
            </a:r>
            <a:r>
              <a:rPr sz="1450" spc="75" dirty="0">
                <a:solidFill>
                  <a:srgbClr val="11688B"/>
                </a:solidFill>
                <a:latin typeface="Arial"/>
                <a:cs typeface="Arial"/>
              </a:rPr>
              <a:t> </a:t>
            </a:r>
            <a:r>
              <a:rPr sz="1450" dirty="0">
                <a:solidFill>
                  <a:srgbClr val="11688B"/>
                </a:solidFill>
                <a:latin typeface="Arial"/>
                <a:cs typeface="Arial"/>
              </a:rPr>
              <a:t>features.</a:t>
            </a:r>
            <a:r>
              <a:rPr sz="1450" spc="75" dirty="0">
                <a:solidFill>
                  <a:srgbClr val="11688B"/>
                </a:solidFill>
                <a:latin typeface="Arial"/>
                <a:cs typeface="Arial"/>
              </a:rPr>
              <a:t> </a:t>
            </a:r>
            <a:r>
              <a:rPr sz="1450" dirty="0">
                <a:solidFill>
                  <a:srgbClr val="11688B"/>
                </a:solidFill>
                <a:latin typeface="Arial"/>
                <a:cs typeface="Arial"/>
              </a:rPr>
              <a:t>Vascularity</a:t>
            </a:r>
            <a:r>
              <a:rPr sz="1450" spc="80" dirty="0">
                <a:solidFill>
                  <a:srgbClr val="11688B"/>
                </a:solidFill>
                <a:latin typeface="Arial"/>
                <a:cs typeface="Arial"/>
              </a:rPr>
              <a:t> </a:t>
            </a:r>
            <a:r>
              <a:rPr sz="1450" dirty="0">
                <a:solidFill>
                  <a:srgbClr val="11688B"/>
                </a:solidFill>
                <a:latin typeface="Arial"/>
                <a:cs typeface="Arial"/>
              </a:rPr>
              <a:t>is</a:t>
            </a:r>
            <a:r>
              <a:rPr sz="1450" spc="75" dirty="0">
                <a:solidFill>
                  <a:srgbClr val="11688B"/>
                </a:solidFill>
                <a:latin typeface="Arial"/>
                <a:cs typeface="Arial"/>
              </a:rPr>
              <a:t> </a:t>
            </a:r>
            <a:r>
              <a:rPr sz="1450" dirty="0">
                <a:solidFill>
                  <a:srgbClr val="11688B"/>
                </a:solidFill>
                <a:latin typeface="Arial"/>
                <a:cs typeface="Arial"/>
              </a:rPr>
              <a:t>frequently</a:t>
            </a:r>
            <a:r>
              <a:rPr sz="1450" spc="75" dirty="0">
                <a:solidFill>
                  <a:srgbClr val="11688B"/>
                </a:solidFill>
                <a:latin typeface="Arial"/>
                <a:cs typeface="Arial"/>
              </a:rPr>
              <a:t> </a:t>
            </a:r>
            <a:r>
              <a:rPr sz="1450" dirty="0">
                <a:solidFill>
                  <a:srgbClr val="11688B"/>
                </a:solidFill>
                <a:latin typeface="Arial"/>
                <a:cs typeface="Arial"/>
              </a:rPr>
              <a:t>observed</a:t>
            </a:r>
            <a:r>
              <a:rPr sz="1450" spc="75" dirty="0">
                <a:solidFill>
                  <a:srgbClr val="11688B"/>
                </a:solidFill>
                <a:latin typeface="Arial"/>
                <a:cs typeface="Arial"/>
              </a:rPr>
              <a:t> </a:t>
            </a:r>
            <a:r>
              <a:rPr sz="1450" dirty="0">
                <a:solidFill>
                  <a:srgbClr val="11688B"/>
                </a:solidFill>
                <a:latin typeface="Arial"/>
                <a:cs typeface="Arial"/>
              </a:rPr>
              <a:t>in</a:t>
            </a:r>
            <a:r>
              <a:rPr sz="1450" spc="75" dirty="0">
                <a:solidFill>
                  <a:srgbClr val="11688B"/>
                </a:solidFill>
                <a:latin typeface="Arial"/>
                <a:cs typeface="Arial"/>
              </a:rPr>
              <a:t> </a:t>
            </a:r>
            <a:r>
              <a:rPr sz="1450" dirty="0">
                <a:solidFill>
                  <a:srgbClr val="11688B"/>
                </a:solidFill>
                <a:latin typeface="Arial"/>
                <a:cs typeface="Arial"/>
              </a:rPr>
              <a:t>iMCD,</a:t>
            </a:r>
            <a:r>
              <a:rPr sz="1450" spc="80" dirty="0">
                <a:solidFill>
                  <a:srgbClr val="11688B"/>
                </a:solidFill>
                <a:latin typeface="Arial"/>
                <a:cs typeface="Arial"/>
              </a:rPr>
              <a:t> </a:t>
            </a:r>
            <a:r>
              <a:rPr sz="1450" dirty="0">
                <a:solidFill>
                  <a:srgbClr val="11688B"/>
                </a:solidFill>
                <a:latin typeface="Arial"/>
                <a:cs typeface="Arial"/>
              </a:rPr>
              <a:t>but</a:t>
            </a:r>
            <a:r>
              <a:rPr sz="1450" spc="75" dirty="0">
                <a:solidFill>
                  <a:srgbClr val="11688B"/>
                </a:solidFill>
                <a:latin typeface="Arial"/>
                <a:cs typeface="Arial"/>
              </a:rPr>
              <a:t> </a:t>
            </a:r>
            <a:r>
              <a:rPr sz="1450" dirty="0">
                <a:solidFill>
                  <a:srgbClr val="11688B"/>
                </a:solidFill>
                <a:latin typeface="Arial"/>
                <a:cs typeface="Arial"/>
              </a:rPr>
              <a:t>can</a:t>
            </a:r>
            <a:r>
              <a:rPr sz="1450" spc="75" dirty="0">
                <a:solidFill>
                  <a:srgbClr val="11688B"/>
                </a:solidFill>
                <a:latin typeface="Arial"/>
                <a:cs typeface="Arial"/>
              </a:rPr>
              <a:t> </a:t>
            </a:r>
            <a:r>
              <a:rPr sz="1450" dirty="0">
                <a:solidFill>
                  <a:srgbClr val="11688B"/>
                </a:solidFill>
                <a:latin typeface="Arial"/>
                <a:cs typeface="Arial"/>
              </a:rPr>
              <a:t>be</a:t>
            </a:r>
            <a:r>
              <a:rPr sz="1450" spc="75" dirty="0">
                <a:solidFill>
                  <a:srgbClr val="11688B"/>
                </a:solidFill>
                <a:latin typeface="Arial"/>
                <a:cs typeface="Arial"/>
              </a:rPr>
              <a:t> </a:t>
            </a:r>
            <a:r>
              <a:rPr sz="1450" dirty="0">
                <a:solidFill>
                  <a:srgbClr val="11688B"/>
                </a:solidFill>
                <a:latin typeface="Arial"/>
                <a:cs typeface="Arial"/>
              </a:rPr>
              <a:t>seen</a:t>
            </a:r>
            <a:r>
              <a:rPr sz="1450" spc="75" dirty="0">
                <a:solidFill>
                  <a:srgbClr val="11688B"/>
                </a:solidFill>
                <a:latin typeface="Arial"/>
                <a:cs typeface="Arial"/>
              </a:rPr>
              <a:t> </a:t>
            </a:r>
            <a:r>
              <a:rPr sz="1450" dirty="0">
                <a:solidFill>
                  <a:srgbClr val="11688B"/>
                </a:solidFill>
                <a:latin typeface="Arial"/>
                <a:cs typeface="Arial"/>
              </a:rPr>
              <a:t>with</a:t>
            </a:r>
            <a:r>
              <a:rPr sz="1450" spc="80" dirty="0">
                <a:solidFill>
                  <a:srgbClr val="11688B"/>
                </a:solidFill>
                <a:latin typeface="Arial"/>
                <a:cs typeface="Arial"/>
              </a:rPr>
              <a:t> </a:t>
            </a:r>
            <a:r>
              <a:rPr sz="1450" dirty="0">
                <a:solidFill>
                  <a:srgbClr val="11688B"/>
                </a:solidFill>
                <a:latin typeface="Arial"/>
                <a:cs typeface="Arial"/>
              </a:rPr>
              <a:t>either</a:t>
            </a:r>
            <a:r>
              <a:rPr sz="1450" spc="75" dirty="0">
                <a:solidFill>
                  <a:srgbClr val="11688B"/>
                </a:solidFill>
                <a:latin typeface="Arial"/>
                <a:cs typeface="Arial"/>
              </a:rPr>
              <a:t> </a:t>
            </a:r>
            <a:r>
              <a:rPr sz="1450" dirty="0">
                <a:solidFill>
                  <a:srgbClr val="11688B"/>
                </a:solidFill>
                <a:latin typeface="Arial"/>
                <a:cs typeface="Arial"/>
              </a:rPr>
              <a:t>subtype.</a:t>
            </a:r>
            <a:r>
              <a:rPr sz="1450" spc="75" dirty="0">
                <a:solidFill>
                  <a:srgbClr val="11688B"/>
                </a:solidFill>
                <a:latin typeface="Arial"/>
                <a:cs typeface="Arial"/>
              </a:rPr>
              <a:t> </a:t>
            </a:r>
            <a:r>
              <a:rPr sz="1450" dirty="0">
                <a:solidFill>
                  <a:srgbClr val="11688B"/>
                </a:solidFill>
                <a:latin typeface="Arial"/>
                <a:cs typeface="Arial"/>
              </a:rPr>
              <a:t>Bars</a:t>
            </a:r>
            <a:r>
              <a:rPr sz="1450" spc="75" dirty="0">
                <a:solidFill>
                  <a:srgbClr val="11688B"/>
                </a:solidFill>
                <a:latin typeface="Arial"/>
                <a:cs typeface="Arial"/>
              </a:rPr>
              <a:t> </a:t>
            </a:r>
            <a:r>
              <a:rPr sz="1450" dirty="0">
                <a:solidFill>
                  <a:srgbClr val="11688B"/>
                </a:solidFill>
                <a:latin typeface="Arial"/>
                <a:cs typeface="Arial"/>
              </a:rPr>
              <a:t>represent</a:t>
            </a:r>
            <a:r>
              <a:rPr sz="1450" spc="75" dirty="0">
                <a:solidFill>
                  <a:srgbClr val="11688B"/>
                </a:solidFill>
                <a:latin typeface="Arial"/>
                <a:cs typeface="Arial"/>
              </a:rPr>
              <a:t> </a:t>
            </a:r>
            <a:r>
              <a:rPr sz="1450" dirty="0">
                <a:solidFill>
                  <a:srgbClr val="11688B"/>
                </a:solidFill>
                <a:latin typeface="Arial"/>
                <a:cs typeface="Arial"/>
              </a:rPr>
              <a:t>60</a:t>
            </a:r>
            <a:r>
              <a:rPr sz="1450" spc="80" dirty="0">
                <a:solidFill>
                  <a:srgbClr val="11688B"/>
                </a:solidFill>
                <a:latin typeface="Arial"/>
                <a:cs typeface="Arial"/>
              </a:rPr>
              <a:t> </a:t>
            </a:r>
            <a:r>
              <a:rPr sz="1450" dirty="0">
                <a:solidFill>
                  <a:srgbClr val="11688B"/>
                </a:solidFill>
                <a:latin typeface="Arial"/>
                <a:cs typeface="Arial"/>
              </a:rPr>
              <a:t>μm</a:t>
            </a:r>
            <a:r>
              <a:rPr sz="1450" spc="80" dirty="0">
                <a:solidFill>
                  <a:srgbClr val="11688B"/>
                </a:solidFill>
                <a:latin typeface="Arial"/>
                <a:cs typeface="Arial"/>
              </a:rPr>
              <a:t> </a:t>
            </a:r>
            <a:r>
              <a:rPr sz="1450" spc="-35" dirty="0">
                <a:solidFill>
                  <a:srgbClr val="11688B"/>
                </a:solidFill>
                <a:latin typeface="Arial"/>
                <a:cs typeface="Arial"/>
              </a:rPr>
              <a:t>(A,E);</a:t>
            </a:r>
            <a:r>
              <a:rPr sz="1450" spc="80" dirty="0">
                <a:solidFill>
                  <a:srgbClr val="11688B"/>
                </a:solidFill>
                <a:latin typeface="Arial"/>
                <a:cs typeface="Arial"/>
              </a:rPr>
              <a:t> </a:t>
            </a:r>
            <a:r>
              <a:rPr sz="1450" dirty="0">
                <a:solidFill>
                  <a:srgbClr val="11688B"/>
                </a:solidFill>
                <a:latin typeface="Arial"/>
                <a:cs typeface="Arial"/>
              </a:rPr>
              <a:t>200</a:t>
            </a:r>
            <a:r>
              <a:rPr sz="1450" spc="80" dirty="0">
                <a:solidFill>
                  <a:srgbClr val="11688B"/>
                </a:solidFill>
                <a:latin typeface="Arial"/>
                <a:cs typeface="Arial"/>
              </a:rPr>
              <a:t> </a:t>
            </a:r>
            <a:r>
              <a:rPr sz="1450" dirty="0">
                <a:solidFill>
                  <a:srgbClr val="11688B"/>
                </a:solidFill>
                <a:latin typeface="Arial"/>
                <a:cs typeface="Arial"/>
              </a:rPr>
              <a:t>μm</a:t>
            </a:r>
            <a:r>
              <a:rPr sz="1450" spc="80" dirty="0">
                <a:solidFill>
                  <a:srgbClr val="11688B"/>
                </a:solidFill>
                <a:latin typeface="Arial"/>
                <a:cs typeface="Arial"/>
              </a:rPr>
              <a:t> </a:t>
            </a:r>
            <a:r>
              <a:rPr sz="1450" spc="-10" dirty="0">
                <a:solidFill>
                  <a:srgbClr val="11688B"/>
                </a:solidFill>
                <a:latin typeface="Arial"/>
                <a:cs typeface="Arial"/>
              </a:rPr>
              <a:t>(B–D).</a:t>
            </a:r>
            <a:endParaRPr sz="1450">
              <a:latin typeface="Arial"/>
              <a:cs typeface="Arial"/>
            </a:endParaRPr>
          </a:p>
          <a:p>
            <a:pPr marL="48260">
              <a:lnSpc>
                <a:spcPts val="1720"/>
              </a:lnSpc>
            </a:pPr>
            <a:r>
              <a:rPr sz="1450" spc="-65" dirty="0">
                <a:solidFill>
                  <a:srgbClr val="11688B"/>
                </a:solidFill>
                <a:latin typeface="Arial"/>
                <a:cs typeface="Arial"/>
              </a:rPr>
              <a:t>(A)</a:t>
            </a:r>
            <a:r>
              <a:rPr sz="1450" spc="70" dirty="0">
                <a:solidFill>
                  <a:srgbClr val="11688B"/>
                </a:solidFill>
                <a:latin typeface="Arial"/>
                <a:cs typeface="Arial"/>
              </a:rPr>
              <a:t> </a:t>
            </a:r>
            <a:r>
              <a:rPr sz="1450" dirty="0">
                <a:solidFill>
                  <a:srgbClr val="11688B"/>
                </a:solidFill>
                <a:latin typeface="Arial"/>
                <a:cs typeface="Arial"/>
              </a:rPr>
              <a:t>Regressed</a:t>
            </a:r>
            <a:r>
              <a:rPr sz="1450" spc="75" dirty="0">
                <a:solidFill>
                  <a:srgbClr val="11688B"/>
                </a:solidFill>
                <a:latin typeface="Arial"/>
                <a:cs typeface="Arial"/>
              </a:rPr>
              <a:t> </a:t>
            </a:r>
            <a:r>
              <a:rPr sz="1450" dirty="0">
                <a:solidFill>
                  <a:srgbClr val="11688B"/>
                </a:solidFill>
                <a:latin typeface="Arial"/>
                <a:cs typeface="Arial"/>
              </a:rPr>
              <a:t>germinal</a:t>
            </a:r>
            <a:r>
              <a:rPr sz="1450" spc="75" dirty="0">
                <a:solidFill>
                  <a:srgbClr val="11688B"/>
                </a:solidFill>
                <a:latin typeface="Arial"/>
                <a:cs typeface="Arial"/>
              </a:rPr>
              <a:t> </a:t>
            </a:r>
            <a:r>
              <a:rPr sz="1450" dirty="0">
                <a:solidFill>
                  <a:srgbClr val="11688B"/>
                </a:solidFill>
                <a:latin typeface="Arial"/>
                <a:cs typeface="Arial"/>
              </a:rPr>
              <a:t>center.</a:t>
            </a:r>
            <a:r>
              <a:rPr sz="1450" spc="70" dirty="0">
                <a:solidFill>
                  <a:srgbClr val="11688B"/>
                </a:solidFill>
                <a:latin typeface="Arial"/>
                <a:cs typeface="Arial"/>
              </a:rPr>
              <a:t> </a:t>
            </a:r>
            <a:r>
              <a:rPr sz="1450" spc="-40" dirty="0">
                <a:solidFill>
                  <a:srgbClr val="11688B"/>
                </a:solidFill>
                <a:latin typeface="Arial"/>
                <a:cs typeface="Arial"/>
              </a:rPr>
              <a:t>(B)</a:t>
            </a:r>
            <a:r>
              <a:rPr sz="1450" spc="75" dirty="0">
                <a:solidFill>
                  <a:srgbClr val="11688B"/>
                </a:solidFill>
                <a:latin typeface="Arial"/>
                <a:cs typeface="Arial"/>
              </a:rPr>
              <a:t> </a:t>
            </a:r>
            <a:r>
              <a:rPr sz="1450" dirty="0">
                <a:solidFill>
                  <a:srgbClr val="11688B"/>
                </a:solidFill>
                <a:latin typeface="Arial"/>
                <a:cs typeface="Arial"/>
              </a:rPr>
              <a:t>FDC</a:t>
            </a:r>
            <a:r>
              <a:rPr sz="1450" spc="75" dirty="0">
                <a:solidFill>
                  <a:srgbClr val="11688B"/>
                </a:solidFill>
                <a:latin typeface="Arial"/>
                <a:cs typeface="Arial"/>
              </a:rPr>
              <a:t> </a:t>
            </a:r>
            <a:r>
              <a:rPr sz="1450" dirty="0">
                <a:solidFill>
                  <a:srgbClr val="11688B"/>
                </a:solidFill>
                <a:latin typeface="Arial"/>
                <a:cs typeface="Arial"/>
              </a:rPr>
              <a:t>prominence</a:t>
            </a:r>
            <a:r>
              <a:rPr sz="1450" spc="70" dirty="0">
                <a:solidFill>
                  <a:srgbClr val="11688B"/>
                </a:solidFill>
                <a:latin typeface="Arial"/>
                <a:cs typeface="Arial"/>
              </a:rPr>
              <a:t> </a:t>
            </a:r>
            <a:r>
              <a:rPr sz="1450" dirty="0">
                <a:solidFill>
                  <a:srgbClr val="11688B"/>
                </a:solidFill>
                <a:latin typeface="Arial"/>
                <a:cs typeface="Arial"/>
              </a:rPr>
              <a:t>in</a:t>
            </a:r>
            <a:r>
              <a:rPr sz="1450" spc="75" dirty="0">
                <a:solidFill>
                  <a:srgbClr val="11688B"/>
                </a:solidFill>
                <a:latin typeface="Arial"/>
                <a:cs typeface="Arial"/>
              </a:rPr>
              <a:t> </a:t>
            </a:r>
            <a:r>
              <a:rPr sz="1450" dirty="0">
                <a:solidFill>
                  <a:srgbClr val="11688B"/>
                </a:solidFill>
                <a:latin typeface="Arial"/>
                <a:cs typeface="Arial"/>
              </a:rPr>
              <a:t>germinal</a:t>
            </a:r>
            <a:r>
              <a:rPr sz="1450" spc="75" dirty="0">
                <a:solidFill>
                  <a:srgbClr val="11688B"/>
                </a:solidFill>
                <a:latin typeface="Arial"/>
                <a:cs typeface="Arial"/>
              </a:rPr>
              <a:t> </a:t>
            </a:r>
            <a:r>
              <a:rPr sz="1450" dirty="0">
                <a:solidFill>
                  <a:srgbClr val="11688B"/>
                </a:solidFill>
                <a:latin typeface="Arial"/>
                <a:cs typeface="Arial"/>
              </a:rPr>
              <a:t>center.</a:t>
            </a:r>
            <a:r>
              <a:rPr sz="1450" spc="75" dirty="0">
                <a:solidFill>
                  <a:srgbClr val="11688B"/>
                </a:solidFill>
                <a:latin typeface="Arial"/>
                <a:cs typeface="Arial"/>
              </a:rPr>
              <a:t> </a:t>
            </a:r>
            <a:r>
              <a:rPr sz="1450" spc="-50" dirty="0">
                <a:solidFill>
                  <a:srgbClr val="11688B"/>
                </a:solidFill>
                <a:latin typeface="Arial"/>
                <a:cs typeface="Arial"/>
              </a:rPr>
              <a:t>(C)</a:t>
            </a:r>
            <a:r>
              <a:rPr sz="1450" spc="70" dirty="0">
                <a:solidFill>
                  <a:srgbClr val="11688B"/>
                </a:solidFill>
                <a:latin typeface="Arial"/>
                <a:cs typeface="Arial"/>
              </a:rPr>
              <a:t> </a:t>
            </a:r>
            <a:r>
              <a:rPr sz="1450" dirty="0">
                <a:solidFill>
                  <a:srgbClr val="11688B"/>
                </a:solidFill>
                <a:latin typeface="Arial"/>
                <a:cs typeface="Arial"/>
              </a:rPr>
              <a:t>Blood</a:t>
            </a:r>
            <a:r>
              <a:rPr sz="1450" spc="75" dirty="0">
                <a:solidFill>
                  <a:srgbClr val="11688B"/>
                </a:solidFill>
                <a:latin typeface="Arial"/>
                <a:cs typeface="Arial"/>
              </a:rPr>
              <a:t> </a:t>
            </a:r>
            <a:r>
              <a:rPr sz="1450" dirty="0">
                <a:solidFill>
                  <a:srgbClr val="11688B"/>
                </a:solidFill>
                <a:latin typeface="Arial"/>
                <a:cs typeface="Arial"/>
              </a:rPr>
              <a:t>vessels</a:t>
            </a:r>
            <a:r>
              <a:rPr sz="1450" spc="75" dirty="0">
                <a:solidFill>
                  <a:srgbClr val="11688B"/>
                </a:solidFill>
                <a:latin typeface="Arial"/>
                <a:cs typeface="Arial"/>
              </a:rPr>
              <a:t> </a:t>
            </a:r>
            <a:r>
              <a:rPr sz="1450" dirty="0">
                <a:solidFill>
                  <a:srgbClr val="11688B"/>
                </a:solidFill>
                <a:latin typeface="Arial"/>
                <a:cs typeface="Arial"/>
              </a:rPr>
              <a:t>penetrating</a:t>
            </a:r>
            <a:r>
              <a:rPr sz="1450" spc="75" dirty="0">
                <a:solidFill>
                  <a:srgbClr val="11688B"/>
                </a:solidFill>
                <a:latin typeface="Arial"/>
                <a:cs typeface="Arial"/>
              </a:rPr>
              <a:t> </a:t>
            </a:r>
            <a:r>
              <a:rPr sz="1450" dirty="0">
                <a:solidFill>
                  <a:srgbClr val="11688B"/>
                </a:solidFill>
                <a:latin typeface="Arial"/>
                <a:cs typeface="Arial"/>
              </a:rPr>
              <a:t>germinal</a:t>
            </a:r>
            <a:r>
              <a:rPr sz="1450" spc="75" dirty="0">
                <a:solidFill>
                  <a:srgbClr val="11688B"/>
                </a:solidFill>
                <a:latin typeface="Arial"/>
                <a:cs typeface="Arial"/>
              </a:rPr>
              <a:t> </a:t>
            </a:r>
            <a:r>
              <a:rPr sz="1450" dirty="0">
                <a:solidFill>
                  <a:srgbClr val="11688B"/>
                </a:solidFill>
                <a:latin typeface="Arial"/>
                <a:cs typeface="Arial"/>
              </a:rPr>
              <a:t>center</a:t>
            </a:r>
            <a:r>
              <a:rPr sz="1450" spc="75" dirty="0">
                <a:solidFill>
                  <a:srgbClr val="11688B"/>
                </a:solidFill>
                <a:latin typeface="Arial"/>
                <a:cs typeface="Arial"/>
              </a:rPr>
              <a:t> </a:t>
            </a:r>
            <a:r>
              <a:rPr sz="1450" dirty="0">
                <a:solidFill>
                  <a:srgbClr val="11688B"/>
                </a:solidFill>
                <a:latin typeface="Arial"/>
                <a:cs typeface="Arial"/>
              </a:rPr>
              <a:t>demonstrate</a:t>
            </a:r>
            <a:r>
              <a:rPr sz="1450" spc="75" dirty="0">
                <a:solidFill>
                  <a:srgbClr val="11688B"/>
                </a:solidFill>
                <a:latin typeface="Arial"/>
                <a:cs typeface="Arial"/>
              </a:rPr>
              <a:t> </a:t>
            </a:r>
            <a:r>
              <a:rPr sz="1450" dirty="0">
                <a:solidFill>
                  <a:srgbClr val="11688B"/>
                </a:solidFill>
                <a:latin typeface="Arial"/>
                <a:cs typeface="Arial"/>
              </a:rPr>
              <a:t>prominent</a:t>
            </a:r>
            <a:r>
              <a:rPr sz="1450" spc="70" dirty="0">
                <a:solidFill>
                  <a:srgbClr val="11688B"/>
                </a:solidFill>
                <a:latin typeface="Arial"/>
                <a:cs typeface="Arial"/>
              </a:rPr>
              <a:t> </a:t>
            </a:r>
            <a:r>
              <a:rPr sz="1450" spc="-10" dirty="0">
                <a:solidFill>
                  <a:srgbClr val="11688B"/>
                </a:solidFill>
                <a:latin typeface="Arial"/>
                <a:cs typeface="Arial"/>
              </a:rPr>
              <a:t>vascularity.</a:t>
            </a:r>
            <a:endParaRPr sz="1450">
              <a:latin typeface="Arial"/>
              <a:cs typeface="Arial"/>
            </a:endParaRPr>
          </a:p>
          <a:p>
            <a:pPr marL="48260">
              <a:lnSpc>
                <a:spcPct val="100000"/>
              </a:lnSpc>
              <a:spcBef>
                <a:spcPts val="80"/>
              </a:spcBef>
            </a:pPr>
            <a:r>
              <a:rPr sz="1450" spc="-65" dirty="0">
                <a:solidFill>
                  <a:srgbClr val="11688B"/>
                </a:solidFill>
                <a:latin typeface="Arial"/>
                <a:cs typeface="Arial"/>
              </a:rPr>
              <a:t>(D)</a:t>
            </a:r>
            <a:r>
              <a:rPr sz="1450" spc="70" dirty="0">
                <a:solidFill>
                  <a:srgbClr val="11688B"/>
                </a:solidFill>
                <a:latin typeface="Arial"/>
                <a:cs typeface="Arial"/>
              </a:rPr>
              <a:t> </a:t>
            </a:r>
            <a:r>
              <a:rPr sz="1450" dirty="0">
                <a:solidFill>
                  <a:srgbClr val="11688B"/>
                </a:solidFill>
                <a:latin typeface="Arial"/>
                <a:cs typeface="Arial"/>
              </a:rPr>
              <a:t>Hyperplastic</a:t>
            </a:r>
            <a:r>
              <a:rPr sz="1450" spc="75" dirty="0">
                <a:solidFill>
                  <a:srgbClr val="11688B"/>
                </a:solidFill>
                <a:latin typeface="Arial"/>
                <a:cs typeface="Arial"/>
              </a:rPr>
              <a:t> </a:t>
            </a:r>
            <a:r>
              <a:rPr sz="1450" dirty="0">
                <a:solidFill>
                  <a:srgbClr val="11688B"/>
                </a:solidFill>
                <a:latin typeface="Arial"/>
                <a:cs typeface="Arial"/>
              </a:rPr>
              <a:t>germinal</a:t>
            </a:r>
            <a:r>
              <a:rPr sz="1450" spc="75" dirty="0">
                <a:solidFill>
                  <a:srgbClr val="11688B"/>
                </a:solidFill>
                <a:latin typeface="Arial"/>
                <a:cs typeface="Arial"/>
              </a:rPr>
              <a:t> </a:t>
            </a:r>
            <a:r>
              <a:rPr sz="1450" dirty="0">
                <a:solidFill>
                  <a:srgbClr val="11688B"/>
                </a:solidFill>
                <a:latin typeface="Arial"/>
                <a:cs typeface="Arial"/>
              </a:rPr>
              <a:t>centre.</a:t>
            </a:r>
            <a:r>
              <a:rPr sz="1450" spc="75" dirty="0">
                <a:solidFill>
                  <a:srgbClr val="11688B"/>
                </a:solidFill>
                <a:latin typeface="Arial"/>
                <a:cs typeface="Arial"/>
              </a:rPr>
              <a:t> </a:t>
            </a:r>
            <a:r>
              <a:rPr sz="1450" spc="-95" dirty="0">
                <a:solidFill>
                  <a:srgbClr val="11688B"/>
                </a:solidFill>
                <a:latin typeface="Arial"/>
                <a:cs typeface="Arial"/>
              </a:rPr>
              <a:t>(E)</a:t>
            </a:r>
            <a:r>
              <a:rPr sz="1450" spc="75" dirty="0">
                <a:solidFill>
                  <a:srgbClr val="11688B"/>
                </a:solidFill>
                <a:latin typeface="Arial"/>
                <a:cs typeface="Arial"/>
              </a:rPr>
              <a:t> </a:t>
            </a:r>
            <a:r>
              <a:rPr sz="1450" dirty="0">
                <a:solidFill>
                  <a:srgbClr val="11688B"/>
                </a:solidFill>
                <a:latin typeface="Arial"/>
                <a:cs typeface="Arial"/>
              </a:rPr>
              <a:t>Sheetlike</a:t>
            </a:r>
            <a:r>
              <a:rPr sz="1450" spc="70" dirty="0">
                <a:solidFill>
                  <a:srgbClr val="11688B"/>
                </a:solidFill>
                <a:latin typeface="Arial"/>
                <a:cs typeface="Arial"/>
              </a:rPr>
              <a:t> </a:t>
            </a:r>
            <a:r>
              <a:rPr sz="1450" spc="-10" dirty="0">
                <a:solidFill>
                  <a:srgbClr val="11688B"/>
                </a:solidFill>
                <a:latin typeface="Arial"/>
                <a:cs typeface="Arial"/>
              </a:rPr>
              <a:t>plasmacytosis.</a:t>
            </a:r>
            <a:endParaRPr sz="1450">
              <a:latin typeface="Arial"/>
              <a:cs typeface="Arial"/>
            </a:endParaRPr>
          </a:p>
          <a:p>
            <a:pPr marL="38100">
              <a:lnSpc>
                <a:spcPct val="100000"/>
              </a:lnSpc>
              <a:spcBef>
                <a:spcPts val="1030"/>
              </a:spcBef>
            </a:pPr>
            <a:r>
              <a:rPr sz="1450" b="1" dirty="0">
                <a:solidFill>
                  <a:srgbClr val="11688B"/>
                </a:solidFill>
                <a:latin typeface="Arial"/>
                <a:cs typeface="Arial"/>
              </a:rPr>
              <a:t>Abbreviations:</a:t>
            </a:r>
            <a:r>
              <a:rPr sz="1450" b="1" spc="120" dirty="0">
                <a:solidFill>
                  <a:srgbClr val="11688B"/>
                </a:solidFill>
                <a:latin typeface="Arial"/>
                <a:cs typeface="Arial"/>
              </a:rPr>
              <a:t> </a:t>
            </a:r>
            <a:r>
              <a:rPr sz="1450" b="1" dirty="0">
                <a:solidFill>
                  <a:srgbClr val="11688B"/>
                </a:solidFill>
                <a:latin typeface="Arial"/>
                <a:cs typeface="Arial"/>
              </a:rPr>
              <a:t>CD</a:t>
            </a:r>
            <a:r>
              <a:rPr sz="1450" dirty="0">
                <a:solidFill>
                  <a:srgbClr val="11688B"/>
                </a:solidFill>
                <a:latin typeface="Arial"/>
                <a:cs typeface="Arial"/>
              </a:rPr>
              <a:t>,</a:t>
            </a:r>
            <a:r>
              <a:rPr sz="1450" spc="125" dirty="0">
                <a:solidFill>
                  <a:srgbClr val="11688B"/>
                </a:solidFill>
                <a:latin typeface="Arial"/>
                <a:cs typeface="Arial"/>
              </a:rPr>
              <a:t> </a:t>
            </a:r>
            <a:r>
              <a:rPr sz="1450" dirty="0">
                <a:solidFill>
                  <a:srgbClr val="11688B"/>
                </a:solidFill>
                <a:latin typeface="Arial"/>
                <a:cs typeface="Arial"/>
              </a:rPr>
              <a:t>Castleman</a:t>
            </a:r>
            <a:r>
              <a:rPr sz="1450" spc="125" dirty="0">
                <a:solidFill>
                  <a:srgbClr val="11688B"/>
                </a:solidFill>
                <a:latin typeface="Arial"/>
                <a:cs typeface="Arial"/>
              </a:rPr>
              <a:t> </a:t>
            </a:r>
            <a:r>
              <a:rPr sz="1450" dirty="0">
                <a:solidFill>
                  <a:srgbClr val="11688B"/>
                </a:solidFill>
                <a:latin typeface="Arial"/>
                <a:cs typeface="Arial"/>
              </a:rPr>
              <a:t>Disease;</a:t>
            </a:r>
            <a:r>
              <a:rPr sz="1450" spc="120" dirty="0">
                <a:solidFill>
                  <a:srgbClr val="11688B"/>
                </a:solidFill>
                <a:latin typeface="Arial"/>
                <a:cs typeface="Arial"/>
              </a:rPr>
              <a:t> </a:t>
            </a:r>
            <a:r>
              <a:rPr sz="1450" b="1" dirty="0">
                <a:solidFill>
                  <a:srgbClr val="11688B"/>
                </a:solidFill>
                <a:latin typeface="Arial"/>
                <a:cs typeface="Arial"/>
              </a:rPr>
              <a:t>FDC</a:t>
            </a:r>
            <a:r>
              <a:rPr sz="1450" dirty="0">
                <a:solidFill>
                  <a:srgbClr val="11688B"/>
                </a:solidFill>
                <a:latin typeface="Arial"/>
                <a:cs typeface="Arial"/>
              </a:rPr>
              <a:t>,</a:t>
            </a:r>
            <a:r>
              <a:rPr sz="1450" spc="125" dirty="0">
                <a:solidFill>
                  <a:srgbClr val="11688B"/>
                </a:solidFill>
                <a:latin typeface="Arial"/>
                <a:cs typeface="Arial"/>
              </a:rPr>
              <a:t> </a:t>
            </a:r>
            <a:r>
              <a:rPr sz="1450" dirty="0">
                <a:solidFill>
                  <a:srgbClr val="11688B"/>
                </a:solidFill>
                <a:latin typeface="Arial"/>
                <a:cs typeface="Arial"/>
              </a:rPr>
              <a:t>follicular</a:t>
            </a:r>
            <a:r>
              <a:rPr sz="1450" spc="130" dirty="0">
                <a:solidFill>
                  <a:srgbClr val="11688B"/>
                </a:solidFill>
                <a:latin typeface="Arial"/>
                <a:cs typeface="Arial"/>
              </a:rPr>
              <a:t> </a:t>
            </a:r>
            <a:r>
              <a:rPr sz="1450" dirty="0">
                <a:solidFill>
                  <a:srgbClr val="11688B"/>
                </a:solidFill>
                <a:latin typeface="Arial"/>
                <a:cs typeface="Arial"/>
              </a:rPr>
              <a:t>dendritic</a:t>
            </a:r>
            <a:r>
              <a:rPr sz="1450" spc="125" dirty="0">
                <a:solidFill>
                  <a:srgbClr val="11688B"/>
                </a:solidFill>
                <a:latin typeface="Arial"/>
                <a:cs typeface="Arial"/>
              </a:rPr>
              <a:t> </a:t>
            </a:r>
            <a:r>
              <a:rPr sz="1450" dirty="0">
                <a:solidFill>
                  <a:srgbClr val="11688B"/>
                </a:solidFill>
                <a:latin typeface="Arial"/>
                <a:cs typeface="Arial"/>
              </a:rPr>
              <a:t>cell;</a:t>
            </a:r>
            <a:r>
              <a:rPr sz="1450" spc="130" dirty="0">
                <a:solidFill>
                  <a:srgbClr val="11688B"/>
                </a:solidFill>
                <a:latin typeface="Arial"/>
                <a:cs typeface="Arial"/>
              </a:rPr>
              <a:t> </a:t>
            </a:r>
            <a:r>
              <a:rPr sz="1450" b="1" dirty="0">
                <a:solidFill>
                  <a:srgbClr val="11688B"/>
                </a:solidFill>
                <a:latin typeface="Arial"/>
                <a:cs typeface="Arial"/>
              </a:rPr>
              <a:t>iMCD</a:t>
            </a:r>
            <a:r>
              <a:rPr sz="1450" dirty="0">
                <a:solidFill>
                  <a:srgbClr val="11688B"/>
                </a:solidFill>
                <a:latin typeface="Arial"/>
                <a:cs typeface="Arial"/>
              </a:rPr>
              <a:t>,</a:t>
            </a:r>
            <a:r>
              <a:rPr sz="1450" spc="125" dirty="0">
                <a:solidFill>
                  <a:srgbClr val="11688B"/>
                </a:solidFill>
                <a:latin typeface="Arial"/>
                <a:cs typeface="Arial"/>
              </a:rPr>
              <a:t> </a:t>
            </a:r>
            <a:r>
              <a:rPr sz="1450" dirty="0">
                <a:solidFill>
                  <a:srgbClr val="11688B"/>
                </a:solidFill>
                <a:latin typeface="Arial"/>
                <a:cs typeface="Arial"/>
              </a:rPr>
              <a:t>idiopathic</a:t>
            </a:r>
            <a:r>
              <a:rPr sz="1450" spc="120" dirty="0">
                <a:solidFill>
                  <a:srgbClr val="11688B"/>
                </a:solidFill>
                <a:latin typeface="Arial"/>
                <a:cs typeface="Arial"/>
              </a:rPr>
              <a:t> </a:t>
            </a:r>
            <a:r>
              <a:rPr sz="1450" dirty="0">
                <a:solidFill>
                  <a:srgbClr val="11688B"/>
                </a:solidFill>
                <a:latin typeface="Arial"/>
                <a:cs typeface="Arial"/>
              </a:rPr>
              <a:t>Multicentric</a:t>
            </a:r>
            <a:r>
              <a:rPr sz="1450" spc="125" dirty="0">
                <a:solidFill>
                  <a:srgbClr val="11688B"/>
                </a:solidFill>
                <a:latin typeface="Arial"/>
                <a:cs typeface="Arial"/>
              </a:rPr>
              <a:t> </a:t>
            </a:r>
            <a:r>
              <a:rPr sz="1450" dirty="0">
                <a:solidFill>
                  <a:srgbClr val="11688B"/>
                </a:solidFill>
                <a:latin typeface="Arial"/>
                <a:cs typeface="Arial"/>
              </a:rPr>
              <a:t>Castleman</a:t>
            </a:r>
            <a:r>
              <a:rPr sz="1450" spc="125" dirty="0">
                <a:solidFill>
                  <a:srgbClr val="11688B"/>
                </a:solidFill>
                <a:latin typeface="Arial"/>
                <a:cs typeface="Arial"/>
              </a:rPr>
              <a:t> </a:t>
            </a:r>
            <a:r>
              <a:rPr sz="1450" spc="-10" dirty="0">
                <a:solidFill>
                  <a:srgbClr val="11688B"/>
                </a:solidFill>
                <a:latin typeface="Arial"/>
                <a:cs typeface="Arial"/>
              </a:rPr>
              <a:t>Disease.</a:t>
            </a:r>
            <a:endParaRPr sz="1450">
              <a:latin typeface="Arial"/>
              <a:cs typeface="Arial"/>
            </a:endParaRPr>
          </a:p>
          <a:p>
            <a:pPr marL="38100">
              <a:lnSpc>
                <a:spcPct val="100000"/>
              </a:lnSpc>
              <a:spcBef>
                <a:spcPts val="500"/>
              </a:spcBef>
            </a:pPr>
            <a:r>
              <a:rPr sz="1450" b="1" dirty="0">
                <a:solidFill>
                  <a:srgbClr val="11688B"/>
                </a:solidFill>
                <a:latin typeface="Arial"/>
                <a:cs typeface="Arial"/>
              </a:rPr>
              <a:t>References:</a:t>
            </a:r>
            <a:r>
              <a:rPr sz="1450" b="1" spc="50" dirty="0">
                <a:solidFill>
                  <a:srgbClr val="11688B"/>
                </a:solidFill>
                <a:latin typeface="Arial"/>
                <a:cs typeface="Arial"/>
              </a:rPr>
              <a:t> </a:t>
            </a:r>
            <a:r>
              <a:rPr sz="1450" b="1" dirty="0">
                <a:solidFill>
                  <a:srgbClr val="11688B"/>
                </a:solidFill>
                <a:latin typeface="Arial"/>
                <a:cs typeface="Arial"/>
              </a:rPr>
              <a:t>1</a:t>
            </a:r>
            <a:r>
              <a:rPr sz="1450" dirty="0">
                <a:solidFill>
                  <a:srgbClr val="11688B"/>
                </a:solidFill>
                <a:latin typeface="Arial"/>
                <a:cs typeface="Arial"/>
              </a:rPr>
              <a:t>.</a:t>
            </a:r>
            <a:r>
              <a:rPr sz="1450" spc="45" dirty="0">
                <a:solidFill>
                  <a:srgbClr val="11688B"/>
                </a:solidFill>
                <a:latin typeface="Arial"/>
                <a:cs typeface="Arial"/>
              </a:rPr>
              <a:t> </a:t>
            </a:r>
            <a:r>
              <a:rPr sz="1450" dirty="0">
                <a:solidFill>
                  <a:srgbClr val="11688B"/>
                </a:solidFill>
                <a:latin typeface="Arial"/>
                <a:cs typeface="Arial"/>
              </a:rPr>
              <a:t>Fajgenbaum</a:t>
            </a:r>
            <a:r>
              <a:rPr sz="1450" spc="50" dirty="0">
                <a:solidFill>
                  <a:srgbClr val="11688B"/>
                </a:solidFill>
                <a:latin typeface="Arial"/>
                <a:cs typeface="Arial"/>
              </a:rPr>
              <a:t> </a:t>
            </a:r>
            <a:r>
              <a:rPr sz="1450" dirty="0">
                <a:solidFill>
                  <a:srgbClr val="11688B"/>
                </a:solidFill>
                <a:latin typeface="Arial"/>
                <a:cs typeface="Arial"/>
              </a:rPr>
              <a:t>DC,</a:t>
            </a:r>
            <a:r>
              <a:rPr sz="1450" spc="45" dirty="0">
                <a:solidFill>
                  <a:srgbClr val="11688B"/>
                </a:solidFill>
                <a:latin typeface="Arial"/>
                <a:cs typeface="Arial"/>
              </a:rPr>
              <a:t> </a:t>
            </a:r>
            <a:r>
              <a:rPr sz="1450" i="1" dirty="0">
                <a:solidFill>
                  <a:srgbClr val="11688B"/>
                </a:solidFill>
                <a:latin typeface="Arial"/>
                <a:cs typeface="Arial"/>
              </a:rPr>
              <a:t>et</a:t>
            </a:r>
            <a:r>
              <a:rPr sz="1450" i="1" spc="45" dirty="0">
                <a:solidFill>
                  <a:srgbClr val="11688B"/>
                </a:solidFill>
                <a:latin typeface="Arial"/>
                <a:cs typeface="Arial"/>
              </a:rPr>
              <a:t> </a:t>
            </a:r>
            <a:r>
              <a:rPr sz="1450" i="1" dirty="0">
                <a:solidFill>
                  <a:srgbClr val="11688B"/>
                </a:solidFill>
                <a:latin typeface="Arial"/>
                <a:cs typeface="Arial"/>
              </a:rPr>
              <a:t>al.</a:t>
            </a:r>
            <a:r>
              <a:rPr sz="1450" i="1" spc="45" dirty="0">
                <a:solidFill>
                  <a:srgbClr val="11688B"/>
                </a:solidFill>
                <a:latin typeface="Arial"/>
                <a:cs typeface="Arial"/>
              </a:rPr>
              <a:t> </a:t>
            </a:r>
            <a:r>
              <a:rPr sz="1450" i="1" dirty="0">
                <a:solidFill>
                  <a:srgbClr val="11688B"/>
                </a:solidFill>
                <a:latin typeface="Arial"/>
                <a:cs typeface="Arial"/>
              </a:rPr>
              <a:t>Blood</a:t>
            </a:r>
            <a:r>
              <a:rPr sz="1450" dirty="0">
                <a:solidFill>
                  <a:srgbClr val="11688B"/>
                </a:solidFill>
                <a:latin typeface="Arial"/>
                <a:cs typeface="Arial"/>
              </a:rPr>
              <a:t>.</a:t>
            </a:r>
            <a:r>
              <a:rPr sz="1450" spc="50" dirty="0">
                <a:solidFill>
                  <a:srgbClr val="11688B"/>
                </a:solidFill>
                <a:latin typeface="Arial"/>
                <a:cs typeface="Arial"/>
              </a:rPr>
              <a:t> </a:t>
            </a:r>
            <a:r>
              <a:rPr sz="1450" dirty="0">
                <a:solidFill>
                  <a:srgbClr val="11688B"/>
                </a:solidFill>
                <a:latin typeface="Arial"/>
                <a:cs typeface="Arial"/>
              </a:rPr>
              <a:t>2017;</a:t>
            </a:r>
            <a:r>
              <a:rPr sz="1450" spc="45" dirty="0">
                <a:solidFill>
                  <a:srgbClr val="11688B"/>
                </a:solidFill>
                <a:latin typeface="Arial"/>
                <a:cs typeface="Arial"/>
              </a:rPr>
              <a:t> </a:t>
            </a:r>
            <a:r>
              <a:rPr sz="1450" dirty="0">
                <a:solidFill>
                  <a:srgbClr val="11688B"/>
                </a:solidFill>
                <a:latin typeface="Arial"/>
                <a:cs typeface="Arial"/>
              </a:rPr>
              <a:t>129:</a:t>
            </a:r>
            <a:r>
              <a:rPr sz="1450" spc="45" dirty="0">
                <a:solidFill>
                  <a:srgbClr val="11688B"/>
                </a:solidFill>
                <a:latin typeface="Arial"/>
                <a:cs typeface="Arial"/>
              </a:rPr>
              <a:t> </a:t>
            </a:r>
            <a:r>
              <a:rPr sz="1450" spc="-10" dirty="0">
                <a:solidFill>
                  <a:srgbClr val="11688B"/>
                </a:solidFill>
                <a:latin typeface="Arial"/>
                <a:cs typeface="Arial"/>
              </a:rPr>
              <a:t>1646–57.</a:t>
            </a:r>
            <a:endParaRPr sz="1450">
              <a:latin typeface="Arial"/>
              <a:cs typeface="Arial"/>
            </a:endParaRPr>
          </a:p>
        </p:txBody>
      </p:sp>
      <p:pic>
        <p:nvPicPr>
          <p:cNvPr id="15" name="object 15"/>
          <p:cNvPicPr/>
          <p:nvPr/>
        </p:nvPicPr>
        <p:blipFill>
          <a:blip r:embed="rId5" cstate="print"/>
          <a:stretch>
            <a:fillRect/>
          </a:stretch>
        </p:blipFill>
        <p:spPr>
          <a:xfrm>
            <a:off x="3684908" y="2261684"/>
            <a:ext cx="12174472" cy="5439371"/>
          </a:xfrm>
          <a:prstGeom prst="rect">
            <a:avLst/>
          </a:prstGeom>
        </p:spPr>
      </p:pic>
      <p:pic>
        <p:nvPicPr>
          <p:cNvPr id="16" name="object 16"/>
          <p:cNvPicPr/>
          <p:nvPr/>
        </p:nvPicPr>
        <p:blipFill>
          <a:blip r:embed="rId6" cstate="print"/>
          <a:stretch>
            <a:fillRect/>
          </a:stretch>
        </p:blipFill>
        <p:spPr>
          <a:xfrm>
            <a:off x="16769333" y="995152"/>
            <a:ext cx="743851" cy="7388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3" name="object 3"/>
          <p:cNvSpPr txBox="1"/>
          <p:nvPr/>
        </p:nvSpPr>
        <p:spPr>
          <a:xfrm>
            <a:off x="1683812" y="768008"/>
            <a:ext cx="130556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03</a:t>
            </a:r>
            <a:r>
              <a:rPr sz="1650" b="1" spc="-15" dirty="0">
                <a:solidFill>
                  <a:srgbClr val="FFFFFF"/>
                </a:solidFill>
                <a:latin typeface="Arial"/>
                <a:cs typeface="Arial"/>
              </a:rPr>
              <a:t> </a:t>
            </a:r>
            <a:r>
              <a:rPr sz="1650" b="1" spc="-10" dirty="0">
                <a:solidFill>
                  <a:srgbClr val="FFFFFF"/>
                </a:solidFill>
                <a:latin typeface="Arial"/>
                <a:cs typeface="Arial"/>
              </a:rPr>
              <a:t>Diagnosis</a:t>
            </a:r>
            <a:endParaRPr sz="1650">
              <a:latin typeface="Arial"/>
              <a:cs typeface="Arial"/>
            </a:endParaRPr>
          </a:p>
        </p:txBody>
      </p:sp>
      <p:sp>
        <p:nvSpPr>
          <p:cNvPr id="4" name="object 4"/>
          <p:cNvSpPr txBox="1"/>
          <p:nvPr/>
        </p:nvSpPr>
        <p:spPr>
          <a:xfrm>
            <a:off x="829339" y="10038512"/>
            <a:ext cx="14142719" cy="1093470"/>
          </a:xfrm>
          <a:prstGeom prst="rect">
            <a:avLst/>
          </a:prstGeom>
        </p:spPr>
        <p:txBody>
          <a:bodyPr vert="horz" wrap="square" lIns="0" tIns="12065" rIns="0" bIns="0" rtlCol="0">
            <a:spAutoFit/>
          </a:bodyPr>
          <a:lstStyle/>
          <a:p>
            <a:pPr marL="12700" marR="5080">
              <a:lnSpc>
                <a:spcPct val="100000"/>
              </a:lnSpc>
              <a:spcBef>
                <a:spcPts val="95"/>
              </a:spcBef>
            </a:pPr>
            <a:r>
              <a:rPr sz="1650" b="1" spc="-25" dirty="0">
                <a:solidFill>
                  <a:srgbClr val="11688B"/>
                </a:solidFill>
                <a:latin typeface="Arial"/>
                <a:cs typeface="Arial"/>
              </a:rPr>
              <a:t>Abbreviations:</a:t>
            </a:r>
            <a:r>
              <a:rPr sz="1650" b="1" spc="60"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idiopathic</a:t>
            </a:r>
            <a:r>
              <a:rPr sz="1650" spc="75" dirty="0">
                <a:solidFill>
                  <a:srgbClr val="11688B"/>
                </a:solidFill>
                <a:latin typeface="Arial"/>
                <a:cs typeface="Arial"/>
              </a:rPr>
              <a:t> </a:t>
            </a:r>
            <a:r>
              <a:rPr sz="1650" dirty="0">
                <a:solidFill>
                  <a:srgbClr val="11688B"/>
                </a:solidFill>
                <a:latin typeface="Arial"/>
                <a:cs typeface="Arial"/>
              </a:rPr>
              <a:t>Multicentric</a:t>
            </a:r>
            <a:r>
              <a:rPr sz="1650" spc="70" dirty="0">
                <a:solidFill>
                  <a:srgbClr val="11688B"/>
                </a:solidFill>
                <a:latin typeface="Arial"/>
                <a:cs typeface="Arial"/>
              </a:rPr>
              <a:t> </a:t>
            </a:r>
            <a:r>
              <a:rPr sz="1650" dirty="0">
                <a:solidFill>
                  <a:srgbClr val="11688B"/>
                </a:solidFill>
                <a:latin typeface="Arial"/>
                <a:cs typeface="Arial"/>
              </a:rPr>
              <a:t>Castleman</a:t>
            </a:r>
            <a:r>
              <a:rPr sz="1650" spc="75" dirty="0">
                <a:solidFill>
                  <a:srgbClr val="11688B"/>
                </a:solidFill>
                <a:latin typeface="Arial"/>
                <a:cs typeface="Arial"/>
              </a:rPr>
              <a:t> </a:t>
            </a:r>
            <a:r>
              <a:rPr sz="1650" spc="-10" dirty="0">
                <a:solidFill>
                  <a:srgbClr val="11688B"/>
                </a:solidFill>
                <a:latin typeface="Arial"/>
                <a:cs typeface="Arial"/>
              </a:rPr>
              <a:t>Disease;</a:t>
            </a:r>
            <a:r>
              <a:rPr sz="1650" spc="65" dirty="0">
                <a:solidFill>
                  <a:srgbClr val="11688B"/>
                </a:solidFill>
                <a:latin typeface="Arial"/>
                <a:cs typeface="Arial"/>
              </a:rPr>
              <a:t> </a:t>
            </a:r>
            <a:r>
              <a:rPr sz="1650" b="1" spc="-10" dirty="0">
                <a:solidFill>
                  <a:srgbClr val="11688B"/>
                </a:solidFill>
                <a:latin typeface="Arial"/>
                <a:cs typeface="Arial"/>
              </a:rPr>
              <a:t>TAFRO</a:t>
            </a:r>
            <a:r>
              <a:rPr sz="1650" spc="-1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thrombocytopenia,</a:t>
            </a:r>
            <a:r>
              <a:rPr sz="1650" spc="70" dirty="0">
                <a:solidFill>
                  <a:srgbClr val="11688B"/>
                </a:solidFill>
                <a:latin typeface="Arial"/>
                <a:cs typeface="Arial"/>
              </a:rPr>
              <a:t> </a:t>
            </a:r>
            <a:r>
              <a:rPr sz="1650" dirty="0">
                <a:solidFill>
                  <a:srgbClr val="11688B"/>
                </a:solidFill>
                <a:latin typeface="Arial"/>
                <a:cs typeface="Arial"/>
              </a:rPr>
              <a:t>anasarca/ascites,</a:t>
            </a:r>
            <a:r>
              <a:rPr sz="1650" spc="65" dirty="0">
                <a:solidFill>
                  <a:srgbClr val="11688B"/>
                </a:solidFill>
                <a:latin typeface="Arial"/>
                <a:cs typeface="Arial"/>
              </a:rPr>
              <a:t> </a:t>
            </a:r>
            <a:r>
              <a:rPr sz="1650" dirty="0">
                <a:solidFill>
                  <a:srgbClr val="11688B"/>
                </a:solidFill>
                <a:latin typeface="Arial"/>
                <a:cs typeface="Arial"/>
              </a:rPr>
              <a:t>reticulin</a:t>
            </a:r>
            <a:r>
              <a:rPr sz="1650" spc="70" dirty="0">
                <a:solidFill>
                  <a:srgbClr val="11688B"/>
                </a:solidFill>
                <a:latin typeface="Arial"/>
                <a:cs typeface="Arial"/>
              </a:rPr>
              <a:t> </a:t>
            </a:r>
            <a:r>
              <a:rPr sz="1650" dirty="0">
                <a:solidFill>
                  <a:srgbClr val="11688B"/>
                </a:solidFill>
                <a:latin typeface="Arial"/>
                <a:cs typeface="Arial"/>
              </a:rPr>
              <a:t>fibrosis</a:t>
            </a:r>
            <a:r>
              <a:rPr sz="1650" spc="75" dirty="0">
                <a:solidFill>
                  <a:srgbClr val="11688B"/>
                </a:solidFill>
                <a:latin typeface="Arial"/>
                <a:cs typeface="Arial"/>
              </a:rPr>
              <a:t> </a:t>
            </a:r>
            <a:r>
              <a:rPr sz="1650" dirty="0">
                <a:solidFill>
                  <a:srgbClr val="11688B"/>
                </a:solidFill>
                <a:latin typeface="Arial"/>
                <a:cs typeface="Arial"/>
              </a:rPr>
              <a:t>in</a:t>
            </a:r>
            <a:r>
              <a:rPr sz="1650" spc="70" dirty="0">
                <a:solidFill>
                  <a:srgbClr val="11688B"/>
                </a:solidFill>
                <a:latin typeface="Arial"/>
                <a:cs typeface="Arial"/>
              </a:rPr>
              <a:t> </a:t>
            </a:r>
            <a:r>
              <a:rPr sz="1650" dirty="0">
                <a:solidFill>
                  <a:srgbClr val="11688B"/>
                </a:solidFill>
                <a:latin typeface="Arial"/>
                <a:cs typeface="Arial"/>
              </a:rPr>
              <a:t>bone</a:t>
            </a:r>
            <a:r>
              <a:rPr sz="1650" spc="75" dirty="0">
                <a:solidFill>
                  <a:srgbClr val="11688B"/>
                </a:solidFill>
                <a:latin typeface="Arial"/>
                <a:cs typeface="Arial"/>
              </a:rPr>
              <a:t> </a:t>
            </a:r>
            <a:r>
              <a:rPr sz="1650" dirty="0">
                <a:solidFill>
                  <a:srgbClr val="11688B"/>
                </a:solidFill>
                <a:latin typeface="Arial"/>
                <a:cs typeface="Arial"/>
              </a:rPr>
              <a:t>marrow,</a:t>
            </a:r>
            <a:r>
              <a:rPr sz="1650" spc="65" dirty="0">
                <a:solidFill>
                  <a:srgbClr val="11688B"/>
                </a:solidFill>
                <a:latin typeface="Arial"/>
                <a:cs typeface="Arial"/>
              </a:rPr>
              <a:t> </a:t>
            </a:r>
            <a:r>
              <a:rPr sz="1650" spc="-20" dirty="0">
                <a:solidFill>
                  <a:srgbClr val="11688B"/>
                </a:solidFill>
                <a:latin typeface="Arial"/>
                <a:cs typeface="Arial"/>
              </a:rPr>
              <a:t>renal </a:t>
            </a:r>
            <a:r>
              <a:rPr sz="1650" dirty="0">
                <a:solidFill>
                  <a:srgbClr val="11688B"/>
                </a:solidFill>
                <a:latin typeface="Arial"/>
                <a:cs typeface="Arial"/>
              </a:rPr>
              <a:t>dysfunction,</a:t>
            </a:r>
            <a:r>
              <a:rPr sz="1650" spc="200" dirty="0">
                <a:solidFill>
                  <a:srgbClr val="11688B"/>
                </a:solidFill>
                <a:latin typeface="Arial"/>
                <a:cs typeface="Arial"/>
              </a:rPr>
              <a:t> </a:t>
            </a:r>
            <a:r>
              <a:rPr sz="1650" spc="-10" dirty="0">
                <a:solidFill>
                  <a:srgbClr val="11688B"/>
                </a:solidFill>
                <a:latin typeface="Arial"/>
                <a:cs typeface="Arial"/>
              </a:rPr>
              <a:t>organomegaly.</a:t>
            </a:r>
            <a:endParaRPr sz="1650">
              <a:latin typeface="Arial"/>
              <a:cs typeface="Arial"/>
            </a:endParaRPr>
          </a:p>
          <a:p>
            <a:pPr marL="12700">
              <a:lnSpc>
                <a:spcPts val="1980"/>
              </a:lnSpc>
              <a:spcBef>
                <a:spcPts val="495"/>
              </a:spcBef>
            </a:pPr>
            <a:r>
              <a:rPr sz="1650" b="1" dirty="0">
                <a:solidFill>
                  <a:srgbClr val="11688B"/>
                </a:solidFill>
                <a:latin typeface="Arial"/>
                <a:cs typeface="Arial"/>
              </a:rPr>
              <a:t>References:</a:t>
            </a:r>
            <a:r>
              <a:rPr sz="1650" b="1" spc="-2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Fajgenbaum</a:t>
            </a:r>
            <a:r>
              <a:rPr sz="1650" spc="-20" dirty="0">
                <a:solidFill>
                  <a:srgbClr val="11688B"/>
                </a:solidFill>
                <a:latin typeface="Arial"/>
                <a:cs typeface="Arial"/>
              </a:rPr>
              <a:t> </a:t>
            </a:r>
            <a:r>
              <a:rPr sz="1650" dirty="0">
                <a:solidFill>
                  <a:srgbClr val="11688B"/>
                </a:solidFill>
                <a:latin typeface="Arial"/>
                <a:cs typeface="Arial"/>
              </a:rPr>
              <a:t>DC,</a:t>
            </a:r>
            <a:r>
              <a:rPr sz="1650" spc="-25" dirty="0">
                <a:solidFill>
                  <a:srgbClr val="11688B"/>
                </a:solidFill>
                <a:latin typeface="Arial"/>
                <a:cs typeface="Arial"/>
              </a:rPr>
              <a:t> </a:t>
            </a:r>
            <a:r>
              <a:rPr sz="1650" i="1" dirty="0">
                <a:solidFill>
                  <a:srgbClr val="11688B"/>
                </a:solidFill>
                <a:latin typeface="Arial"/>
                <a:cs typeface="Arial"/>
              </a:rPr>
              <a:t>et</a:t>
            </a:r>
            <a:r>
              <a:rPr sz="1650" i="1" spc="-20" dirty="0">
                <a:solidFill>
                  <a:srgbClr val="11688B"/>
                </a:solidFill>
                <a:latin typeface="Arial"/>
                <a:cs typeface="Arial"/>
              </a:rPr>
              <a:t> </a:t>
            </a:r>
            <a:r>
              <a:rPr sz="1650" i="1" dirty="0">
                <a:solidFill>
                  <a:srgbClr val="11688B"/>
                </a:solidFill>
                <a:latin typeface="Arial"/>
                <a:cs typeface="Arial"/>
              </a:rPr>
              <a:t>al.</a:t>
            </a:r>
            <a:r>
              <a:rPr sz="1650" i="1" spc="-25" dirty="0">
                <a:solidFill>
                  <a:srgbClr val="11688B"/>
                </a:solidFill>
                <a:latin typeface="Arial"/>
                <a:cs typeface="Arial"/>
              </a:rPr>
              <a:t> </a:t>
            </a:r>
            <a:r>
              <a:rPr sz="1650" i="1" dirty="0">
                <a:solidFill>
                  <a:srgbClr val="11688B"/>
                </a:solidFill>
                <a:latin typeface="Arial"/>
                <a:cs typeface="Arial"/>
              </a:rPr>
              <a:t>Blood.</a:t>
            </a:r>
            <a:r>
              <a:rPr sz="1650" i="1" spc="-20" dirty="0">
                <a:solidFill>
                  <a:srgbClr val="11688B"/>
                </a:solidFill>
                <a:latin typeface="Arial"/>
                <a:cs typeface="Arial"/>
              </a:rPr>
              <a:t> </a:t>
            </a:r>
            <a:r>
              <a:rPr sz="1650" dirty="0">
                <a:solidFill>
                  <a:srgbClr val="11688B"/>
                </a:solidFill>
                <a:latin typeface="Arial"/>
                <a:cs typeface="Arial"/>
              </a:rPr>
              <a:t>2017;</a:t>
            </a:r>
            <a:r>
              <a:rPr sz="1650" spc="-20" dirty="0">
                <a:solidFill>
                  <a:srgbClr val="11688B"/>
                </a:solidFill>
                <a:latin typeface="Arial"/>
                <a:cs typeface="Arial"/>
              </a:rPr>
              <a:t> </a:t>
            </a:r>
            <a:r>
              <a:rPr sz="1650" dirty="0">
                <a:solidFill>
                  <a:srgbClr val="11688B"/>
                </a:solidFill>
                <a:latin typeface="Arial"/>
                <a:cs typeface="Arial"/>
              </a:rPr>
              <a:t>129:</a:t>
            </a:r>
            <a:r>
              <a:rPr sz="1650" spc="-20" dirty="0">
                <a:solidFill>
                  <a:srgbClr val="11688B"/>
                </a:solidFill>
                <a:latin typeface="Arial"/>
                <a:cs typeface="Arial"/>
              </a:rPr>
              <a:t> </a:t>
            </a:r>
            <a:r>
              <a:rPr sz="1650" dirty="0">
                <a:solidFill>
                  <a:srgbClr val="11688B"/>
                </a:solidFill>
                <a:latin typeface="Arial"/>
                <a:cs typeface="Arial"/>
              </a:rPr>
              <a:t>1646–57.</a:t>
            </a:r>
            <a:r>
              <a:rPr sz="1650" spc="-25" dirty="0">
                <a:solidFill>
                  <a:srgbClr val="11688B"/>
                </a:solidFill>
                <a:latin typeface="Arial"/>
                <a:cs typeface="Arial"/>
              </a:rPr>
              <a:t> </a:t>
            </a:r>
            <a:r>
              <a:rPr sz="1650" b="1" dirty="0">
                <a:solidFill>
                  <a:srgbClr val="11688B"/>
                </a:solidFill>
                <a:latin typeface="Arial"/>
                <a:cs typeface="Arial"/>
              </a:rPr>
              <a:t>2.</a:t>
            </a:r>
            <a:r>
              <a:rPr sz="1650" b="1" spc="-20" dirty="0">
                <a:solidFill>
                  <a:srgbClr val="11688B"/>
                </a:solidFill>
                <a:latin typeface="Arial"/>
                <a:cs typeface="Arial"/>
              </a:rPr>
              <a:t> </a:t>
            </a:r>
            <a:r>
              <a:rPr sz="1650" dirty="0">
                <a:solidFill>
                  <a:srgbClr val="11688B"/>
                </a:solidFill>
                <a:latin typeface="Arial"/>
                <a:cs typeface="Arial"/>
              </a:rPr>
              <a:t>van</a:t>
            </a:r>
            <a:r>
              <a:rPr sz="1650" spc="-15" dirty="0">
                <a:solidFill>
                  <a:srgbClr val="11688B"/>
                </a:solidFill>
                <a:latin typeface="Arial"/>
                <a:cs typeface="Arial"/>
              </a:rPr>
              <a:t> </a:t>
            </a:r>
            <a:r>
              <a:rPr sz="1650" spc="-10" dirty="0">
                <a:solidFill>
                  <a:srgbClr val="11688B"/>
                </a:solidFill>
                <a:latin typeface="Arial"/>
                <a:cs typeface="Arial"/>
              </a:rPr>
              <a:t>Rhee</a:t>
            </a:r>
            <a:r>
              <a:rPr sz="1650" spc="-15" dirty="0">
                <a:solidFill>
                  <a:srgbClr val="11688B"/>
                </a:solidFill>
                <a:latin typeface="Arial"/>
                <a:cs typeface="Arial"/>
              </a:rPr>
              <a:t> </a:t>
            </a:r>
            <a:r>
              <a:rPr sz="1650" dirty="0">
                <a:solidFill>
                  <a:srgbClr val="11688B"/>
                </a:solidFill>
                <a:latin typeface="Arial"/>
                <a:cs typeface="Arial"/>
              </a:rPr>
              <a:t>F,</a:t>
            </a:r>
            <a:r>
              <a:rPr sz="1650" spc="-20" dirty="0">
                <a:solidFill>
                  <a:srgbClr val="11688B"/>
                </a:solidFill>
                <a:latin typeface="Arial"/>
                <a:cs typeface="Arial"/>
              </a:rPr>
              <a:t> </a:t>
            </a:r>
            <a:r>
              <a:rPr sz="1650" i="1" dirty="0">
                <a:solidFill>
                  <a:srgbClr val="11688B"/>
                </a:solidFill>
                <a:latin typeface="Arial"/>
                <a:cs typeface="Arial"/>
              </a:rPr>
              <a:t>et</a:t>
            </a:r>
            <a:r>
              <a:rPr sz="1650" i="1" spc="-20" dirty="0">
                <a:solidFill>
                  <a:srgbClr val="11688B"/>
                </a:solidFill>
                <a:latin typeface="Arial"/>
                <a:cs typeface="Arial"/>
              </a:rPr>
              <a:t> </a:t>
            </a:r>
            <a:r>
              <a:rPr sz="1650" i="1" dirty="0">
                <a:solidFill>
                  <a:srgbClr val="11688B"/>
                </a:solidFill>
                <a:latin typeface="Arial"/>
                <a:cs typeface="Arial"/>
              </a:rPr>
              <a:t>al.</a:t>
            </a:r>
            <a:r>
              <a:rPr sz="1650" i="1" spc="-25" dirty="0">
                <a:solidFill>
                  <a:srgbClr val="11688B"/>
                </a:solidFill>
                <a:latin typeface="Arial"/>
                <a:cs typeface="Arial"/>
              </a:rPr>
              <a:t> </a:t>
            </a:r>
            <a:r>
              <a:rPr sz="1650" i="1" dirty="0">
                <a:solidFill>
                  <a:srgbClr val="11688B"/>
                </a:solidFill>
                <a:latin typeface="Arial"/>
                <a:cs typeface="Arial"/>
              </a:rPr>
              <a:t>Blood.</a:t>
            </a:r>
            <a:r>
              <a:rPr sz="1650" i="1" spc="-25" dirty="0">
                <a:solidFill>
                  <a:srgbClr val="11688B"/>
                </a:solidFill>
                <a:latin typeface="Arial"/>
                <a:cs typeface="Arial"/>
              </a:rPr>
              <a:t> </a:t>
            </a:r>
            <a:r>
              <a:rPr sz="1650" dirty="0">
                <a:solidFill>
                  <a:srgbClr val="11688B"/>
                </a:solidFill>
                <a:latin typeface="Arial"/>
                <a:cs typeface="Arial"/>
              </a:rPr>
              <a:t>2018;</a:t>
            </a:r>
            <a:r>
              <a:rPr sz="1650" spc="-20" dirty="0">
                <a:solidFill>
                  <a:srgbClr val="11688B"/>
                </a:solidFill>
                <a:latin typeface="Arial"/>
                <a:cs typeface="Arial"/>
              </a:rPr>
              <a:t> </a:t>
            </a:r>
            <a:r>
              <a:rPr sz="1650" dirty="0">
                <a:solidFill>
                  <a:srgbClr val="11688B"/>
                </a:solidFill>
                <a:latin typeface="Arial"/>
                <a:cs typeface="Arial"/>
              </a:rPr>
              <a:t>132:</a:t>
            </a:r>
            <a:r>
              <a:rPr sz="1650" spc="-20" dirty="0">
                <a:solidFill>
                  <a:srgbClr val="11688B"/>
                </a:solidFill>
                <a:latin typeface="Arial"/>
                <a:cs typeface="Arial"/>
              </a:rPr>
              <a:t> </a:t>
            </a:r>
            <a:r>
              <a:rPr sz="1650" spc="-10" dirty="0">
                <a:solidFill>
                  <a:srgbClr val="11688B"/>
                </a:solidFill>
                <a:latin typeface="Arial"/>
                <a:cs typeface="Arial"/>
              </a:rPr>
              <a:t>2115–25.</a:t>
            </a:r>
            <a:endParaRPr sz="1650">
              <a:latin typeface="Arial"/>
              <a:cs typeface="Arial"/>
            </a:endParaRPr>
          </a:p>
          <a:p>
            <a:pPr marL="12700">
              <a:lnSpc>
                <a:spcPct val="100000"/>
              </a:lnSpc>
            </a:pPr>
            <a:r>
              <a:rPr sz="1650" b="1" dirty="0">
                <a:solidFill>
                  <a:srgbClr val="11688B"/>
                </a:solidFill>
                <a:latin typeface="Arial"/>
                <a:cs typeface="Arial"/>
              </a:rPr>
              <a:t>3.</a:t>
            </a:r>
            <a:r>
              <a:rPr sz="1650" b="1" spc="-15" dirty="0">
                <a:solidFill>
                  <a:srgbClr val="11688B"/>
                </a:solidFill>
                <a:latin typeface="Arial"/>
                <a:cs typeface="Arial"/>
              </a:rPr>
              <a:t> </a:t>
            </a:r>
            <a:r>
              <a:rPr sz="1650" dirty="0">
                <a:solidFill>
                  <a:srgbClr val="11688B"/>
                </a:solidFill>
                <a:latin typeface="Arial"/>
                <a:cs typeface="Arial"/>
              </a:rPr>
              <a:t>Dispenzieri A</a:t>
            </a:r>
            <a:r>
              <a:rPr sz="1650" spc="-5" dirty="0">
                <a:solidFill>
                  <a:srgbClr val="11688B"/>
                </a:solidFill>
                <a:latin typeface="Arial"/>
                <a:cs typeface="Arial"/>
              </a:rPr>
              <a:t> </a:t>
            </a:r>
            <a:r>
              <a:rPr sz="1650" dirty="0">
                <a:solidFill>
                  <a:srgbClr val="11688B"/>
                </a:solidFill>
                <a:latin typeface="Arial"/>
                <a:cs typeface="Arial"/>
              </a:rPr>
              <a:t>and</a:t>
            </a:r>
            <a:r>
              <a:rPr sz="1650" spc="-5" dirty="0">
                <a:solidFill>
                  <a:srgbClr val="11688B"/>
                </a:solidFill>
                <a:latin typeface="Arial"/>
                <a:cs typeface="Arial"/>
              </a:rPr>
              <a:t> </a:t>
            </a:r>
            <a:r>
              <a:rPr sz="1650" dirty="0">
                <a:solidFill>
                  <a:srgbClr val="11688B"/>
                </a:solidFill>
                <a:latin typeface="Arial"/>
                <a:cs typeface="Arial"/>
              </a:rPr>
              <a:t>Fajgenbaum</a:t>
            </a:r>
            <a:r>
              <a:rPr sz="1650" spc="-10" dirty="0">
                <a:solidFill>
                  <a:srgbClr val="11688B"/>
                </a:solidFill>
                <a:latin typeface="Arial"/>
                <a:cs typeface="Arial"/>
              </a:rPr>
              <a:t> </a:t>
            </a:r>
            <a:r>
              <a:rPr sz="1650" dirty="0">
                <a:solidFill>
                  <a:srgbClr val="11688B"/>
                </a:solidFill>
                <a:latin typeface="Arial"/>
                <a:cs typeface="Arial"/>
              </a:rPr>
              <a:t>DC.</a:t>
            </a:r>
            <a:r>
              <a:rPr sz="1650" spc="-10" dirty="0">
                <a:solidFill>
                  <a:srgbClr val="11688B"/>
                </a:solidFill>
                <a:latin typeface="Arial"/>
                <a:cs typeface="Arial"/>
              </a:rPr>
              <a:t> </a:t>
            </a:r>
            <a:r>
              <a:rPr sz="1650" i="1" dirty="0">
                <a:solidFill>
                  <a:srgbClr val="11688B"/>
                </a:solidFill>
                <a:latin typeface="Arial"/>
                <a:cs typeface="Arial"/>
              </a:rPr>
              <a:t>Blood.</a:t>
            </a:r>
            <a:r>
              <a:rPr sz="1650" i="1" spc="-10" dirty="0">
                <a:solidFill>
                  <a:srgbClr val="11688B"/>
                </a:solidFill>
                <a:latin typeface="Arial"/>
                <a:cs typeface="Arial"/>
              </a:rPr>
              <a:t> </a:t>
            </a:r>
            <a:r>
              <a:rPr sz="1650" dirty="0">
                <a:solidFill>
                  <a:srgbClr val="11688B"/>
                </a:solidFill>
                <a:latin typeface="Arial"/>
                <a:cs typeface="Arial"/>
              </a:rPr>
              <a:t>2020;</a:t>
            </a:r>
            <a:r>
              <a:rPr sz="1650" spc="-10" dirty="0">
                <a:solidFill>
                  <a:srgbClr val="11688B"/>
                </a:solidFill>
                <a:latin typeface="Arial"/>
                <a:cs typeface="Arial"/>
              </a:rPr>
              <a:t> </a:t>
            </a:r>
            <a:r>
              <a:rPr sz="1650" dirty="0">
                <a:solidFill>
                  <a:srgbClr val="11688B"/>
                </a:solidFill>
                <a:latin typeface="Arial"/>
                <a:cs typeface="Arial"/>
              </a:rPr>
              <a:t>135:</a:t>
            </a:r>
            <a:r>
              <a:rPr sz="1650" spc="-10" dirty="0">
                <a:solidFill>
                  <a:srgbClr val="11688B"/>
                </a:solidFill>
                <a:latin typeface="Arial"/>
                <a:cs typeface="Arial"/>
              </a:rPr>
              <a:t> 1353–64.</a:t>
            </a:r>
            <a:endParaRPr sz="1650">
              <a:latin typeface="Arial"/>
              <a:cs typeface="Arial"/>
            </a:endParaRPr>
          </a:p>
        </p:txBody>
      </p:sp>
      <p:sp>
        <p:nvSpPr>
          <p:cNvPr id="5" name="object 5"/>
          <p:cNvSpPr txBox="1"/>
          <p:nvPr/>
        </p:nvSpPr>
        <p:spPr>
          <a:xfrm>
            <a:off x="1421380" y="4120368"/>
            <a:ext cx="8819515" cy="2040889"/>
          </a:xfrm>
          <a:prstGeom prst="rect">
            <a:avLst/>
          </a:prstGeom>
        </p:spPr>
        <p:txBody>
          <a:bodyPr vert="horz" wrap="square" lIns="0" tIns="10160" rIns="0" bIns="0" rtlCol="0">
            <a:spAutoFit/>
          </a:bodyPr>
          <a:lstStyle/>
          <a:p>
            <a:pPr marL="307975" marR="17780" indent="-283210">
              <a:lnSpc>
                <a:spcPct val="101800"/>
              </a:lnSpc>
              <a:spcBef>
                <a:spcPts val="80"/>
              </a:spcBef>
              <a:buChar char="•"/>
              <a:tabLst>
                <a:tab pos="307975" algn="l"/>
              </a:tabLst>
            </a:pPr>
            <a:r>
              <a:rPr sz="2600" spc="55" dirty="0">
                <a:solidFill>
                  <a:srgbClr val="11688B"/>
                </a:solidFill>
                <a:latin typeface="Arial"/>
                <a:cs typeface="Arial"/>
              </a:rPr>
              <a:t>iMCD-</a:t>
            </a:r>
            <a:r>
              <a:rPr sz="2600" spc="-30" dirty="0">
                <a:solidFill>
                  <a:srgbClr val="11688B"/>
                </a:solidFill>
                <a:latin typeface="Arial"/>
                <a:cs typeface="Arial"/>
              </a:rPr>
              <a:t>TAFRO</a:t>
            </a:r>
            <a:r>
              <a:rPr sz="2600" spc="65" dirty="0">
                <a:solidFill>
                  <a:srgbClr val="11688B"/>
                </a:solidFill>
                <a:latin typeface="Arial"/>
                <a:cs typeface="Arial"/>
              </a:rPr>
              <a:t> </a:t>
            </a:r>
            <a:r>
              <a:rPr sz="2600" dirty="0">
                <a:solidFill>
                  <a:srgbClr val="11688B"/>
                </a:solidFill>
                <a:latin typeface="Arial"/>
                <a:cs typeface="Arial"/>
              </a:rPr>
              <a:t>describes</a:t>
            </a:r>
            <a:r>
              <a:rPr sz="2600" spc="65" dirty="0">
                <a:solidFill>
                  <a:srgbClr val="11688B"/>
                </a:solidFill>
                <a:latin typeface="Arial"/>
                <a:cs typeface="Arial"/>
              </a:rPr>
              <a:t> </a:t>
            </a:r>
            <a:r>
              <a:rPr sz="2600" dirty="0">
                <a:solidFill>
                  <a:srgbClr val="11688B"/>
                </a:solidFill>
                <a:latin typeface="Arial"/>
                <a:cs typeface="Arial"/>
              </a:rPr>
              <a:t>an</a:t>
            </a:r>
            <a:r>
              <a:rPr sz="2600" spc="65" dirty="0">
                <a:solidFill>
                  <a:srgbClr val="11688B"/>
                </a:solidFill>
                <a:latin typeface="Arial"/>
                <a:cs typeface="Arial"/>
              </a:rPr>
              <a:t> </a:t>
            </a:r>
            <a:r>
              <a:rPr sz="2600" dirty="0">
                <a:solidFill>
                  <a:srgbClr val="11688B"/>
                </a:solidFill>
                <a:latin typeface="Arial"/>
                <a:cs typeface="Arial"/>
              </a:rPr>
              <a:t>aggressive</a:t>
            </a:r>
            <a:r>
              <a:rPr sz="2600" spc="55" dirty="0">
                <a:solidFill>
                  <a:srgbClr val="11688B"/>
                </a:solidFill>
                <a:latin typeface="Arial"/>
                <a:cs typeface="Arial"/>
              </a:rPr>
              <a:t> </a:t>
            </a:r>
            <a:r>
              <a:rPr sz="2600" dirty="0">
                <a:solidFill>
                  <a:srgbClr val="11688B"/>
                </a:solidFill>
                <a:latin typeface="Arial"/>
                <a:cs typeface="Arial"/>
              </a:rPr>
              <a:t>clinical</a:t>
            </a:r>
            <a:r>
              <a:rPr sz="2600" spc="70" dirty="0">
                <a:solidFill>
                  <a:srgbClr val="11688B"/>
                </a:solidFill>
                <a:latin typeface="Arial"/>
                <a:cs typeface="Arial"/>
              </a:rPr>
              <a:t> </a:t>
            </a:r>
            <a:r>
              <a:rPr sz="2600" spc="-10" dirty="0">
                <a:solidFill>
                  <a:srgbClr val="11688B"/>
                </a:solidFill>
                <a:latin typeface="Arial"/>
                <a:cs typeface="Arial"/>
              </a:rPr>
              <a:t>subtype</a:t>
            </a:r>
            <a:r>
              <a:rPr sz="2600" spc="650" dirty="0">
                <a:solidFill>
                  <a:srgbClr val="11688B"/>
                </a:solidFill>
                <a:latin typeface="Arial"/>
                <a:cs typeface="Arial"/>
              </a:rPr>
              <a:t> </a:t>
            </a:r>
            <a:r>
              <a:rPr sz="2600" spc="50" dirty="0">
                <a:solidFill>
                  <a:srgbClr val="11688B"/>
                </a:solidFill>
                <a:latin typeface="Arial"/>
                <a:cs typeface="Arial"/>
              </a:rPr>
              <a:t>of</a:t>
            </a:r>
            <a:r>
              <a:rPr sz="2600" spc="200" dirty="0">
                <a:solidFill>
                  <a:srgbClr val="11688B"/>
                </a:solidFill>
                <a:latin typeface="Arial"/>
                <a:cs typeface="Arial"/>
              </a:rPr>
              <a:t> </a:t>
            </a:r>
            <a:r>
              <a:rPr sz="2600" dirty="0">
                <a:solidFill>
                  <a:srgbClr val="11688B"/>
                </a:solidFill>
                <a:latin typeface="Arial"/>
                <a:cs typeface="Arial"/>
              </a:rPr>
              <a:t>idiopathic</a:t>
            </a:r>
            <a:r>
              <a:rPr sz="2600" spc="190" dirty="0">
                <a:solidFill>
                  <a:srgbClr val="11688B"/>
                </a:solidFill>
                <a:latin typeface="Arial"/>
                <a:cs typeface="Arial"/>
              </a:rPr>
              <a:t> </a:t>
            </a:r>
            <a:r>
              <a:rPr sz="2600" dirty="0">
                <a:solidFill>
                  <a:srgbClr val="11688B"/>
                </a:solidFill>
                <a:latin typeface="Arial"/>
                <a:cs typeface="Arial"/>
              </a:rPr>
              <a:t>Multicentric</a:t>
            </a:r>
            <a:r>
              <a:rPr sz="2600" spc="190" dirty="0">
                <a:solidFill>
                  <a:srgbClr val="11688B"/>
                </a:solidFill>
                <a:latin typeface="Arial"/>
                <a:cs typeface="Arial"/>
              </a:rPr>
              <a:t> </a:t>
            </a:r>
            <a:r>
              <a:rPr sz="2600" dirty="0">
                <a:solidFill>
                  <a:srgbClr val="11688B"/>
                </a:solidFill>
                <a:latin typeface="Arial"/>
                <a:cs typeface="Arial"/>
              </a:rPr>
              <a:t>Castleman</a:t>
            </a:r>
            <a:r>
              <a:rPr sz="2600" spc="195" dirty="0">
                <a:solidFill>
                  <a:srgbClr val="11688B"/>
                </a:solidFill>
                <a:latin typeface="Arial"/>
                <a:cs typeface="Arial"/>
              </a:rPr>
              <a:t> </a:t>
            </a:r>
            <a:r>
              <a:rPr sz="2600" dirty="0">
                <a:solidFill>
                  <a:srgbClr val="11688B"/>
                </a:solidFill>
                <a:latin typeface="Arial"/>
                <a:cs typeface="Arial"/>
              </a:rPr>
              <a:t>Disease</a:t>
            </a:r>
            <a:r>
              <a:rPr sz="2600" spc="190" dirty="0">
                <a:solidFill>
                  <a:srgbClr val="11688B"/>
                </a:solidFill>
                <a:latin typeface="Arial"/>
                <a:cs typeface="Arial"/>
              </a:rPr>
              <a:t> </a:t>
            </a:r>
            <a:r>
              <a:rPr sz="2600" spc="-10" dirty="0">
                <a:solidFill>
                  <a:srgbClr val="11688B"/>
                </a:solidFill>
                <a:latin typeface="Arial"/>
                <a:cs typeface="Arial"/>
              </a:rPr>
              <a:t>(iMCD) </a:t>
            </a:r>
            <a:r>
              <a:rPr sz="2600" dirty="0">
                <a:solidFill>
                  <a:srgbClr val="11688B"/>
                </a:solidFill>
                <a:latin typeface="Arial"/>
                <a:cs typeface="Arial"/>
              </a:rPr>
              <a:t>involving</a:t>
            </a:r>
            <a:r>
              <a:rPr sz="2600" spc="275" dirty="0">
                <a:solidFill>
                  <a:srgbClr val="11688B"/>
                </a:solidFill>
                <a:latin typeface="Arial"/>
                <a:cs typeface="Arial"/>
              </a:rPr>
              <a:t> </a:t>
            </a:r>
            <a:r>
              <a:rPr sz="2600" dirty="0">
                <a:solidFill>
                  <a:srgbClr val="11688B"/>
                </a:solidFill>
                <a:latin typeface="Arial"/>
                <a:cs typeface="Arial"/>
              </a:rPr>
              <a:t>thrombocytopaenia,</a:t>
            </a:r>
            <a:r>
              <a:rPr sz="2600" spc="280" dirty="0">
                <a:solidFill>
                  <a:srgbClr val="11688B"/>
                </a:solidFill>
                <a:latin typeface="Arial"/>
                <a:cs typeface="Arial"/>
              </a:rPr>
              <a:t> </a:t>
            </a:r>
            <a:r>
              <a:rPr sz="2600" dirty="0">
                <a:solidFill>
                  <a:srgbClr val="11688B"/>
                </a:solidFill>
                <a:latin typeface="Arial"/>
                <a:cs typeface="Arial"/>
              </a:rPr>
              <a:t>anasarca/</a:t>
            </a:r>
            <a:r>
              <a:rPr sz="2600" spc="280" dirty="0">
                <a:solidFill>
                  <a:srgbClr val="11688B"/>
                </a:solidFill>
                <a:latin typeface="Arial"/>
                <a:cs typeface="Arial"/>
              </a:rPr>
              <a:t> </a:t>
            </a:r>
            <a:r>
              <a:rPr sz="2600" dirty="0">
                <a:solidFill>
                  <a:srgbClr val="11688B"/>
                </a:solidFill>
                <a:latin typeface="Arial"/>
                <a:cs typeface="Arial"/>
              </a:rPr>
              <a:t>ascites,</a:t>
            </a:r>
            <a:r>
              <a:rPr sz="2600" spc="280" dirty="0">
                <a:solidFill>
                  <a:srgbClr val="11688B"/>
                </a:solidFill>
                <a:latin typeface="Arial"/>
                <a:cs typeface="Arial"/>
              </a:rPr>
              <a:t> </a:t>
            </a:r>
            <a:r>
              <a:rPr sz="2600" spc="-10" dirty="0">
                <a:solidFill>
                  <a:srgbClr val="11688B"/>
                </a:solidFill>
                <a:latin typeface="Arial"/>
                <a:cs typeface="Arial"/>
              </a:rPr>
              <a:t>reticulin </a:t>
            </a:r>
            <a:r>
              <a:rPr sz="2600" dirty="0">
                <a:solidFill>
                  <a:srgbClr val="11688B"/>
                </a:solidFill>
                <a:latin typeface="Arial"/>
                <a:cs typeface="Arial"/>
              </a:rPr>
              <a:t>fibrosis</a:t>
            </a:r>
            <a:r>
              <a:rPr sz="2600" spc="170" dirty="0">
                <a:solidFill>
                  <a:srgbClr val="11688B"/>
                </a:solidFill>
                <a:latin typeface="Arial"/>
                <a:cs typeface="Arial"/>
              </a:rPr>
              <a:t> </a:t>
            </a:r>
            <a:r>
              <a:rPr sz="2600" dirty="0">
                <a:solidFill>
                  <a:srgbClr val="11688B"/>
                </a:solidFill>
                <a:latin typeface="Arial"/>
                <a:cs typeface="Arial"/>
              </a:rPr>
              <a:t>in</a:t>
            </a:r>
            <a:r>
              <a:rPr sz="2600" spc="170" dirty="0">
                <a:solidFill>
                  <a:srgbClr val="11688B"/>
                </a:solidFill>
                <a:latin typeface="Arial"/>
                <a:cs typeface="Arial"/>
              </a:rPr>
              <a:t> </a:t>
            </a:r>
            <a:r>
              <a:rPr sz="2600" dirty="0">
                <a:solidFill>
                  <a:srgbClr val="11688B"/>
                </a:solidFill>
                <a:latin typeface="Arial"/>
                <a:cs typeface="Arial"/>
              </a:rPr>
              <a:t>bone</a:t>
            </a:r>
            <a:r>
              <a:rPr sz="2600" spc="165" dirty="0">
                <a:solidFill>
                  <a:srgbClr val="11688B"/>
                </a:solidFill>
                <a:latin typeface="Arial"/>
                <a:cs typeface="Arial"/>
              </a:rPr>
              <a:t> </a:t>
            </a:r>
            <a:r>
              <a:rPr sz="2600" dirty="0">
                <a:solidFill>
                  <a:srgbClr val="11688B"/>
                </a:solidFill>
                <a:latin typeface="Arial"/>
                <a:cs typeface="Arial"/>
              </a:rPr>
              <a:t>marrow,</a:t>
            </a:r>
            <a:r>
              <a:rPr sz="2600" spc="170" dirty="0">
                <a:solidFill>
                  <a:srgbClr val="11688B"/>
                </a:solidFill>
                <a:latin typeface="Arial"/>
                <a:cs typeface="Arial"/>
              </a:rPr>
              <a:t> </a:t>
            </a:r>
            <a:r>
              <a:rPr sz="2600" dirty="0">
                <a:solidFill>
                  <a:srgbClr val="11688B"/>
                </a:solidFill>
                <a:latin typeface="Arial"/>
                <a:cs typeface="Arial"/>
              </a:rPr>
              <a:t>renal</a:t>
            </a:r>
            <a:r>
              <a:rPr sz="2600" spc="180" dirty="0">
                <a:solidFill>
                  <a:srgbClr val="11688B"/>
                </a:solidFill>
                <a:latin typeface="Arial"/>
                <a:cs typeface="Arial"/>
              </a:rPr>
              <a:t> </a:t>
            </a:r>
            <a:r>
              <a:rPr sz="2600" dirty="0">
                <a:solidFill>
                  <a:srgbClr val="11688B"/>
                </a:solidFill>
                <a:latin typeface="Arial"/>
                <a:cs typeface="Arial"/>
              </a:rPr>
              <a:t>dysfunction</a:t>
            </a:r>
            <a:r>
              <a:rPr sz="2600" spc="170" dirty="0">
                <a:solidFill>
                  <a:srgbClr val="11688B"/>
                </a:solidFill>
                <a:latin typeface="Arial"/>
                <a:cs typeface="Arial"/>
              </a:rPr>
              <a:t> </a:t>
            </a:r>
            <a:r>
              <a:rPr sz="2600" spc="-25" dirty="0">
                <a:solidFill>
                  <a:srgbClr val="11688B"/>
                </a:solidFill>
                <a:latin typeface="Arial"/>
                <a:cs typeface="Arial"/>
              </a:rPr>
              <a:t>and </a:t>
            </a:r>
            <a:r>
              <a:rPr sz="2600" dirty="0">
                <a:solidFill>
                  <a:srgbClr val="11688B"/>
                </a:solidFill>
                <a:latin typeface="Arial"/>
                <a:cs typeface="Arial"/>
              </a:rPr>
              <a:t>organomegaly</a:t>
            </a:r>
            <a:r>
              <a:rPr sz="2600" spc="200" dirty="0">
                <a:solidFill>
                  <a:srgbClr val="11688B"/>
                </a:solidFill>
                <a:latin typeface="Arial"/>
                <a:cs typeface="Arial"/>
              </a:rPr>
              <a:t> </a:t>
            </a:r>
            <a:r>
              <a:rPr sz="2600" spc="-10" dirty="0">
                <a:solidFill>
                  <a:srgbClr val="11688B"/>
                </a:solidFill>
                <a:latin typeface="Arial"/>
                <a:cs typeface="Arial"/>
              </a:rPr>
              <a:t>(TAFRO)</a:t>
            </a:r>
            <a:r>
              <a:rPr sz="2550" spc="-15" baseline="27777" dirty="0">
                <a:solidFill>
                  <a:srgbClr val="11688B"/>
                </a:solidFill>
                <a:latin typeface="Arial"/>
                <a:cs typeface="Arial"/>
              </a:rPr>
              <a:t>1–3</a:t>
            </a:r>
            <a:endParaRPr sz="2550" baseline="27777">
              <a:latin typeface="Arial"/>
              <a:cs typeface="Arial"/>
            </a:endParaRPr>
          </a:p>
        </p:txBody>
      </p:sp>
      <p:sp>
        <p:nvSpPr>
          <p:cNvPr id="6" name="object 6"/>
          <p:cNvSpPr txBox="1"/>
          <p:nvPr/>
        </p:nvSpPr>
        <p:spPr>
          <a:xfrm>
            <a:off x="1408680" y="6537886"/>
            <a:ext cx="8562340" cy="827405"/>
          </a:xfrm>
          <a:prstGeom prst="rect">
            <a:avLst/>
          </a:prstGeom>
        </p:spPr>
        <p:txBody>
          <a:bodyPr vert="horz" wrap="square" lIns="0" tIns="13970" rIns="0" bIns="0" rtlCol="0">
            <a:spAutoFit/>
          </a:bodyPr>
          <a:lstStyle/>
          <a:p>
            <a:pPr marL="320675" marR="30480" indent="-283210">
              <a:lnSpc>
                <a:spcPct val="100800"/>
              </a:lnSpc>
              <a:spcBef>
                <a:spcPts val="110"/>
              </a:spcBef>
              <a:buChar char="•"/>
              <a:tabLst>
                <a:tab pos="320675" algn="l"/>
              </a:tabLst>
            </a:pPr>
            <a:r>
              <a:rPr sz="2600" dirty="0">
                <a:solidFill>
                  <a:srgbClr val="11688B"/>
                </a:solidFill>
                <a:latin typeface="Arial"/>
                <a:cs typeface="Arial"/>
              </a:rPr>
              <a:t>Diagnosis</a:t>
            </a:r>
            <a:r>
              <a:rPr sz="2600" spc="140" dirty="0">
                <a:solidFill>
                  <a:srgbClr val="11688B"/>
                </a:solidFill>
                <a:latin typeface="Arial"/>
                <a:cs typeface="Arial"/>
              </a:rPr>
              <a:t> </a:t>
            </a:r>
            <a:r>
              <a:rPr sz="2600" dirty="0">
                <a:solidFill>
                  <a:srgbClr val="11688B"/>
                </a:solidFill>
                <a:latin typeface="Arial"/>
                <a:cs typeface="Arial"/>
              </a:rPr>
              <a:t>involves</a:t>
            </a:r>
            <a:r>
              <a:rPr sz="2600" spc="140" dirty="0">
                <a:solidFill>
                  <a:srgbClr val="11688B"/>
                </a:solidFill>
                <a:latin typeface="Arial"/>
                <a:cs typeface="Arial"/>
              </a:rPr>
              <a:t> </a:t>
            </a:r>
            <a:r>
              <a:rPr sz="2600" dirty="0">
                <a:solidFill>
                  <a:srgbClr val="11688B"/>
                </a:solidFill>
                <a:latin typeface="Arial"/>
                <a:cs typeface="Arial"/>
              </a:rPr>
              <a:t>testing</a:t>
            </a:r>
            <a:r>
              <a:rPr sz="2600" spc="140" dirty="0">
                <a:solidFill>
                  <a:srgbClr val="11688B"/>
                </a:solidFill>
                <a:latin typeface="Arial"/>
                <a:cs typeface="Arial"/>
              </a:rPr>
              <a:t> </a:t>
            </a:r>
            <a:r>
              <a:rPr sz="2600" dirty="0">
                <a:solidFill>
                  <a:srgbClr val="11688B"/>
                </a:solidFill>
                <a:latin typeface="Arial"/>
                <a:cs typeface="Arial"/>
              </a:rPr>
              <a:t>for</a:t>
            </a:r>
            <a:r>
              <a:rPr sz="2600" spc="140" dirty="0">
                <a:solidFill>
                  <a:srgbClr val="11688B"/>
                </a:solidFill>
                <a:latin typeface="Arial"/>
                <a:cs typeface="Arial"/>
              </a:rPr>
              <a:t> </a:t>
            </a:r>
            <a:r>
              <a:rPr sz="2600" dirty="0">
                <a:solidFill>
                  <a:srgbClr val="11688B"/>
                </a:solidFill>
                <a:latin typeface="Arial"/>
                <a:cs typeface="Arial"/>
              </a:rPr>
              <a:t>intravascular</a:t>
            </a:r>
            <a:r>
              <a:rPr sz="2600" spc="140" dirty="0">
                <a:solidFill>
                  <a:srgbClr val="11688B"/>
                </a:solidFill>
                <a:latin typeface="Arial"/>
                <a:cs typeface="Arial"/>
              </a:rPr>
              <a:t> </a:t>
            </a:r>
            <a:r>
              <a:rPr sz="2600" spc="-10" dirty="0">
                <a:solidFill>
                  <a:srgbClr val="11688B"/>
                </a:solidFill>
                <a:latin typeface="Arial"/>
                <a:cs typeface="Arial"/>
              </a:rPr>
              <a:t>coagulation </a:t>
            </a:r>
            <a:r>
              <a:rPr sz="2600" dirty="0">
                <a:solidFill>
                  <a:srgbClr val="11688B"/>
                </a:solidFill>
                <a:latin typeface="Arial"/>
                <a:cs typeface="Arial"/>
              </a:rPr>
              <a:t>and</a:t>
            </a:r>
            <a:r>
              <a:rPr sz="2600" spc="90" dirty="0">
                <a:solidFill>
                  <a:srgbClr val="11688B"/>
                </a:solidFill>
                <a:latin typeface="Arial"/>
                <a:cs typeface="Arial"/>
              </a:rPr>
              <a:t> </a:t>
            </a:r>
            <a:r>
              <a:rPr sz="2600" dirty="0">
                <a:solidFill>
                  <a:srgbClr val="11688B"/>
                </a:solidFill>
                <a:latin typeface="Arial"/>
                <a:cs typeface="Arial"/>
              </a:rPr>
              <a:t>fibrinolysis</a:t>
            </a:r>
            <a:r>
              <a:rPr sz="2600" spc="85" dirty="0">
                <a:solidFill>
                  <a:srgbClr val="11688B"/>
                </a:solidFill>
                <a:latin typeface="Arial"/>
                <a:cs typeface="Arial"/>
              </a:rPr>
              <a:t> </a:t>
            </a:r>
            <a:r>
              <a:rPr sz="2600" dirty="0">
                <a:solidFill>
                  <a:srgbClr val="11688B"/>
                </a:solidFill>
                <a:latin typeface="Arial"/>
                <a:cs typeface="Arial"/>
              </a:rPr>
              <a:t>as</a:t>
            </a:r>
            <a:r>
              <a:rPr sz="2600" spc="85" dirty="0">
                <a:solidFill>
                  <a:srgbClr val="11688B"/>
                </a:solidFill>
                <a:latin typeface="Arial"/>
                <a:cs typeface="Arial"/>
              </a:rPr>
              <a:t> </a:t>
            </a:r>
            <a:r>
              <a:rPr sz="2600" dirty="0">
                <a:solidFill>
                  <a:srgbClr val="11688B"/>
                </a:solidFill>
                <a:latin typeface="Arial"/>
                <a:cs typeface="Arial"/>
              </a:rPr>
              <a:t>well</a:t>
            </a:r>
            <a:r>
              <a:rPr sz="2600" spc="90" dirty="0">
                <a:solidFill>
                  <a:srgbClr val="11688B"/>
                </a:solidFill>
                <a:latin typeface="Arial"/>
                <a:cs typeface="Arial"/>
              </a:rPr>
              <a:t> </a:t>
            </a:r>
            <a:r>
              <a:rPr sz="2600" dirty="0">
                <a:solidFill>
                  <a:srgbClr val="11688B"/>
                </a:solidFill>
                <a:latin typeface="Arial"/>
                <a:cs typeface="Arial"/>
              </a:rPr>
              <a:t>as</a:t>
            </a:r>
            <a:r>
              <a:rPr sz="2600" spc="85" dirty="0">
                <a:solidFill>
                  <a:srgbClr val="11688B"/>
                </a:solidFill>
                <a:latin typeface="Arial"/>
                <a:cs typeface="Arial"/>
              </a:rPr>
              <a:t> </a:t>
            </a:r>
            <a:r>
              <a:rPr sz="2600" dirty="0">
                <a:solidFill>
                  <a:srgbClr val="11688B"/>
                </a:solidFill>
                <a:latin typeface="Arial"/>
                <a:cs typeface="Arial"/>
              </a:rPr>
              <a:t>a</a:t>
            </a:r>
            <a:r>
              <a:rPr sz="2600" spc="80" dirty="0">
                <a:solidFill>
                  <a:srgbClr val="11688B"/>
                </a:solidFill>
                <a:latin typeface="Arial"/>
                <a:cs typeface="Arial"/>
              </a:rPr>
              <a:t> </a:t>
            </a:r>
            <a:r>
              <a:rPr sz="2600" dirty="0">
                <a:solidFill>
                  <a:srgbClr val="11688B"/>
                </a:solidFill>
                <a:latin typeface="Arial"/>
                <a:cs typeface="Arial"/>
              </a:rPr>
              <a:t>bone</a:t>
            </a:r>
            <a:r>
              <a:rPr sz="2600" spc="80" dirty="0">
                <a:solidFill>
                  <a:srgbClr val="11688B"/>
                </a:solidFill>
                <a:latin typeface="Arial"/>
                <a:cs typeface="Arial"/>
              </a:rPr>
              <a:t> </a:t>
            </a:r>
            <a:r>
              <a:rPr sz="2600" dirty="0">
                <a:solidFill>
                  <a:srgbClr val="11688B"/>
                </a:solidFill>
                <a:latin typeface="Arial"/>
                <a:cs typeface="Arial"/>
              </a:rPr>
              <a:t>marrow</a:t>
            </a:r>
            <a:r>
              <a:rPr sz="2600" spc="85" dirty="0">
                <a:solidFill>
                  <a:srgbClr val="11688B"/>
                </a:solidFill>
                <a:latin typeface="Arial"/>
                <a:cs typeface="Arial"/>
              </a:rPr>
              <a:t> </a:t>
            </a:r>
            <a:r>
              <a:rPr sz="2600" spc="-10" dirty="0">
                <a:solidFill>
                  <a:srgbClr val="11688B"/>
                </a:solidFill>
                <a:latin typeface="Arial"/>
                <a:cs typeface="Arial"/>
              </a:rPr>
              <a:t>biopsy</a:t>
            </a:r>
            <a:r>
              <a:rPr sz="2550" spc="-15" baseline="27777" dirty="0">
                <a:solidFill>
                  <a:srgbClr val="11688B"/>
                </a:solidFill>
                <a:latin typeface="Arial"/>
                <a:cs typeface="Arial"/>
              </a:rPr>
              <a:t>3</a:t>
            </a:r>
            <a:endParaRPr sz="2550" baseline="27777">
              <a:latin typeface="Arial"/>
              <a:cs typeface="Arial"/>
            </a:endParaRPr>
          </a:p>
        </p:txBody>
      </p:sp>
      <p:sp>
        <p:nvSpPr>
          <p:cNvPr id="7" name="object 7"/>
          <p:cNvSpPr txBox="1"/>
          <p:nvPr/>
        </p:nvSpPr>
        <p:spPr>
          <a:xfrm>
            <a:off x="12606204" y="2532143"/>
            <a:ext cx="5348605" cy="5051425"/>
          </a:xfrm>
          <a:prstGeom prst="rect">
            <a:avLst/>
          </a:prstGeom>
        </p:spPr>
        <p:txBody>
          <a:bodyPr vert="horz" wrap="square" lIns="0" tIns="12065" rIns="0" bIns="0" rtlCol="0">
            <a:spAutoFit/>
          </a:bodyPr>
          <a:lstStyle/>
          <a:p>
            <a:pPr marL="1658620" marR="5080">
              <a:lnSpc>
                <a:spcPct val="100000"/>
              </a:lnSpc>
              <a:spcBef>
                <a:spcPts val="95"/>
              </a:spcBef>
            </a:pPr>
            <a:r>
              <a:rPr sz="6600" b="1" spc="-10" dirty="0">
                <a:solidFill>
                  <a:srgbClr val="F28A04"/>
                </a:solidFill>
                <a:latin typeface="Arial"/>
                <a:cs typeface="Arial"/>
              </a:rPr>
              <a:t>T</a:t>
            </a:r>
            <a:r>
              <a:rPr sz="2950" spc="-10" dirty="0">
                <a:solidFill>
                  <a:srgbClr val="11688B"/>
                </a:solidFill>
                <a:latin typeface="Arial"/>
                <a:cs typeface="Arial"/>
              </a:rPr>
              <a:t>hrombocytopaenia </a:t>
            </a:r>
            <a:r>
              <a:rPr sz="6600" b="1" dirty="0">
                <a:solidFill>
                  <a:srgbClr val="F28A04"/>
                </a:solidFill>
                <a:latin typeface="Arial"/>
                <a:cs typeface="Arial"/>
              </a:rPr>
              <a:t>A</a:t>
            </a:r>
            <a:r>
              <a:rPr sz="2950" dirty="0">
                <a:solidFill>
                  <a:srgbClr val="11688B"/>
                </a:solidFill>
                <a:latin typeface="Arial"/>
                <a:cs typeface="Arial"/>
              </a:rPr>
              <a:t>nasarca/</a:t>
            </a:r>
            <a:r>
              <a:rPr sz="2950" spc="-180" dirty="0">
                <a:solidFill>
                  <a:srgbClr val="11688B"/>
                </a:solidFill>
                <a:latin typeface="Arial"/>
                <a:cs typeface="Arial"/>
              </a:rPr>
              <a:t> </a:t>
            </a:r>
            <a:r>
              <a:rPr sz="2950" spc="-10" dirty="0">
                <a:solidFill>
                  <a:srgbClr val="11688B"/>
                </a:solidFill>
                <a:latin typeface="Arial"/>
                <a:cs typeface="Arial"/>
              </a:rPr>
              <a:t>ascites</a:t>
            </a:r>
            <a:endParaRPr sz="2950">
              <a:latin typeface="Arial"/>
              <a:cs typeface="Arial"/>
            </a:endParaRPr>
          </a:p>
          <a:p>
            <a:pPr marL="12700">
              <a:lnSpc>
                <a:spcPts val="7750"/>
              </a:lnSpc>
              <a:tabLst>
                <a:tab pos="1658620" algn="l"/>
              </a:tabLst>
            </a:pPr>
            <a:r>
              <a:rPr sz="2950" spc="-10" dirty="0">
                <a:solidFill>
                  <a:srgbClr val="11688B"/>
                </a:solidFill>
                <a:latin typeface="Arial"/>
                <a:cs typeface="Arial"/>
              </a:rPr>
              <a:t>Reticulin</a:t>
            </a:r>
            <a:r>
              <a:rPr sz="2950" dirty="0">
                <a:solidFill>
                  <a:srgbClr val="11688B"/>
                </a:solidFill>
                <a:latin typeface="Arial"/>
                <a:cs typeface="Arial"/>
              </a:rPr>
              <a:t>	</a:t>
            </a:r>
            <a:r>
              <a:rPr sz="9900" b="1" spc="-15" baseline="-1262" dirty="0">
                <a:solidFill>
                  <a:srgbClr val="F28A04"/>
                </a:solidFill>
                <a:latin typeface="Arial"/>
                <a:cs typeface="Arial"/>
              </a:rPr>
              <a:t>F</a:t>
            </a:r>
            <a:r>
              <a:rPr sz="4425" spc="-15" baseline="-2824" dirty="0">
                <a:solidFill>
                  <a:srgbClr val="11688B"/>
                </a:solidFill>
                <a:latin typeface="Arial"/>
                <a:cs typeface="Arial"/>
              </a:rPr>
              <a:t>ibrosis</a:t>
            </a:r>
            <a:endParaRPr sz="4425" baseline="-2824">
              <a:latin typeface="Arial"/>
              <a:cs typeface="Arial"/>
            </a:endParaRPr>
          </a:p>
          <a:p>
            <a:pPr marL="1658620">
              <a:lnSpc>
                <a:spcPts val="7915"/>
              </a:lnSpc>
              <a:spcBef>
                <a:spcPts val="155"/>
              </a:spcBef>
            </a:pPr>
            <a:r>
              <a:rPr sz="6600" b="1" dirty="0">
                <a:solidFill>
                  <a:srgbClr val="F28A04"/>
                </a:solidFill>
                <a:latin typeface="Arial"/>
                <a:cs typeface="Arial"/>
              </a:rPr>
              <a:t>R</a:t>
            </a:r>
            <a:r>
              <a:rPr sz="2950" dirty="0">
                <a:solidFill>
                  <a:srgbClr val="11688B"/>
                </a:solidFill>
                <a:latin typeface="Arial"/>
                <a:cs typeface="Arial"/>
              </a:rPr>
              <a:t>enal</a:t>
            </a:r>
            <a:r>
              <a:rPr sz="2950" spc="-145" dirty="0">
                <a:solidFill>
                  <a:srgbClr val="11688B"/>
                </a:solidFill>
                <a:latin typeface="Arial"/>
                <a:cs typeface="Arial"/>
              </a:rPr>
              <a:t> </a:t>
            </a:r>
            <a:r>
              <a:rPr sz="2950" spc="-10" dirty="0">
                <a:solidFill>
                  <a:srgbClr val="11688B"/>
                </a:solidFill>
                <a:latin typeface="Arial"/>
                <a:cs typeface="Arial"/>
              </a:rPr>
              <a:t>dysfunction</a:t>
            </a:r>
            <a:endParaRPr sz="2950">
              <a:latin typeface="Arial"/>
              <a:cs typeface="Arial"/>
            </a:endParaRPr>
          </a:p>
          <a:p>
            <a:pPr marL="1658620">
              <a:lnSpc>
                <a:spcPts val="7915"/>
              </a:lnSpc>
            </a:pPr>
            <a:r>
              <a:rPr sz="6600" b="1" spc="-10" dirty="0">
                <a:solidFill>
                  <a:srgbClr val="F28A04"/>
                </a:solidFill>
                <a:latin typeface="Arial"/>
                <a:cs typeface="Arial"/>
              </a:rPr>
              <a:t>O</a:t>
            </a:r>
            <a:r>
              <a:rPr sz="2950" spc="-10" dirty="0">
                <a:solidFill>
                  <a:srgbClr val="11688B"/>
                </a:solidFill>
                <a:latin typeface="Arial"/>
                <a:cs typeface="Arial"/>
              </a:rPr>
              <a:t>rganomegaly</a:t>
            </a:r>
            <a:endParaRPr sz="2950">
              <a:latin typeface="Arial"/>
              <a:cs typeface="Arial"/>
            </a:endParaRPr>
          </a:p>
        </p:txBody>
      </p:sp>
      <p:sp>
        <p:nvSpPr>
          <p:cNvPr id="8" name="object 8"/>
          <p:cNvSpPr/>
          <p:nvPr/>
        </p:nvSpPr>
        <p:spPr>
          <a:xfrm>
            <a:off x="11960232" y="2439001"/>
            <a:ext cx="7323455" cy="5423535"/>
          </a:xfrm>
          <a:custGeom>
            <a:avLst/>
            <a:gdLst/>
            <a:ahLst/>
            <a:cxnLst/>
            <a:rect l="l" t="t" r="r" b="b"/>
            <a:pathLst>
              <a:path w="7323455" h="5423534">
                <a:moveTo>
                  <a:pt x="0" y="271593"/>
                </a:moveTo>
                <a:lnTo>
                  <a:pt x="4375" y="222773"/>
                </a:lnTo>
                <a:lnTo>
                  <a:pt x="16991" y="176825"/>
                </a:lnTo>
                <a:lnTo>
                  <a:pt x="37080" y="134514"/>
                </a:lnTo>
                <a:lnTo>
                  <a:pt x="63875" y="96609"/>
                </a:lnTo>
                <a:lnTo>
                  <a:pt x="96609" y="63875"/>
                </a:lnTo>
                <a:lnTo>
                  <a:pt x="134514" y="37080"/>
                </a:lnTo>
                <a:lnTo>
                  <a:pt x="176825" y="16991"/>
                </a:lnTo>
                <a:lnTo>
                  <a:pt x="222773" y="4375"/>
                </a:lnTo>
                <a:lnTo>
                  <a:pt x="271593" y="0"/>
                </a:lnTo>
                <a:lnTo>
                  <a:pt x="7051615" y="0"/>
                </a:lnTo>
                <a:lnTo>
                  <a:pt x="7100434" y="4375"/>
                </a:lnTo>
                <a:lnTo>
                  <a:pt x="7146383" y="16991"/>
                </a:lnTo>
                <a:lnTo>
                  <a:pt x="7188693" y="37080"/>
                </a:lnTo>
                <a:lnTo>
                  <a:pt x="7226599" y="63875"/>
                </a:lnTo>
                <a:lnTo>
                  <a:pt x="7259333" y="96609"/>
                </a:lnTo>
                <a:lnTo>
                  <a:pt x="7286128" y="134514"/>
                </a:lnTo>
                <a:lnTo>
                  <a:pt x="7306217" y="176825"/>
                </a:lnTo>
                <a:lnTo>
                  <a:pt x="7318833" y="222773"/>
                </a:lnTo>
                <a:lnTo>
                  <a:pt x="7323209" y="271593"/>
                </a:lnTo>
                <a:lnTo>
                  <a:pt x="7323209" y="5151650"/>
                </a:lnTo>
                <a:lnTo>
                  <a:pt x="7318833" y="5200469"/>
                </a:lnTo>
                <a:lnTo>
                  <a:pt x="7306217" y="5246417"/>
                </a:lnTo>
                <a:lnTo>
                  <a:pt x="7286128" y="5288728"/>
                </a:lnTo>
                <a:lnTo>
                  <a:pt x="7259333" y="5326634"/>
                </a:lnTo>
                <a:lnTo>
                  <a:pt x="7226599" y="5359368"/>
                </a:lnTo>
                <a:lnTo>
                  <a:pt x="7188693" y="5386163"/>
                </a:lnTo>
                <a:lnTo>
                  <a:pt x="7146383" y="5406252"/>
                </a:lnTo>
                <a:lnTo>
                  <a:pt x="7100434" y="5418867"/>
                </a:lnTo>
                <a:lnTo>
                  <a:pt x="7051615" y="5423243"/>
                </a:lnTo>
                <a:lnTo>
                  <a:pt x="271593" y="5423243"/>
                </a:lnTo>
                <a:lnTo>
                  <a:pt x="222773" y="5418867"/>
                </a:lnTo>
                <a:lnTo>
                  <a:pt x="176825" y="5406252"/>
                </a:lnTo>
                <a:lnTo>
                  <a:pt x="134514" y="5386163"/>
                </a:lnTo>
                <a:lnTo>
                  <a:pt x="96609" y="5359368"/>
                </a:lnTo>
                <a:lnTo>
                  <a:pt x="63875" y="5326634"/>
                </a:lnTo>
                <a:lnTo>
                  <a:pt x="37080" y="5288728"/>
                </a:lnTo>
                <a:lnTo>
                  <a:pt x="16991" y="5246417"/>
                </a:lnTo>
                <a:lnTo>
                  <a:pt x="4375" y="5200469"/>
                </a:lnTo>
                <a:lnTo>
                  <a:pt x="0" y="5151650"/>
                </a:lnTo>
                <a:lnTo>
                  <a:pt x="0" y="271593"/>
                </a:lnTo>
                <a:close/>
              </a:path>
            </a:pathLst>
          </a:custGeom>
          <a:ln w="10470">
            <a:solidFill>
              <a:srgbClr val="11688B"/>
            </a:solidFill>
          </a:ln>
        </p:spPr>
        <p:txBody>
          <a:bodyPr wrap="square" lIns="0" tIns="0" rIns="0" bIns="0" rtlCol="0"/>
          <a:lstStyle/>
          <a:p>
            <a:endParaRPr/>
          </a:p>
        </p:txBody>
      </p:sp>
      <p:sp>
        <p:nvSpPr>
          <p:cNvPr id="9" name="object 9"/>
          <p:cNvSpPr txBox="1">
            <a:spLocks noGrp="1"/>
          </p:cNvSpPr>
          <p:nvPr>
            <p:ph type="title"/>
          </p:nvPr>
        </p:nvSpPr>
        <p:spPr>
          <a:xfrm>
            <a:off x="1434764" y="1442752"/>
            <a:ext cx="9165590" cy="2310130"/>
          </a:xfrm>
          <a:prstGeom prst="rect">
            <a:avLst/>
          </a:prstGeom>
        </p:spPr>
        <p:txBody>
          <a:bodyPr vert="horz" wrap="square" lIns="0" tIns="106045" rIns="0" bIns="0" rtlCol="0">
            <a:spAutoFit/>
          </a:bodyPr>
          <a:lstStyle/>
          <a:p>
            <a:pPr marL="25400" marR="20955">
              <a:lnSpc>
                <a:spcPts val="5780"/>
              </a:lnSpc>
              <a:spcBef>
                <a:spcPts val="835"/>
              </a:spcBef>
            </a:pPr>
            <a:r>
              <a:rPr sz="5350" dirty="0">
                <a:solidFill>
                  <a:srgbClr val="11688B"/>
                </a:solidFill>
              </a:rPr>
              <a:t>iMCD-</a:t>
            </a:r>
            <a:r>
              <a:rPr sz="5350" spc="-170" dirty="0">
                <a:solidFill>
                  <a:srgbClr val="11688B"/>
                </a:solidFill>
              </a:rPr>
              <a:t>TAFRO </a:t>
            </a:r>
            <a:r>
              <a:rPr sz="5350" spc="-190" dirty="0">
                <a:solidFill>
                  <a:srgbClr val="11688B"/>
                </a:solidFill>
              </a:rPr>
              <a:t>is</a:t>
            </a:r>
            <a:r>
              <a:rPr sz="5350" spc="-175" dirty="0">
                <a:solidFill>
                  <a:srgbClr val="11688B"/>
                </a:solidFill>
              </a:rPr>
              <a:t> </a:t>
            </a:r>
            <a:r>
              <a:rPr sz="5350" spc="85" dirty="0">
                <a:solidFill>
                  <a:srgbClr val="11688B"/>
                </a:solidFill>
              </a:rPr>
              <a:t>a</a:t>
            </a:r>
            <a:r>
              <a:rPr sz="5350" spc="-180" dirty="0">
                <a:solidFill>
                  <a:srgbClr val="11688B"/>
                </a:solidFill>
              </a:rPr>
              <a:t> </a:t>
            </a:r>
            <a:r>
              <a:rPr sz="5350" spc="-150" dirty="0">
                <a:solidFill>
                  <a:srgbClr val="11688B"/>
                </a:solidFill>
              </a:rPr>
              <a:t>subtype</a:t>
            </a:r>
            <a:r>
              <a:rPr sz="5350" spc="-180" dirty="0">
                <a:solidFill>
                  <a:srgbClr val="11688B"/>
                </a:solidFill>
              </a:rPr>
              <a:t> </a:t>
            </a:r>
            <a:r>
              <a:rPr sz="5350" spc="-25" dirty="0">
                <a:solidFill>
                  <a:srgbClr val="11688B"/>
                </a:solidFill>
              </a:rPr>
              <a:t>of </a:t>
            </a:r>
            <a:r>
              <a:rPr sz="5350" dirty="0">
                <a:solidFill>
                  <a:srgbClr val="11688B"/>
                </a:solidFill>
              </a:rPr>
              <a:t>iMCD</a:t>
            </a:r>
            <a:r>
              <a:rPr sz="5350" spc="-270" dirty="0">
                <a:solidFill>
                  <a:srgbClr val="11688B"/>
                </a:solidFill>
              </a:rPr>
              <a:t> </a:t>
            </a:r>
            <a:r>
              <a:rPr sz="5350" spc="-55" dirty="0">
                <a:solidFill>
                  <a:srgbClr val="11688B"/>
                </a:solidFill>
              </a:rPr>
              <a:t>with</a:t>
            </a:r>
            <a:r>
              <a:rPr sz="5350" spc="-270" dirty="0">
                <a:solidFill>
                  <a:srgbClr val="11688B"/>
                </a:solidFill>
              </a:rPr>
              <a:t> </a:t>
            </a:r>
            <a:r>
              <a:rPr sz="5350" spc="85" dirty="0">
                <a:solidFill>
                  <a:srgbClr val="11688B"/>
                </a:solidFill>
              </a:rPr>
              <a:t>a</a:t>
            </a:r>
            <a:r>
              <a:rPr sz="5350" spc="-275" dirty="0">
                <a:solidFill>
                  <a:srgbClr val="11688B"/>
                </a:solidFill>
              </a:rPr>
              <a:t> </a:t>
            </a:r>
            <a:r>
              <a:rPr sz="5350" spc="-50" dirty="0">
                <a:solidFill>
                  <a:srgbClr val="11688B"/>
                </a:solidFill>
              </a:rPr>
              <a:t>more</a:t>
            </a:r>
            <a:r>
              <a:rPr sz="5350" spc="-275" dirty="0">
                <a:solidFill>
                  <a:srgbClr val="11688B"/>
                </a:solidFill>
              </a:rPr>
              <a:t> </a:t>
            </a:r>
            <a:r>
              <a:rPr sz="5350" spc="-130" dirty="0">
                <a:solidFill>
                  <a:srgbClr val="11688B"/>
                </a:solidFill>
              </a:rPr>
              <a:t>aggressive </a:t>
            </a:r>
            <a:r>
              <a:rPr sz="5350" spc="-155" dirty="0">
                <a:solidFill>
                  <a:srgbClr val="11688B"/>
                </a:solidFill>
              </a:rPr>
              <a:t>clinical</a:t>
            </a:r>
            <a:r>
              <a:rPr sz="5350" spc="-204" dirty="0">
                <a:solidFill>
                  <a:srgbClr val="11688B"/>
                </a:solidFill>
              </a:rPr>
              <a:t> </a:t>
            </a:r>
            <a:r>
              <a:rPr sz="5350" spc="-10" dirty="0">
                <a:solidFill>
                  <a:srgbClr val="11688B"/>
                </a:solidFill>
              </a:rPr>
              <a:t>course</a:t>
            </a:r>
            <a:r>
              <a:rPr sz="5325" spc="-15" baseline="25821" dirty="0">
                <a:solidFill>
                  <a:srgbClr val="11688B"/>
                </a:solidFill>
              </a:rPr>
              <a:t>1,2</a:t>
            </a:r>
            <a:endParaRPr sz="5325" baseline="25821"/>
          </a:p>
        </p:txBody>
      </p:sp>
      <p:grpSp>
        <p:nvGrpSpPr>
          <p:cNvPr id="10" name="object 10"/>
          <p:cNvGrpSpPr/>
          <p:nvPr/>
        </p:nvGrpSpPr>
        <p:grpSpPr>
          <a:xfrm>
            <a:off x="18497949" y="646598"/>
            <a:ext cx="1113155" cy="866140"/>
            <a:chOff x="18497949" y="646598"/>
            <a:chExt cx="1113155" cy="866140"/>
          </a:xfrm>
        </p:grpSpPr>
        <p:sp>
          <p:nvSpPr>
            <p:cNvPr id="11" name="object 11"/>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12" name="object 12"/>
            <p:cNvPicPr/>
            <p:nvPr/>
          </p:nvPicPr>
          <p:blipFill>
            <a:blip r:embed="rId2" cstate="print"/>
            <a:stretch>
              <a:fillRect/>
            </a:stretch>
          </p:blipFill>
          <p:spPr>
            <a:xfrm>
              <a:off x="18719430" y="743851"/>
              <a:ext cx="670974" cy="670974"/>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43205" rIns="0" bIns="0" rtlCol="0">
            <a:spAutoFit/>
          </a:bodyPr>
          <a:lstStyle/>
          <a:p>
            <a:pPr marL="36830" marR="5080" indent="1240790">
              <a:lnSpc>
                <a:spcPct val="79800"/>
              </a:lnSpc>
              <a:spcBef>
                <a:spcPts val="1915"/>
              </a:spcBef>
            </a:pPr>
            <a:r>
              <a:rPr spc="-35" dirty="0"/>
              <a:t>Importance</a:t>
            </a:r>
            <a:r>
              <a:rPr spc="-434" dirty="0"/>
              <a:t> </a:t>
            </a:r>
            <a:r>
              <a:rPr spc="-25" dirty="0"/>
              <a:t>of </a:t>
            </a:r>
            <a:r>
              <a:rPr spc="-110" dirty="0"/>
              <a:t>timely</a:t>
            </a:r>
            <a:r>
              <a:rPr spc="-390" dirty="0"/>
              <a:t> </a:t>
            </a:r>
            <a:r>
              <a:rPr spc="-35" dirty="0"/>
              <a:t>management</a:t>
            </a:r>
          </a:p>
        </p:txBody>
      </p:sp>
      <p:sp>
        <p:nvSpPr>
          <p:cNvPr id="3" name="object 3"/>
          <p:cNvSpPr txBox="1"/>
          <p:nvPr/>
        </p:nvSpPr>
        <p:spPr>
          <a:xfrm>
            <a:off x="9922859" y="3670538"/>
            <a:ext cx="258445" cy="276860"/>
          </a:xfrm>
          <a:prstGeom prst="rect">
            <a:avLst/>
          </a:prstGeom>
        </p:spPr>
        <p:txBody>
          <a:bodyPr vert="horz" wrap="square" lIns="0" tIns="12065" rIns="0" bIns="0" rtlCol="0">
            <a:spAutoFit/>
          </a:bodyPr>
          <a:lstStyle/>
          <a:p>
            <a:pPr marL="12700">
              <a:lnSpc>
                <a:spcPct val="100000"/>
              </a:lnSpc>
              <a:spcBef>
                <a:spcPts val="95"/>
              </a:spcBef>
            </a:pPr>
            <a:r>
              <a:rPr sz="1650" b="1" spc="-25" dirty="0">
                <a:solidFill>
                  <a:srgbClr val="FFFFFF"/>
                </a:solidFill>
                <a:latin typeface="Arial"/>
                <a:cs typeface="Arial"/>
              </a:rPr>
              <a:t>04</a:t>
            </a:r>
            <a:endParaRPr sz="165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55693" y="2465345"/>
            <a:ext cx="859155" cy="800100"/>
          </a:xfrm>
          <a:custGeom>
            <a:avLst/>
            <a:gdLst/>
            <a:ahLst/>
            <a:cxnLst/>
            <a:rect l="l" t="t" r="r" b="b"/>
            <a:pathLst>
              <a:path w="859155" h="800100">
                <a:moveTo>
                  <a:pt x="429547" y="0"/>
                </a:moveTo>
                <a:lnTo>
                  <a:pt x="379453" y="2689"/>
                </a:lnTo>
                <a:lnTo>
                  <a:pt x="331057" y="10558"/>
                </a:lnTo>
                <a:lnTo>
                  <a:pt x="284680" y="23307"/>
                </a:lnTo>
                <a:lnTo>
                  <a:pt x="240644" y="40634"/>
                </a:lnTo>
                <a:lnTo>
                  <a:pt x="199273" y="62242"/>
                </a:lnTo>
                <a:lnTo>
                  <a:pt x="160888" y="87828"/>
                </a:lnTo>
                <a:lnTo>
                  <a:pt x="125812" y="117095"/>
                </a:lnTo>
                <a:lnTo>
                  <a:pt x="94367" y="149741"/>
                </a:lnTo>
                <a:lnTo>
                  <a:pt x="66876" y="185466"/>
                </a:lnTo>
                <a:lnTo>
                  <a:pt x="43660" y="223971"/>
                </a:lnTo>
                <a:lnTo>
                  <a:pt x="25042" y="264955"/>
                </a:lnTo>
                <a:lnTo>
                  <a:pt x="11344" y="308120"/>
                </a:lnTo>
                <a:lnTo>
                  <a:pt x="2889" y="353164"/>
                </a:lnTo>
                <a:lnTo>
                  <a:pt x="0" y="399787"/>
                </a:lnTo>
                <a:lnTo>
                  <a:pt x="2889" y="446411"/>
                </a:lnTo>
                <a:lnTo>
                  <a:pt x="11344" y="491455"/>
                </a:lnTo>
                <a:lnTo>
                  <a:pt x="25042" y="534619"/>
                </a:lnTo>
                <a:lnTo>
                  <a:pt x="43660" y="575604"/>
                </a:lnTo>
                <a:lnTo>
                  <a:pt x="66876" y="614109"/>
                </a:lnTo>
                <a:lnTo>
                  <a:pt x="94367" y="649834"/>
                </a:lnTo>
                <a:lnTo>
                  <a:pt x="125812" y="682480"/>
                </a:lnTo>
                <a:lnTo>
                  <a:pt x="160888" y="711746"/>
                </a:lnTo>
                <a:lnTo>
                  <a:pt x="199273" y="737333"/>
                </a:lnTo>
                <a:lnTo>
                  <a:pt x="240644" y="758940"/>
                </a:lnTo>
                <a:lnTo>
                  <a:pt x="284680" y="776268"/>
                </a:lnTo>
                <a:lnTo>
                  <a:pt x="331057" y="789016"/>
                </a:lnTo>
                <a:lnTo>
                  <a:pt x="379453" y="796885"/>
                </a:lnTo>
                <a:lnTo>
                  <a:pt x="429547" y="799575"/>
                </a:lnTo>
                <a:lnTo>
                  <a:pt x="479642" y="796885"/>
                </a:lnTo>
                <a:lnTo>
                  <a:pt x="528040" y="789016"/>
                </a:lnTo>
                <a:lnTo>
                  <a:pt x="574419" y="776268"/>
                </a:lnTo>
                <a:lnTo>
                  <a:pt x="618456" y="758940"/>
                </a:lnTo>
                <a:lnTo>
                  <a:pt x="659828" y="737333"/>
                </a:lnTo>
                <a:lnTo>
                  <a:pt x="698213" y="711746"/>
                </a:lnTo>
                <a:lnTo>
                  <a:pt x="733290" y="682480"/>
                </a:lnTo>
                <a:lnTo>
                  <a:pt x="764735" y="649834"/>
                </a:lnTo>
                <a:lnTo>
                  <a:pt x="792227" y="614109"/>
                </a:lnTo>
                <a:lnTo>
                  <a:pt x="815444" y="575604"/>
                </a:lnTo>
                <a:lnTo>
                  <a:pt x="834062" y="534619"/>
                </a:lnTo>
                <a:lnTo>
                  <a:pt x="847759" y="491455"/>
                </a:lnTo>
                <a:lnTo>
                  <a:pt x="856214" y="446411"/>
                </a:lnTo>
                <a:lnTo>
                  <a:pt x="859104" y="399787"/>
                </a:lnTo>
                <a:lnTo>
                  <a:pt x="856214" y="353164"/>
                </a:lnTo>
                <a:lnTo>
                  <a:pt x="847759" y="308120"/>
                </a:lnTo>
                <a:lnTo>
                  <a:pt x="834062" y="264955"/>
                </a:lnTo>
                <a:lnTo>
                  <a:pt x="815444" y="223971"/>
                </a:lnTo>
                <a:lnTo>
                  <a:pt x="792227" y="185466"/>
                </a:lnTo>
                <a:lnTo>
                  <a:pt x="764735" y="149741"/>
                </a:lnTo>
                <a:lnTo>
                  <a:pt x="733290" y="117095"/>
                </a:lnTo>
                <a:lnTo>
                  <a:pt x="698213" y="87828"/>
                </a:lnTo>
                <a:lnTo>
                  <a:pt x="659828" y="62242"/>
                </a:lnTo>
                <a:lnTo>
                  <a:pt x="618456" y="40634"/>
                </a:lnTo>
                <a:lnTo>
                  <a:pt x="574419" y="23307"/>
                </a:lnTo>
                <a:lnTo>
                  <a:pt x="528040" y="10558"/>
                </a:lnTo>
                <a:lnTo>
                  <a:pt x="479642" y="2689"/>
                </a:lnTo>
                <a:lnTo>
                  <a:pt x="429547" y="0"/>
                </a:lnTo>
                <a:close/>
              </a:path>
            </a:pathLst>
          </a:custGeom>
          <a:solidFill>
            <a:srgbClr val="CBDBE8"/>
          </a:solidFill>
        </p:spPr>
        <p:txBody>
          <a:bodyPr wrap="square" lIns="0" tIns="0" rIns="0" bIns="0" rtlCol="0"/>
          <a:lstStyle/>
          <a:p>
            <a:endParaRPr/>
          </a:p>
        </p:txBody>
      </p:sp>
      <p:sp>
        <p:nvSpPr>
          <p:cNvPr id="3" name="object 3"/>
          <p:cNvSpPr/>
          <p:nvPr/>
        </p:nvSpPr>
        <p:spPr>
          <a:xfrm>
            <a:off x="6980563" y="2472701"/>
            <a:ext cx="859155" cy="800100"/>
          </a:xfrm>
          <a:custGeom>
            <a:avLst/>
            <a:gdLst/>
            <a:ahLst/>
            <a:cxnLst/>
            <a:rect l="l" t="t" r="r" b="b"/>
            <a:pathLst>
              <a:path w="859154" h="800100">
                <a:moveTo>
                  <a:pt x="429548" y="0"/>
                </a:moveTo>
                <a:lnTo>
                  <a:pt x="379453" y="2689"/>
                </a:lnTo>
                <a:lnTo>
                  <a:pt x="331056" y="10558"/>
                </a:lnTo>
                <a:lnTo>
                  <a:pt x="284679" y="23307"/>
                </a:lnTo>
                <a:lnTo>
                  <a:pt x="240643" y="40634"/>
                </a:lnTo>
                <a:lnTo>
                  <a:pt x="199272" y="62241"/>
                </a:lnTo>
                <a:lnTo>
                  <a:pt x="160887" y="87828"/>
                </a:lnTo>
                <a:lnTo>
                  <a:pt x="125811" y="117094"/>
                </a:lnTo>
                <a:lnTo>
                  <a:pt x="94367" y="149740"/>
                </a:lnTo>
                <a:lnTo>
                  <a:pt x="66875" y="185465"/>
                </a:lnTo>
                <a:lnTo>
                  <a:pt x="43659" y="223970"/>
                </a:lnTo>
                <a:lnTo>
                  <a:pt x="25042" y="264955"/>
                </a:lnTo>
                <a:lnTo>
                  <a:pt x="11344" y="308119"/>
                </a:lnTo>
                <a:lnTo>
                  <a:pt x="2889" y="353163"/>
                </a:lnTo>
                <a:lnTo>
                  <a:pt x="0" y="399787"/>
                </a:lnTo>
                <a:lnTo>
                  <a:pt x="2889" y="446411"/>
                </a:lnTo>
                <a:lnTo>
                  <a:pt x="11344" y="491455"/>
                </a:lnTo>
                <a:lnTo>
                  <a:pt x="25042" y="534619"/>
                </a:lnTo>
                <a:lnTo>
                  <a:pt x="43659" y="575604"/>
                </a:lnTo>
                <a:lnTo>
                  <a:pt x="66875" y="614109"/>
                </a:lnTo>
                <a:lnTo>
                  <a:pt x="94367" y="649834"/>
                </a:lnTo>
                <a:lnTo>
                  <a:pt x="125811" y="682480"/>
                </a:lnTo>
                <a:lnTo>
                  <a:pt x="160887" y="711746"/>
                </a:lnTo>
                <a:lnTo>
                  <a:pt x="199272" y="737333"/>
                </a:lnTo>
                <a:lnTo>
                  <a:pt x="240643" y="758940"/>
                </a:lnTo>
                <a:lnTo>
                  <a:pt x="284679" y="776268"/>
                </a:lnTo>
                <a:lnTo>
                  <a:pt x="331056" y="789016"/>
                </a:lnTo>
                <a:lnTo>
                  <a:pt x="379453" y="796885"/>
                </a:lnTo>
                <a:lnTo>
                  <a:pt x="429548" y="799575"/>
                </a:lnTo>
                <a:lnTo>
                  <a:pt x="479642" y="796885"/>
                </a:lnTo>
                <a:lnTo>
                  <a:pt x="528039" y="789016"/>
                </a:lnTo>
                <a:lnTo>
                  <a:pt x="574416" y="776268"/>
                </a:lnTo>
                <a:lnTo>
                  <a:pt x="618452" y="758940"/>
                </a:lnTo>
                <a:lnTo>
                  <a:pt x="659823" y="737333"/>
                </a:lnTo>
                <a:lnTo>
                  <a:pt x="698208" y="711746"/>
                </a:lnTo>
                <a:lnTo>
                  <a:pt x="733283" y="682480"/>
                </a:lnTo>
                <a:lnTo>
                  <a:pt x="764728" y="649834"/>
                </a:lnTo>
                <a:lnTo>
                  <a:pt x="792220" y="614109"/>
                </a:lnTo>
                <a:lnTo>
                  <a:pt x="815435" y="575604"/>
                </a:lnTo>
                <a:lnTo>
                  <a:pt x="834053" y="534619"/>
                </a:lnTo>
                <a:lnTo>
                  <a:pt x="847750" y="491455"/>
                </a:lnTo>
                <a:lnTo>
                  <a:pt x="856205" y="446411"/>
                </a:lnTo>
                <a:lnTo>
                  <a:pt x="859095" y="399787"/>
                </a:lnTo>
                <a:lnTo>
                  <a:pt x="856205" y="353163"/>
                </a:lnTo>
                <a:lnTo>
                  <a:pt x="847750" y="308119"/>
                </a:lnTo>
                <a:lnTo>
                  <a:pt x="834053" y="264955"/>
                </a:lnTo>
                <a:lnTo>
                  <a:pt x="815435" y="223970"/>
                </a:lnTo>
                <a:lnTo>
                  <a:pt x="792220" y="185465"/>
                </a:lnTo>
                <a:lnTo>
                  <a:pt x="764728" y="149740"/>
                </a:lnTo>
                <a:lnTo>
                  <a:pt x="733283" y="117094"/>
                </a:lnTo>
                <a:lnTo>
                  <a:pt x="698208" y="87828"/>
                </a:lnTo>
                <a:lnTo>
                  <a:pt x="659823" y="62241"/>
                </a:lnTo>
                <a:lnTo>
                  <a:pt x="618452" y="40634"/>
                </a:lnTo>
                <a:lnTo>
                  <a:pt x="574416" y="23307"/>
                </a:lnTo>
                <a:lnTo>
                  <a:pt x="528039" y="10558"/>
                </a:lnTo>
                <a:lnTo>
                  <a:pt x="479642" y="2689"/>
                </a:lnTo>
                <a:lnTo>
                  <a:pt x="429548" y="0"/>
                </a:lnTo>
                <a:close/>
              </a:path>
            </a:pathLst>
          </a:custGeom>
          <a:solidFill>
            <a:srgbClr val="CBDBE8"/>
          </a:solidFill>
        </p:spPr>
        <p:txBody>
          <a:bodyPr wrap="square" lIns="0" tIns="0" rIns="0" bIns="0" rtlCol="0"/>
          <a:lstStyle/>
          <a:p>
            <a:endParaRPr/>
          </a:p>
        </p:txBody>
      </p:sp>
      <p:sp>
        <p:nvSpPr>
          <p:cNvPr id="4" name="object 4"/>
          <p:cNvSpPr txBox="1">
            <a:spLocks noGrp="1"/>
          </p:cNvSpPr>
          <p:nvPr>
            <p:ph type="title"/>
          </p:nvPr>
        </p:nvSpPr>
        <p:spPr>
          <a:xfrm>
            <a:off x="1378890" y="1176373"/>
            <a:ext cx="2877820" cy="842644"/>
          </a:xfrm>
          <a:prstGeom prst="rect">
            <a:avLst/>
          </a:prstGeom>
        </p:spPr>
        <p:txBody>
          <a:bodyPr vert="horz" wrap="square" lIns="0" tIns="13970" rIns="0" bIns="0" rtlCol="0">
            <a:spAutoFit/>
          </a:bodyPr>
          <a:lstStyle/>
          <a:p>
            <a:pPr marL="12700">
              <a:lnSpc>
                <a:spcPct val="100000"/>
              </a:lnSpc>
              <a:spcBef>
                <a:spcPts val="110"/>
              </a:spcBef>
            </a:pPr>
            <a:r>
              <a:rPr sz="5350" spc="-90" dirty="0">
                <a:solidFill>
                  <a:srgbClr val="11688B"/>
                </a:solidFill>
              </a:rPr>
              <a:t>Contents</a:t>
            </a:r>
            <a:endParaRPr sz="5350"/>
          </a:p>
        </p:txBody>
      </p:sp>
      <p:sp>
        <p:nvSpPr>
          <p:cNvPr id="5" name="object 5"/>
          <p:cNvSpPr txBox="1"/>
          <p:nvPr/>
        </p:nvSpPr>
        <p:spPr>
          <a:xfrm>
            <a:off x="0" y="2472701"/>
            <a:ext cx="7457440" cy="800100"/>
          </a:xfrm>
          <a:prstGeom prst="rect">
            <a:avLst/>
          </a:prstGeom>
          <a:solidFill>
            <a:srgbClr val="CBDBE8"/>
          </a:solidFill>
        </p:spPr>
        <p:txBody>
          <a:bodyPr vert="horz" wrap="square" lIns="0" tIns="207645" rIns="0" bIns="0" rtlCol="0">
            <a:spAutoFit/>
          </a:bodyPr>
          <a:lstStyle/>
          <a:p>
            <a:pPr marL="1391920">
              <a:lnSpc>
                <a:spcPct val="100000"/>
              </a:lnSpc>
              <a:spcBef>
                <a:spcPts val="1635"/>
              </a:spcBef>
              <a:tabLst>
                <a:tab pos="1816100" algn="l"/>
              </a:tabLst>
            </a:pPr>
            <a:r>
              <a:rPr sz="2300" spc="-25" dirty="0">
                <a:solidFill>
                  <a:srgbClr val="11688B"/>
                </a:solidFill>
                <a:latin typeface="Arial"/>
                <a:cs typeface="Arial"/>
                <a:hlinkClick r:id="rId2" action="ppaction://hlinksldjump"/>
              </a:rPr>
              <a:t>1.</a:t>
            </a:r>
            <a:r>
              <a:rPr sz="2300" dirty="0">
                <a:solidFill>
                  <a:srgbClr val="11688B"/>
                </a:solidFill>
                <a:latin typeface="Arial"/>
                <a:cs typeface="Arial"/>
                <a:hlinkClick r:id="rId2" action="ppaction://hlinksldjump"/>
              </a:rPr>
              <a:t>	</a:t>
            </a:r>
            <a:r>
              <a:rPr sz="2300" u="sng" spc="-10" dirty="0">
                <a:solidFill>
                  <a:srgbClr val="0563C1"/>
                </a:solidFill>
                <a:uFill>
                  <a:solidFill>
                    <a:srgbClr val="0563C1"/>
                  </a:solidFill>
                </a:uFill>
                <a:latin typeface="Arial"/>
                <a:cs typeface="Arial"/>
                <a:hlinkClick r:id="rId2" action="ppaction://hlinksldjump"/>
              </a:rPr>
              <a:t>Background</a:t>
            </a:r>
            <a:endParaRPr sz="2300">
              <a:latin typeface="Arial"/>
              <a:cs typeface="Arial"/>
            </a:endParaRPr>
          </a:p>
        </p:txBody>
      </p:sp>
      <p:sp>
        <p:nvSpPr>
          <p:cNvPr id="6" name="object 6"/>
          <p:cNvSpPr/>
          <p:nvPr/>
        </p:nvSpPr>
        <p:spPr>
          <a:xfrm>
            <a:off x="6980563" y="4158019"/>
            <a:ext cx="859155" cy="800100"/>
          </a:xfrm>
          <a:custGeom>
            <a:avLst/>
            <a:gdLst/>
            <a:ahLst/>
            <a:cxnLst/>
            <a:rect l="l" t="t" r="r" b="b"/>
            <a:pathLst>
              <a:path w="859154" h="800100">
                <a:moveTo>
                  <a:pt x="429548" y="0"/>
                </a:moveTo>
                <a:lnTo>
                  <a:pt x="379453" y="2689"/>
                </a:lnTo>
                <a:lnTo>
                  <a:pt x="331056" y="10558"/>
                </a:lnTo>
                <a:lnTo>
                  <a:pt x="284679" y="23307"/>
                </a:lnTo>
                <a:lnTo>
                  <a:pt x="240643" y="40634"/>
                </a:lnTo>
                <a:lnTo>
                  <a:pt x="199272" y="62242"/>
                </a:lnTo>
                <a:lnTo>
                  <a:pt x="160887" y="87828"/>
                </a:lnTo>
                <a:lnTo>
                  <a:pt x="125811" y="117095"/>
                </a:lnTo>
                <a:lnTo>
                  <a:pt x="94367" y="149741"/>
                </a:lnTo>
                <a:lnTo>
                  <a:pt x="66875" y="185466"/>
                </a:lnTo>
                <a:lnTo>
                  <a:pt x="43659" y="223971"/>
                </a:lnTo>
                <a:lnTo>
                  <a:pt x="25042" y="264955"/>
                </a:lnTo>
                <a:lnTo>
                  <a:pt x="11344" y="308120"/>
                </a:lnTo>
                <a:lnTo>
                  <a:pt x="2889" y="353164"/>
                </a:lnTo>
                <a:lnTo>
                  <a:pt x="0" y="399787"/>
                </a:lnTo>
                <a:lnTo>
                  <a:pt x="2889" y="446411"/>
                </a:lnTo>
                <a:lnTo>
                  <a:pt x="11344" y="491455"/>
                </a:lnTo>
                <a:lnTo>
                  <a:pt x="25042" y="534619"/>
                </a:lnTo>
                <a:lnTo>
                  <a:pt x="43659" y="575604"/>
                </a:lnTo>
                <a:lnTo>
                  <a:pt x="66875" y="614109"/>
                </a:lnTo>
                <a:lnTo>
                  <a:pt x="94367" y="649834"/>
                </a:lnTo>
                <a:lnTo>
                  <a:pt x="125811" y="682480"/>
                </a:lnTo>
                <a:lnTo>
                  <a:pt x="160887" y="711746"/>
                </a:lnTo>
                <a:lnTo>
                  <a:pt x="199272" y="737333"/>
                </a:lnTo>
                <a:lnTo>
                  <a:pt x="240643" y="758940"/>
                </a:lnTo>
                <a:lnTo>
                  <a:pt x="284679" y="776268"/>
                </a:lnTo>
                <a:lnTo>
                  <a:pt x="331056" y="789016"/>
                </a:lnTo>
                <a:lnTo>
                  <a:pt x="379453" y="796885"/>
                </a:lnTo>
                <a:lnTo>
                  <a:pt x="429548" y="799575"/>
                </a:lnTo>
                <a:lnTo>
                  <a:pt x="479642" y="796885"/>
                </a:lnTo>
                <a:lnTo>
                  <a:pt x="528039" y="789016"/>
                </a:lnTo>
                <a:lnTo>
                  <a:pt x="574416" y="776268"/>
                </a:lnTo>
                <a:lnTo>
                  <a:pt x="618452" y="758940"/>
                </a:lnTo>
                <a:lnTo>
                  <a:pt x="659823" y="737333"/>
                </a:lnTo>
                <a:lnTo>
                  <a:pt x="698208" y="711746"/>
                </a:lnTo>
                <a:lnTo>
                  <a:pt x="733283" y="682480"/>
                </a:lnTo>
                <a:lnTo>
                  <a:pt x="764728" y="649834"/>
                </a:lnTo>
                <a:lnTo>
                  <a:pt x="792220" y="614109"/>
                </a:lnTo>
                <a:lnTo>
                  <a:pt x="815435" y="575604"/>
                </a:lnTo>
                <a:lnTo>
                  <a:pt x="834053" y="534619"/>
                </a:lnTo>
                <a:lnTo>
                  <a:pt x="847750" y="491455"/>
                </a:lnTo>
                <a:lnTo>
                  <a:pt x="856205" y="446411"/>
                </a:lnTo>
                <a:lnTo>
                  <a:pt x="859095" y="399787"/>
                </a:lnTo>
                <a:lnTo>
                  <a:pt x="856205" y="353164"/>
                </a:lnTo>
                <a:lnTo>
                  <a:pt x="847750" y="308120"/>
                </a:lnTo>
                <a:lnTo>
                  <a:pt x="834053" y="264955"/>
                </a:lnTo>
                <a:lnTo>
                  <a:pt x="815435" y="223971"/>
                </a:lnTo>
                <a:lnTo>
                  <a:pt x="792220" y="185466"/>
                </a:lnTo>
                <a:lnTo>
                  <a:pt x="764728" y="149741"/>
                </a:lnTo>
                <a:lnTo>
                  <a:pt x="733283" y="117095"/>
                </a:lnTo>
                <a:lnTo>
                  <a:pt x="698208" y="87828"/>
                </a:lnTo>
                <a:lnTo>
                  <a:pt x="659823" y="62242"/>
                </a:lnTo>
                <a:lnTo>
                  <a:pt x="618452" y="40634"/>
                </a:lnTo>
                <a:lnTo>
                  <a:pt x="574416" y="23307"/>
                </a:lnTo>
                <a:lnTo>
                  <a:pt x="528039" y="10558"/>
                </a:lnTo>
                <a:lnTo>
                  <a:pt x="479642" y="2689"/>
                </a:lnTo>
                <a:lnTo>
                  <a:pt x="429548" y="0"/>
                </a:lnTo>
                <a:close/>
              </a:path>
            </a:pathLst>
          </a:custGeom>
          <a:solidFill>
            <a:srgbClr val="CBDBE8"/>
          </a:solidFill>
        </p:spPr>
        <p:txBody>
          <a:bodyPr wrap="square" lIns="0" tIns="0" rIns="0" bIns="0" rtlCol="0"/>
          <a:lstStyle/>
          <a:p>
            <a:endParaRPr/>
          </a:p>
        </p:txBody>
      </p:sp>
      <p:sp>
        <p:nvSpPr>
          <p:cNvPr id="7" name="object 7"/>
          <p:cNvSpPr txBox="1"/>
          <p:nvPr/>
        </p:nvSpPr>
        <p:spPr>
          <a:xfrm>
            <a:off x="0" y="4158019"/>
            <a:ext cx="7457440" cy="800100"/>
          </a:xfrm>
          <a:prstGeom prst="rect">
            <a:avLst/>
          </a:prstGeom>
          <a:solidFill>
            <a:srgbClr val="CBDBE8"/>
          </a:solidFill>
        </p:spPr>
        <p:txBody>
          <a:bodyPr vert="horz" wrap="square" lIns="0" tIns="211454" rIns="0" bIns="0" rtlCol="0">
            <a:spAutoFit/>
          </a:bodyPr>
          <a:lstStyle/>
          <a:p>
            <a:pPr marL="1391285">
              <a:lnSpc>
                <a:spcPct val="100000"/>
              </a:lnSpc>
              <a:spcBef>
                <a:spcPts val="1664"/>
              </a:spcBef>
              <a:tabLst>
                <a:tab pos="1815464" algn="l"/>
              </a:tabLst>
            </a:pPr>
            <a:r>
              <a:rPr sz="2300" spc="-25" dirty="0">
                <a:solidFill>
                  <a:srgbClr val="11688B"/>
                </a:solidFill>
                <a:latin typeface="Arial"/>
                <a:cs typeface="Arial"/>
                <a:hlinkClick r:id="rId3" action="ppaction://hlinksldjump"/>
              </a:rPr>
              <a:t>2.</a:t>
            </a:r>
            <a:r>
              <a:rPr sz="2300" dirty="0">
                <a:solidFill>
                  <a:srgbClr val="11688B"/>
                </a:solidFill>
                <a:latin typeface="Arial"/>
                <a:cs typeface="Arial"/>
                <a:hlinkClick r:id="rId3" action="ppaction://hlinksldjump"/>
              </a:rPr>
              <a:t>	</a:t>
            </a:r>
            <a:r>
              <a:rPr sz="2300" u="sng" spc="-10" dirty="0">
                <a:solidFill>
                  <a:srgbClr val="0563C1"/>
                </a:solidFill>
                <a:uFill>
                  <a:solidFill>
                    <a:srgbClr val="0563C1"/>
                  </a:solidFill>
                </a:uFill>
                <a:latin typeface="Arial"/>
                <a:cs typeface="Arial"/>
                <a:hlinkClick r:id="rId3" action="ppaction://hlinksldjump"/>
              </a:rPr>
              <a:t>Pathogenesis</a:t>
            </a:r>
            <a:endParaRPr sz="2300">
              <a:latin typeface="Arial"/>
              <a:cs typeface="Arial"/>
            </a:endParaRPr>
          </a:p>
        </p:txBody>
      </p:sp>
      <p:sp>
        <p:nvSpPr>
          <p:cNvPr id="8" name="object 8"/>
          <p:cNvSpPr/>
          <p:nvPr/>
        </p:nvSpPr>
        <p:spPr>
          <a:xfrm>
            <a:off x="6980563" y="5857475"/>
            <a:ext cx="859155" cy="800100"/>
          </a:xfrm>
          <a:custGeom>
            <a:avLst/>
            <a:gdLst/>
            <a:ahLst/>
            <a:cxnLst/>
            <a:rect l="l" t="t" r="r" b="b"/>
            <a:pathLst>
              <a:path w="859154" h="800100">
                <a:moveTo>
                  <a:pt x="429547" y="0"/>
                </a:moveTo>
                <a:lnTo>
                  <a:pt x="379452" y="2689"/>
                </a:lnTo>
                <a:lnTo>
                  <a:pt x="331055" y="10558"/>
                </a:lnTo>
                <a:lnTo>
                  <a:pt x="284678" y="23307"/>
                </a:lnTo>
                <a:lnTo>
                  <a:pt x="240643" y="40634"/>
                </a:lnTo>
                <a:lnTo>
                  <a:pt x="199271" y="62242"/>
                </a:lnTo>
                <a:lnTo>
                  <a:pt x="160887" y="87828"/>
                </a:lnTo>
                <a:lnTo>
                  <a:pt x="125811" y="117095"/>
                </a:lnTo>
                <a:lnTo>
                  <a:pt x="94366" y="149741"/>
                </a:lnTo>
                <a:lnTo>
                  <a:pt x="66875" y="185466"/>
                </a:lnTo>
                <a:lnTo>
                  <a:pt x="43659" y="223971"/>
                </a:lnTo>
                <a:lnTo>
                  <a:pt x="25041" y="264955"/>
                </a:lnTo>
                <a:lnTo>
                  <a:pt x="11344" y="308120"/>
                </a:lnTo>
                <a:lnTo>
                  <a:pt x="2889" y="353164"/>
                </a:lnTo>
                <a:lnTo>
                  <a:pt x="0" y="399787"/>
                </a:lnTo>
                <a:lnTo>
                  <a:pt x="2889" y="446411"/>
                </a:lnTo>
                <a:lnTo>
                  <a:pt x="11344" y="491455"/>
                </a:lnTo>
                <a:lnTo>
                  <a:pt x="25041" y="534619"/>
                </a:lnTo>
                <a:lnTo>
                  <a:pt x="43659" y="575604"/>
                </a:lnTo>
                <a:lnTo>
                  <a:pt x="66875" y="614109"/>
                </a:lnTo>
                <a:lnTo>
                  <a:pt x="94366" y="649834"/>
                </a:lnTo>
                <a:lnTo>
                  <a:pt x="125811" y="682480"/>
                </a:lnTo>
                <a:lnTo>
                  <a:pt x="160887" y="711746"/>
                </a:lnTo>
                <a:lnTo>
                  <a:pt x="199271" y="737333"/>
                </a:lnTo>
                <a:lnTo>
                  <a:pt x="240643" y="758940"/>
                </a:lnTo>
                <a:lnTo>
                  <a:pt x="284678" y="776268"/>
                </a:lnTo>
                <a:lnTo>
                  <a:pt x="331055" y="789016"/>
                </a:lnTo>
                <a:lnTo>
                  <a:pt x="379452" y="796885"/>
                </a:lnTo>
                <a:lnTo>
                  <a:pt x="429547" y="799575"/>
                </a:lnTo>
                <a:lnTo>
                  <a:pt x="479641" y="796885"/>
                </a:lnTo>
                <a:lnTo>
                  <a:pt x="528038" y="789016"/>
                </a:lnTo>
                <a:lnTo>
                  <a:pt x="574415" y="776268"/>
                </a:lnTo>
                <a:lnTo>
                  <a:pt x="618451" y="758940"/>
                </a:lnTo>
                <a:lnTo>
                  <a:pt x="659822" y="737333"/>
                </a:lnTo>
                <a:lnTo>
                  <a:pt x="698207" y="711746"/>
                </a:lnTo>
                <a:lnTo>
                  <a:pt x="733282" y="682480"/>
                </a:lnTo>
                <a:lnTo>
                  <a:pt x="764727" y="649834"/>
                </a:lnTo>
                <a:lnTo>
                  <a:pt x="792218" y="614109"/>
                </a:lnTo>
                <a:lnTo>
                  <a:pt x="815434" y="575604"/>
                </a:lnTo>
                <a:lnTo>
                  <a:pt x="834052" y="534619"/>
                </a:lnTo>
                <a:lnTo>
                  <a:pt x="847749" y="491455"/>
                </a:lnTo>
                <a:lnTo>
                  <a:pt x="856204" y="446411"/>
                </a:lnTo>
                <a:lnTo>
                  <a:pt x="859094" y="399787"/>
                </a:lnTo>
                <a:lnTo>
                  <a:pt x="856204" y="353164"/>
                </a:lnTo>
                <a:lnTo>
                  <a:pt x="847749" y="308120"/>
                </a:lnTo>
                <a:lnTo>
                  <a:pt x="834052" y="264955"/>
                </a:lnTo>
                <a:lnTo>
                  <a:pt x="815434" y="223971"/>
                </a:lnTo>
                <a:lnTo>
                  <a:pt x="792218" y="185466"/>
                </a:lnTo>
                <a:lnTo>
                  <a:pt x="764727" y="149741"/>
                </a:lnTo>
                <a:lnTo>
                  <a:pt x="733282" y="117095"/>
                </a:lnTo>
                <a:lnTo>
                  <a:pt x="698207" y="87828"/>
                </a:lnTo>
                <a:lnTo>
                  <a:pt x="659822" y="62242"/>
                </a:lnTo>
                <a:lnTo>
                  <a:pt x="618451" y="40634"/>
                </a:lnTo>
                <a:lnTo>
                  <a:pt x="574415" y="23307"/>
                </a:lnTo>
                <a:lnTo>
                  <a:pt x="528038" y="10558"/>
                </a:lnTo>
                <a:lnTo>
                  <a:pt x="479641" y="2689"/>
                </a:lnTo>
                <a:lnTo>
                  <a:pt x="429547" y="0"/>
                </a:lnTo>
                <a:close/>
              </a:path>
            </a:pathLst>
          </a:custGeom>
          <a:solidFill>
            <a:srgbClr val="CBDBE8"/>
          </a:solidFill>
        </p:spPr>
        <p:txBody>
          <a:bodyPr wrap="square" lIns="0" tIns="0" rIns="0" bIns="0" rtlCol="0"/>
          <a:lstStyle/>
          <a:p>
            <a:endParaRPr/>
          </a:p>
        </p:txBody>
      </p:sp>
      <p:sp>
        <p:nvSpPr>
          <p:cNvPr id="9" name="object 9"/>
          <p:cNvSpPr txBox="1"/>
          <p:nvPr/>
        </p:nvSpPr>
        <p:spPr>
          <a:xfrm>
            <a:off x="1235" y="5857475"/>
            <a:ext cx="7456170" cy="800100"/>
          </a:xfrm>
          <a:prstGeom prst="rect">
            <a:avLst/>
          </a:prstGeom>
          <a:solidFill>
            <a:srgbClr val="CBDBE8"/>
          </a:solidFill>
        </p:spPr>
        <p:txBody>
          <a:bodyPr vert="horz" wrap="square" lIns="0" tIns="165735" rIns="0" bIns="0" rtlCol="0">
            <a:spAutoFit/>
          </a:bodyPr>
          <a:lstStyle/>
          <a:p>
            <a:pPr marL="1407795">
              <a:lnSpc>
                <a:spcPct val="100000"/>
              </a:lnSpc>
              <a:spcBef>
                <a:spcPts val="1305"/>
              </a:spcBef>
              <a:tabLst>
                <a:tab pos="1831975" algn="l"/>
              </a:tabLst>
            </a:pPr>
            <a:r>
              <a:rPr sz="2300" spc="-25" dirty="0">
                <a:solidFill>
                  <a:srgbClr val="11688B"/>
                </a:solidFill>
                <a:latin typeface="Arial"/>
                <a:cs typeface="Arial"/>
                <a:hlinkClick r:id="rId4" action="ppaction://hlinksldjump"/>
              </a:rPr>
              <a:t>3.</a:t>
            </a:r>
            <a:r>
              <a:rPr sz="2300" dirty="0">
                <a:solidFill>
                  <a:srgbClr val="11688B"/>
                </a:solidFill>
                <a:latin typeface="Arial"/>
                <a:cs typeface="Arial"/>
                <a:hlinkClick r:id="rId4" action="ppaction://hlinksldjump"/>
              </a:rPr>
              <a:t>	</a:t>
            </a:r>
            <a:r>
              <a:rPr sz="2300" u="sng" spc="-10" dirty="0">
                <a:solidFill>
                  <a:srgbClr val="0563C1"/>
                </a:solidFill>
                <a:uFill>
                  <a:solidFill>
                    <a:srgbClr val="0563C1"/>
                  </a:solidFill>
                </a:uFill>
                <a:latin typeface="Arial"/>
                <a:cs typeface="Arial"/>
                <a:hlinkClick r:id="rId4" action="ppaction://hlinksldjump"/>
              </a:rPr>
              <a:t>Diagnosis</a:t>
            </a:r>
            <a:endParaRPr sz="2300">
              <a:latin typeface="Arial"/>
              <a:cs typeface="Arial"/>
            </a:endParaRPr>
          </a:p>
        </p:txBody>
      </p:sp>
      <p:sp>
        <p:nvSpPr>
          <p:cNvPr id="10" name="object 10"/>
          <p:cNvSpPr txBox="1"/>
          <p:nvPr/>
        </p:nvSpPr>
        <p:spPr>
          <a:xfrm>
            <a:off x="9488192" y="2465345"/>
            <a:ext cx="7179945" cy="800100"/>
          </a:xfrm>
          <a:prstGeom prst="rect">
            <a:avLst/>
          </a:prstGeom>
          <a:solidFill>
            <a:srgbClr val="CBDBE8"/>
          </a:solidFill>
        </p:spPr>
        <p:txBody>
          <a:bodyPr vert="horz" wrap="square" lIns="0" tIns="205104" rIns="0" bIns="0" rtlCol="0">
            <a:spAutoFit/>
          </a:bodyPr>
          <a:lstStyle/>
          <a:p>
            <a:pPr marL="407670">
              <a:lnSpc>
                <a:spcPct val="100000"/>
              </a:lnSpc>
              <a:spcBef>
                <a:spcPts val="1614"/>
              </a:spcBef>
              <a:tabLst>
                <a:tab pos="831215" algn="l"/>
              </a:tabLst>
            </a:pPr>
            <a:r>
              <a:rPr sz="2300" spc="-25" dirty="0">
                <a:solidFill>
                  <a:srgbClr val="11688B"/>
                </a:solidFill>
                <a:latin typeface="Arial"/>
                <a:cs typeface="Arial"/>
                <a:hlinkClick r:id="rId5" action="ppaction://hlinksldjump"/>
              </a:rPr>
              <a:t>4.</a:t>
            </a:r>
            <a:r>
              <a:rPr sz="2300" dirty="0">
                <a:solidFill>
                  <a:srgbClr val="11688B"/>
                </a:solidFill>
                <a:latin typeface="Arial"/>
                <a:cs typeface="Arial"/>
                <a:hlinkClick r:id="rId5" action="ppaction://hlinksldjump"/>
              </a:rPr>
              <a:t>	</a:t>
            </a:r>
            <a:r>
              <a:rPr sz="2300" u="sng" dirty="0">
                <a:solidFill>
                  <a:srgbClr val="0563C1"/>
                </a:solidFill>
                <a:uFill>
                  <a:solidFill>
                    <a:srgbClr val="0563C1"/>
                  </a:solidFill>
                </a:uFill>
                <a:latin typeface="Arial"/>
                <a:cs typeface="Arial"/>
                <a:hlinkClick r:id="rId5" action="ppaction://hlinksldjump"/>
              </a:rPr>
              <a:t>Importance</a:t>
            </a:r>
            <a:r>
              <a:rPr sz="2300" u="sng" spc="110" dirty="0">
                <a:solidFill>
                  <a:srgbClr val="0563C1"/>
                </a:solidFill>
                <a:uFill>
                  <a:solidFill>
                    <a:srgbClr val="0563C1"/>
                  </a:solidFill>
                </a:uFill>
                <a:latin typeface="Arial"/>
                <a:cs typeface="Arial"/>
                <a:hlinkClick r:id="rId5" action="ppaction://hlinksldjump"/>
              </a:rPr>
              <a:t> </a:t>
            </a:r>
            <a:r>
              <a:rPr sz="2300" u="sng" dirty="0">
                <a:solidFill>
                  <a:srgbClr val="0563C1"/>
                </a:solidFill>
                <a:uFill>
                  <a:solidFill>
                    <a:srgbClr val="0563C1"/>
                  </a:solidFill>
                </a:uFill>
                <a:latin typeface="Arial"/>
                <a:cs typeface="Arial"/>
                <a:hlinkClick r:id="rId5" action="ppaction://hlinksldjump"/>
              </a:rPr>
              <a:t>of</a:t>
            </a:r>
            <a:r>
              <a:rPr sz="2300" u="sng" spc="110" dirty="0">
                <a:solidFill>
                  <a:srgbClr val="0563C1"/>
                </a:solidFill>
                <a:uFill>
                  <a:solidFill>
                    <a:srgbClr val="0563C1"/>
                  </a:solidFill>
                </a:uFill>
                <a:latin typeface="Arial"/>
                <a:cs typeface="Arial"/>
                <a:hlinkClick r:id="rId5" action="ppaction://hlinksldjump"/>
              </a:rPr>
              <a:t> </a:t>
            </a:r>
            <a:r>
              <a:rPr sz="2300" u="sng" dirty="0">
                <a:solidFill>
                  <a:srgbClr val="0563C1"/>
                </a:solidFill>
                <a:uFill>
                  <a:solidFill>
                    <a:srgbClr val="0563C1"/>
                  </a:solidFill>
                </a:uFill>
                <a:latin typeface="Arial"/>
                <a:cs typeface="Arial"/>
                <a:hlinkClick r:id="rId5" action="ppaction://hlinksldjump"/>
              </a:rPr>
              <a:t>timely</a:t>
            </a:r>
            <a:r>
              <a:rPr sz="2300" u="sng" spc="114" dirty="0">
                <a:solidFill>
                  <a:srgbClr val="0563C1"/>
                </a:solidFill>
                <a:uFill>
                  <a:solidFill>
                    <a:srgbClr val="0563C1"/>
                  </a:solidFill>
                </a:uFill>
                <a:latin typeface="Arial"/>
                <a:cs typeface="Arial"/>
                <a:hlinkClick r:id="rId5" action="ppaction://hlinksldjump"/>
              </a:rPr>
              <a:t> </a:t>
            </a:r>
            <a:r>
              <a:rPr sz="2300" u="sng" spc="-10" dirty="0">
                <a:solidFill>
                  <a:srgbClr val="0563C1"/>
                </a:solidFill>
                <a:uFill>
                  <a:solidFill>
                    <a:srgbClr val="0563C1"/>
                  </a:solidFill>
                </a:uFill>
                <a:latin typeface="Arial"/>
                <a:cs typeface="Arial"/>
                <a:hlinkClick r:id="rId5" action="ppaction://hlinksldjump"/>
              </a:rPr>
              <a:t>management</a:t>
            </a:r>
            <a:endParaRPr sz="2300">
              <a:latin typeface="Arial"/>
              <a:cs typeface="Arial"/>
            </a:endParaRPr>
          </a:p>
        </p:txBody>
      </p:sp>
      <p:sp>
        <p:nvSpPr>
          <p:cNvPr id="11" name="object 11"/>
          <p:cNvSpPr/>
          <p:nvPr/>
        </p:nvSpPr>
        <p:spPr>
          <a:xfrm>
            <a:off x="16255693" y="4147608"/>
            <a:ext cx="859155" cy="800100"/>
          </a:xfrm>
          <a:custGeom>
            <a:avLst/>
            <a:gdLst/>
            <a:ahLst/>
            <a:cxnLst/>
            <a:rect l="l" t="t" r="r" b="b"/>
            <a:pathLst>
              <a:path w="859155" h="800100">
                <a:moveTo>
                  <a:pt x="429547" y="0"/>
                </a:moveTo>
                <a:lnTo>
                  <a:pt x="379453" y="2689"/>
                </a:lnTo>
                <a:lnTo>
                  <a:pt x="331057" y="10558"/>
                </a:lnTo>
                <a:lnTo>
                  <a:pt x="284680" y="23307"/>
                </a:lnTo>
                <a:lnTo>
                  <a:pt x="240644" y="40634"/>
                </a:lnTo>
                <a:lnTo>
                  <a:pt x="199273" y="62241"/>
                </a:lnTo>
                <a:lnTo>
                  <a:pt x="160888" y="87828"/>
                </a:lnTo>
                <a:lnTo>
                  <a:pt x="125812" y="117094"/>
                </a:lnTo>
                <a:lnTo>
                  <a:pt x="94367" y="149740"/>
                </a:lnTo>
                <a:lnTo>
                  <a:pt x="66876" y="185465"/>
                </a:lnTo>
                <a:lnTo>
                  <a:pt x="43660" y="223970"/>
                </a:lnTo>
                <a:lnTo>
                  <a:pt x="25042" y="264955"/>
                </a:lnTo>
                <a:lnTo>
                  <a:pt x="11344" y="308119"/>
                </a:lnTo>
                <a:lnTo>
                  <a:pt x="2889" y="353163"/>
                </a:lnTo>
                <a:lnTo>
                  <a:pt x="0" y="399787"/>
                </a:lnTo>
                <a:lnTo>
                  <a:pt x="2889" y="446411"/>
                </a:lnTo>
                <a:lnTo>
                  <a:pt x="11344" y="491455"/>
                </a:lnTo>
                <a:lnTo>
                  <a:pt x="25042" y="534619"/>
                </a:lnTo>
                <a:lnTo>
                  <a:pt x="43660" y="575604"/>
                </a:lnTo>
                <a:lnTo>
                  <a:pt x="66876" y="614109"/>
                </a:lnTo>
                <a:lnTo>
                  <a:pt x="94367" y="649834"/>
                </a:lnTo>
                <a:lnTo>
                  <a:pt x="125812" y="682480"/>
                </a:lnTo>
                <a:lnTo>
                  <a:pt x="160888" y="711746"/>
                </a:lnTo>
                <a:lnTo>
                  <a:pt x="199273" y="737333"/>
                </a:lnTo>
                <a:lnTo>
                  <a:pt x="240644" y="758940"/>
                </a:lnTo>
                <a:lnTo>
                  <a:pt x="284680" y="776268"/>
                </a:lnTo>
                <a:lnTo>
                  <a:pt x="331057" y="789016"/>
                </a:lnTo>
                <a:lnTo>
                  <a:pt x="379453" y="796885"/>
                </a:lnTo>
                <a:lnTo>
                  <a:pt x="429547" y="799575"/>
                </a:lnTo>
                <a:lnTo>
                  <a:pt x="479642" y="796885"/>
                </a:lnTo>
                <a:lnTo>
                  <a:pt x="528040" y="789016"/>
                </a:lnTo>
                <a:lnTo>
                  <a:pt x="574419" y="776268"/>
                </a:lnTo>
                <a:lnTo>
                  <a:pt x="618456" y="758940"/>
                </a:lnTo>
                <a:lnTo>
                  <a:pt x="659828" y="737333"/>
                </a:lnTo>
                <a:lnTo>
                  <a:pt x="698213" y="711746"/>
                </a:lnTo>
                <a:lnTo>
                  <a:pt x="733290" y="682480"/>
                </a:lnTo>
                <a:lnTo>
                  <a:pt x="764735" y="649834"/>
                </a:lnTo>
                <a:lnTo>
                  <a:pt x="792227" y="614109"/>
                </a:lnTo>
                <a:lnTo>
                  <a:pt x="815444" y="575604"/>
                </a:lnTo>
                <a:lnTo>
                  <a:pt x="834062" y="534619"/>
                </a:lnTo>
                <a:lnTo>
                  <a:pt x="847759" y="491455"/>
                </a:lnTo>
                <a:lnTo>
                  <a:pt x="856214" y="446411"/>
                </a:lnTo>
                <a:lnTo>
                  <a:pt x="859104" y="399787"/>
                </a:lnTo>
                <a:lnTo>
                  <a:pt x="856214" y="353163"/>
                </a:lnTo>
                <a:lnTo>
                  <a:pt x="847759" y="308119"/>
                </a:lnTo>
                <a:lnTo>
                  <a:pt x="834062" y="264955"/>
                </a:lnTo>
                <a:lnTo>
                  <a:pt x="815444" y="223970"/>
                </a:lnTo>
                <a:lnTo>
                  <a:pt x="792227" y="185465"/>
                </a:lnTo>
                <a:lnTo>
                  <a:pt x="764735" y="149740"/>
                </a:lnTo>
                <a:lnTo>
                  <a:pt x="733290" y="117094"/>
                </a:lnTo>
                <a:lnTo>
                  <a:pt x="698213" y="87828"/>
                </a:lnTo>
                <a:lnTo>
                  <a:pt x="659828" y="62241"/>
                </a:lnTo>
                <a:lnTo>
                  <a:pt x="618456" y="40634"/>
                </a:lnTo>
                <a:lnTo>
                  <a:pt x="574419" y="23307"/>
                </a:lnTo>
                <a:lnTo>
                  <a:pt x="528040" y="10558"/>
                </a:lnTo>
                <a:lnTo>
                  <a:pt x="479642" y="2689"/>
                </a:lnTo>
                <a:lnTo>
                  <a:pt x="429547" y="0"/>
                </a:lnTo>
                <a:close/>
              </a:path>
            </a:pathLst>
          </a:custGeom>
          <a:solidFill>
            <a:srgbClr val="CBDBE8"/>
          </a:solidFill>
        </p:spPr>
        <p:txBody>
          <a:bodyPr wrap="square" lIns="0" tIns="0" rIns="0" bIns="0" rtlCol="0"/>
          <a:lstStyle/>
          <a:p>
            <a:endParaRPr/>
          </a:p>
        </p:txBody>
      </p:sp>
      <p:sp>
        <p:nvSpPr>
          <p:cNvPr id="12" name="object 12"/>
          <p:cNvSpPr txBox="1"/>
          <p:nvPr/>
        </p:nvSpPr>
        <p:spPr>
          <a:xfrm>
            <a:off x="9488192" y="4147608"/>
            <a:ext cx="7179945" cy="800100"/>
          </a:xfrm>
          <a:prstGeom prst="rect">
            <a:avLst/>
          </a:prstGeom>
          <a:solidFill>
            <a:srgbClr val="CBDBE8"/>
          </a:solidFill>
        </p:spPr>
        <p:txBody>
          <a:bodyPr vert="horz" wrap="square" lIns="0" tIns="221615" rIns="0" bIns="0" rtlCol="0">
            <a:spAutoFit/>
          </a:bodyPr>
          <a:lstStyle/>
          <a:p>
            <a:pPr marL="407670">
              <a:lnSpc>
                <a:spcPct val="100000"/>
              </a:lnSpc>
              <a:spcBef>
                <a:spcPts val="1745"/>
              </a:spcBef>
              <a:tabLst>
                <a:tab pos="831215" algn="l"/>
              </a:tabLst>
            </a:pPr>
            <a:r>
              <a:rPr sz="2300" spc="-25" dirty="0">
                <a:solidFill>
                  <a:srgbClr val="11688B"/>
                </a:solidFill>
                <a:latin typeface="Arial"/>
                <a:cs typeface="Arial"/>
                <a:hlinkClick r:id="rId6" action="ppaction://hlinksldjump"/>
              </a:rPr>
              <a:t>5.</a:t>
            </a:r>
            <a:r>
              <a:rPr sz="2300" dirty="0">
                <a:solidFill>
                  <a:srgbClr val="11688B"/>
                </a:solidFill>
                <a:latin typeface="Arial"/>
                <a:cs typeface="Arial"/>
                <a:hlinkClick r:id="rId6" action="ppaction://hlinksldjump"/>
              </a:rPr>
              <a:t>	</a:t>
            </a:r>
            <a:r>
              <a:rPr sz="2300" u="sng" spc="-10" dirty="0">
                <a:solidFill>
                  <a:srgbClr val="0563C1"/>
                </a:solidFill>
                <a:uFill>
                  <a:solidFill>
                    <a:srgbClr val="0563C1"/>
                  </a:solidFill>
                </a:uFill>
                <a:latin typeface="Arial"/>
                <a:cs typeface="Arial"/>
                <a:hlinkClick r:id="rId6" action="ppaction://hlinksldjump"/>
              </a:rPr>
              <a:t>Summary</a:t>
            </a:r>
            <a:endParaRPr sz="2300">
              <a:latin typeface="Arial"/>
              <a:cs typeface="Arial"/>
            </a:endParaRPr>
          </a:p>
        </p:txBody>
      </p:sp>
      <p:sp>
        <p:nvSpPr>
          <p:cNvPr id="13" name="object 13"/>
          <p:cNvSpPr/>
          <p:nvPr/>
        </p:nvSpPr>
        <p:spPr>
          <a:xfrm>
            <a:off x="9488182" y="5829877"/>
            <a:ext cx="7626984" cy="800100"/>
          </a:xfrm>
          <a:custGeom>
            <a:avLst/>
            <a:gdLst/>
            <a:ahLst/>
            <a:cxnLst/>
            <a:rect l="l" t="t" r="r" b="b"/>
            <a:pathLst>
              <a:path w="7626984" h="800100">
                <a:moveTo>
                  <a:pt x="7626604" y="399783"/>
                </a:moveTo>
                <a:lnTo>
                  <a:pt x="7623721" y="353161"/>
                </a:lnTo>
                <a:lnTo>
                  <a:pt x="7615263" y="308114"/>
                </a:lnTo>
                <a:lnTo>
                  <a:pt x="7601572" y="264960"/>
                </a:lnTo>
                <a:lnTo>
                  <a:pt x="7582954" y="223964"/>
                </a:lnTo>
                <a:lnTo>
                  <a:pt x="7559738" y="185458"/>
                </a:lnTo>
                <a:lnTo>
                  <a:pt x="7532243" y="149733"/>
                </a:lnTo>
                <a:lnTo>
                  <a:pt x="7500798" y="117094"/>
                </a:lnTo>
                <a:lnTo>
                  <a:pt x="7465720" y="87833"/>
                </a:lnTo>
                <a:lnTo>
                  <a:pt x="7427328" y="62242"/>
                </a:lnTo>
                <a:lnTo>
                  <a:pt x="7385964" y="40627"/>
                </a:lnTo>
                <a:lnTo>
                  <a:pt x="7341921" y="23304"/>
                </a:lnTo>
                <a:lnTo>
                  <a:pt x="7295540" y="10553"/>
                </a:lnTo>
                <a:lnTo>
                  <a:pt x="7247153" y="2692"/>
                </a:lnTo>
                <a:lnTo>
                  <a:pt x="7197052" y="0"/>
                </a:lnTo>
                <a:lnTo>
                  <a:pt x="7179424" y="952"/>
                </a:lnTo>
                <a:lnTo>
                  <a:pt x="7179424" y="0"/>
                </a:lnTo>
                <a:lnTo>
                  <a:pt x="0" y="0"/>
                </a:lnTo>
                <a:lnTo>
                  <a:pt x="0" y="799579"/>
                </a:lnTo>
                <a:lnTo>
                  <a:pt x="7179424" y="799579"/>
                </a:lnTo>
                <a:lnTo>
                  <a:pt x="7179424" y="798639"/>
                </a:lnTo>
                <a:lnTo>
                  <a:pt x="7197052" y="799579"/>
                </a:lnTo>
                <a:lnTo>
                  <a:pt x="7247153" y="796886"/>
                </a:lnTo>
                <a:lnTo>
                  <a:pt x="7295540" y="789012"/>
                </a:lnTo>
                <a:lnTo>
                  <a:pt x="7341921" y="776262"/>
                </a:lnTo>
                <a:lnTo>
                  <a:pt x="7385964" y="758939"/>
                </a:lnTo>
                <a:lnTo>
                  <a:pt x="7427328" y="737336"/>
                </a:lnTo>
                <a:lnTo>
                  <a:pt x="7465720" y="711746"/>
                </a:lnTo>
                <a:lnTo>
                  <a:pt x="7500798" y="682472"/>
                </a:lnTo>
                <a:lnTo>
                  <a:pt x="7532243" y="649833"/>
                </a:lnTo>
                <a:lnTo>
                  <a:pt x="7559738" y="614108"/>
                </a:lnTo>
                <a:lnTo>
                  <a:pt x="7582954" y="575602"/>
                </a:lnTo>
                <a:lnTo>
                  <a:pt x="7601572" y="534619"/>
                </a:lnTo>
                <a:lnTo>
                  <a:pt x="7615263" y="491451"/>
                </a:lnTo>
                <a:lnTo>
                  <a:pt x="7623721" y="446405"/>
                </a:lnTo>
                <a:lnTo>
                  <a:pt x="7626604" y="399783"/>
                </a:lnTo>
                <a:close/>
              </a:path>
            </a:pathLst>
          </a:custGeom>
          <a:solidFill>
            <a:srgbClr val="CBDBE8"/>
          </a:solidFill>
        </p:spPr>
        <p:txBody>
          <a:bodyPr wrap="square" lIns="0" tIns="0" rIns="0" bIns="0" rtlCol="0"/>
          <a:lstStyle/>
          <a:p>
            <a:endParaRPr/>
          </a:p>
        </p:txBody>
      </p:sp>
      <p:sp>
        <p:nvSpPr>
          <p:cNvPr id="14" name="object 14"/>
          <p:cNvSpPr txBox="1"/>
          <p:nvPr/>
        </p:nvSpPr>
        <p:spPr>
          <a:xfrm>
            <a:off x="9883238" y="6001776"/>
            <a:ext cx="5231765" cy="377825"/>
          </a:xfrm>
          <a:prstGeom prst="rect">
            <a:avLst/>
          </a:prstGeom>
        </p:spPr>
        <p:txBody>
          <a:bodyPr vert="horz" wrap="square" lIns="0" tIns="13335" rIns="0" bIns="0" rtlCol="0">
            <a:spAutoFit/>
          </a:bodyPr>
          <a:lstStyle/>
          <a:p>
            <a:pPr marL="12700">
              <a:lnSpc>
                <a:spcPct val="100000"/>
              </a:lnSpc>
              <a:spcBef>
                <a:spcPts val="105"/>
              </a:spcBef>
              <a:tabLst>
                <a:tab pos="436245" algn="l"/>
              </a:tabLst>
            </a:pPr>
            <a:r>
              <a:rPr sz="2300" spc="-25" dirty="0">
                <a:solidFill>
                  <a:srgbClr val="11688B"/>
                </a:solidFill>
                <a:latin typeface="Arial"/>
                <a:cs typeface="Arial"/>
                <a:hlinkClick r:id="rId7" action="ppaction://hlinksldjump"/>
              </a:rPr>
              <a:t>6.</a:t>
            </a:r>
            <a:r>
              <a:rPr sz="2300" dirty="0">
                <a:solidFill>
                  <a:srgbClr val="11688B"/>
                </a:solidFill>
                <a:latin typeface="Arial"/>
                <a:cs typeface="Arial"/>
                <a:hlinkClick r:id="rId7" action="ppaction://hlinksldjump"/>
              </a:rPr>
              <a:t>	</a:t>
            </a:r>
            <a:r>
              <a:rPr sz="2300" u="sng" dirty="0">
                <a:solidFill>
                  <a:srgbClr val="0563C1"/>
                </a:solidFill>
                <a:uFill>
                  <a:solidFill>
                    <a:srgbClr val="0563C1"/>
                  </a:solidFill>
                </a:uFill>
                <a:latin typeface="Arial"/>
                <a:cs typeface="Arial"/>
                <a:hlinkClick r:id="rId7" action="ppaction://hlinksldjump"/>
              </a:rPr>
              <a:t>UK</a:t>
            </a:r>
            <a:r>
              <a:rPr sz="2300" u="sng" spc="-15" dirty="0">
                <a:solidFill>
                  <a:srgbClr val="0563C1"/>
                </a:solidFill>
                <a:uFill>
                  <a:solidFill>
                    <a:srgbClr val="0563C1"/>
                  </a:solidFill>
                </a:uFill>
                <a:latin typeface="Arial"/>
                <a:cs typeface="Arial"/>
                <a:hlinkClick r:id="rId7" action="ppaction://hlinksldjump"/>
              </a:rPr>
              <a:t> </a:t>
            </a:r>
            <a:r>
              <a:rPr sz="2300" u="sng" dirty="0">
                <a:solidFill>
                  <a:srgbClr val="0563C1"/>
                </a:solidFill>
                <a:uFill>
                  <a:solidFill>
                    <a:srgbClr val="0563C1"/>
                  </a:solidFill>
                </a:uFill>
                <a:latin typeface="Arial"/>
                <a:cs typeface="Arial"/>
                <a:hlinkClick r:id="rId7" action="ppaction://hlinksldjump"/>
              </a:rPr>
              <a:t>&amp;</a:t>
            </a:r>
            <a:r>
              <a:rPr sz="2300" u="sng" spc="-15" dirty="0">
                <a:solidFill>
                  <a:srgbClr val="0563C1"/>
                </a:solidFill>
                <a:uFill>
                  <a:solidFill>
                    <a:srgbClr val="0563C1"/>
                  </a:solidFill>
                </a:uFill>
                <a:latin typeface="Arial"/>
                <a:cs typeface="Arial"/>
                <a:hlinkClick r:id="rId7" action="ppaction://hlinksldjump"/>
              </a:rPr>
              <a:t> </a:t>
            </a:r>
            <a:r>
              <a:rPr sz="2300" u="sng" dirty="0">
                <a:solidFill>
                  <a:srgbClr val="0563C1"/>
                </a:solidFill>
                <a:uFill>
                  <a:solidFill>
                    <a:srgbClr val="0563C1"/>
                  </a:solidFill>
                </a:uFill>
                <a:latin typeface="Arial"/>
                <a:cs typeface="Arial"/>
                <a:hlinkClick r:id="rId7" action="ppaction://hlinksldjump"/>
              </a:rPr>
              <a:t>Ireland</a:t>
            </a:r>
            <a:r>
              <a:rPr sz="2300" u="sng" spc="-10" dirty="0">
                <a:solidFill>
                  <a:srgbClr val="0563C1"/>
                </a:solidFill>
                <a:uFill>
                  <a:solidFill>
                    <a:srgbClr val="0563C1"/>
                  </a:solidFill>
                </a:uFill>
                <a:latin typeface="Arial"/>
                <a:cs typeface="Arial"/>
                <a:hlinkClick r:id="rId7" action="ppaction://hlinksldjump"/>
              </a:rPr>
              <a:t> </a:t>
            </a:r>
            <a:r>
              <a:rPr sz="2300" u="sng" dirty="0">
                <a:solidFill>
                  <a:srgbClr val="0563C1"/>
                </a:solidFill>
                <a:uFill>
                  <a:solidFill>
                    <a:srgbClr val="0563C1"/>
                  </a:solidFill>
                </a:uFill>
                <a:latin typeface="Arial"/>
                <a:cs typeface="Arial"/>
                <a:hlinkClick r:id="rId7" action="ppaction://hlinksldjump"/>
              </a:rPr>
              <a:t>Prescribing</a:t>
            </a:r>
            <a:r>
              <a:rPr sz="2300" u="sng" spc="-5" dirty="0">
                <a:solidFill>
                  <a:srgbClr val="0563C1"/>
                </a:solidFill>
                <a:uFill>
                  <a:solidFill>
                    <a:srgbClr val="0563C1"/>
                  </a:solidFill>
                </a:uFill>
                <a:latin typeface="Arial"/>
                <a:cs typeface="Arial"/>
                <a:hlinkClick r:id="rId7" action="ppaction://hlinksldjump"/>
              </a:rPr>
              <a:t> </a:t>
            </a:r>
            <a:r>
              <a:rPr sz="2300" u="sng" spc="-10" dirty="0">
                <a:solidFill>
                  <a:srgbClr val="0563C1"/>
                </a:solidFill>
                <a:uFill>
                  <a:solidFill>
                    <a:srgbClr val="0563C1"/>
                  </a:solidFill>
                </a:uFill>
                <a:latin typeface="Arial"/>
                <a:cs typeface="Arial"/>
                <a:hlinkClick r:id="rId7" action="ppaction://hlinksldjump"/>
              </a:rPr>
              <a:t>Information</a:t>
            </a:r>
            <a:endParaRPr sz="23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3424" y="3463063"/>
            <a:ext cx="13642975" cy="970915"/>
            <a:chOff x="993424" y="3463063"/>
            <a:chExt cx="13642975" cy="970915"/>
          </a:xfrm>
        </p:grpSpPr>
        <p:sp>
          <p:nvSpPr>
            <p:cNvPr id="3" name="object 3"/>
            <p:cNvSpPr/>
            <p:nvPr/>
          </p:nvSpPr>
          <p:spPr>
            <a:xfrm>
              <a:off x="998660" y="3468298"/>
              <a:ext cx="13632815" cy="960119"/>
            </a:xfrm>
            <a:custGeom>
              <a:avLst/>
              <a:gdLst/>
              <a:ahLst/>
              <a:cxnLst/>
              <a:rect l="l" t="t" r="r" b="b"/>
              <a:pathLst>
                <a:path w="13632815" h="960120">
                  <a:moveTo>
                    <a:pt x="13472490" y="0"/>
                  </a:moveTo>
                  <a:lnTo>
                    <a:pt x="159999" y="0"/>
                  </a:lnTo>
                  <a:lnTo>
                    <a:pt x="109427" y="8156"/>
                  </a:lnTo>
                  <a:lnTo>
                    <a:pt x="65505" y="30870"/>
                  </a:lnTo>
                  <a:lnTo>
                    <a:pt x="30870" y="65506"/>
                  </a:lnTo>
                  <a:lnTo>
                    <a:pt x="8156" y="109428"/>
                  </a:lnTo>
                  <a:lnTo>
                    <a:pt x="0" y="160001"/>
                  </a:lnTo>
                  <a:lnTo>
                    <a:pt x="0" y="799945"/>
                  </a:lnTo>
                  <a:lnTo>
                    <a:pt x="8156" y="850518"/>
                  </a:lnTo>
                  <a:lnTo>
                    <a:pt x="30870" y="894440"/>
                  </a:lnTo>
                  <a:lnTo>
                    <a:pt x="65505" y="929075"/>
                  </a:lnTo>
                  <a:lnTo>
                    <a:pt x="109427" y="951789"/>
                  </a:lnTo>
                  <a:lnTo>
                    <a:pt x="159999" y="959946"/>
                  </a:lnTo>
                  <a:lnTo>
                    <a:pt x="13472490" y="959946"/>
                  </a:lnTo>
                  <a:lnTo>
                    <a:pt x="13523061" y="951789"/>
                  </a:lnTo>
                  <a:lnTo>
                    <a:pt x="13566982" y="929075"/>
                  </a:lnTo>
                  <a:lnTo>
                    <a:pt x="13601616" y="894440"/>
                  </a:lnTo>
                  <a:lnTo>
                    <a:pt x="13624329" y="850518"/>
                  </a:lnTo>
                  <a:lnTo>
                    <a:pt x="13632485" y="799945"/>
                  </a:lnTo>
                  <a:lnTo>
                    <a:pt x="13632485" y="160001"/>
                  </a:lnTo>
                  <a:lnTo>
                    <a:pt x="13624329" y="109428"/>
                  </a:lnTo>
                  <a:lnTo>
                    <a:pt x="13601616" y="65506"/>
                  </a:lnTo>
                  <a:lnTo>
                    <a:pt x="13566982" y="30870"/>
                  </a:lnTo>
                  <a:lnTo>
                    <a:pt x="13523061" y="8156"/>
                  </a:lnTo>
                  <a:lnTo>
                    <a:pt x="13472490" y="0"/>
                  </a:lnTo>
                  <a:close/>
                </a:path>
              </a:pathLst>
            </a:custGeom>
            <a:solidFill>
              <a:srgbClr val="FFFFFF"/>
            </a:solidFill>
          </p:spPr>
          <p:txBody>
            <a:bodyPr wrap="square" lIns="0" tIns="0" rIns="0" bIns="0" rtlCol="0"/>
            <a:lstStyle/>
            <a:p>
              <a:endParaRPr/>
            </a:p>
          </p:txBody>
        </p:sp>
        <p:sp>
          <p:nvSpPr>
            <p:cNvPr id="4" name="object 4"/>
            <p:cNvSpPr/>
            <p:nvPr/>
          </p:nvSpPr>
          <p:spPr>
            <a:xfrm>
              <a:off x="998660" y="3468298"/>
              <a:ext cx="13632815" cy="960119"/>
            </a:xfrm>
            <a:custGeom>
              <a:avLst/>
              <a:gdLst/>
              <a:ahLst/>
              <a:cxnLst/>
              <a:rect l="l" t="t" r="r" b="b"/>
              <a:pathLst>
                <a:path w="13632815" h="960120">
                  <a:moveTo>
                    <a:pt x="0" y="160001"/>
                  </a:moveTo>
                  <a:lnTo>
                    <a:pt x="8156" y="109428"/>
                  </a:lnTo>
                  <a:lnTo>
                    <a:pt x="30870" y="65506"/>
                  </a:lnTo>
                  <a:lnTo>
                    <a:pt x="65506" y="30870"/>
                  </a:lnTo>
                  <a:lnTo>
                    <a:pt x="109427" y="8156"/>
                  </a:lnTo>
                  <a:lnTo>
                    <a:pt x="159999" y="0"/>
                  </a:lnTo>
                  <a:lnTo>
                    <a:pt x="13472487" y="0"/>
                  </a:lnTo>
                  <a:lnTo>
                    <a:pt x="13523059" y="8156"/>
                  </a:lnTo>
                  <a:lnTo>
                    <a:pt x="13566981" y="30870"/>
                  </a:lnTo>
                  <a:lnTo>
                    <a:pt x="13601616" y="65506"/>
                  </a:lnTo>
                  <a:lnTo>
                    <a:pt x="13624330" y="109428"/>
                  </a:lnTo>
                  <a:lnTo>
                    <a:pt x="13632487" y="160001"/>
                  </a:lnTo>
                  <a:lnTo>
                    <a:pt x="13632487" y="799945"/>
                  </a:lnTo>
                  <a:lnTo>
                    <a:pt x="13624330" y="850518"/>
                  </a:lnTo>
                  <a:lnTo>
                    <a:pt x="13601616" y="894440"/>
                  </a:lnTo>
                  <a:lnTo>
                    <a:pt x="13566981" y="929076"/>
                  </a:lnTo>
                  <a:lnTo>
                    <a:pt x="13523059" y="951789"/>
                  </a:lnTo>
                  <a:lnTo>
                    <a:pt x="13472487" y="959946"/>
                  </a:lnTo>
                  <a:lnTo>
                    <a:pt x="159999" y="959946"/>
                  </a:lnTo>
                  <a:lnTo>
                    <a:pt x="109427" y="951789"/>
                  </a:lnTo>
                  <a:lnTo>
                    <a:pt x="65506" y="929076"/>
                  </a:lnTo>
                  <a:lnTo>
                    <a:pt x="30870" y="894440"/>
                  </a:lnTo>
                  <a:lnTo>
                    <a:pt x="8156" y="850518"/>
                  </a:lnTo>
                  <a:lnTo>
                    <a:pt x="0" y="799945"/>
                  </a:lnTo>
                  <a:lnTo>
                    <a:pt x="0" y="160001"/>
                  </a:lnTo>
                  <a:close/>
                </a:path>
              </a:pathLst>
            </a:custGeom>
            <a:ln w="10470">
              <a:solidFill>
                <a:srgbClr val="ED7D31"/>
              </a:solidFill>
            </a:ln>
          </p:spPr>
          <p:txBody>
            <a:bodyPr wrap="square" lIns="0" tIns="0" rIns="0" bIns="0" rtlCol="0"/>
            <a:lstStyle/>
            <a:p>
              <a:endParaRPr/>
            </a:p>
          </p:txBody>
        </p:sp>
      </p:grpSp>
      <p:sp>
        <p:nvSpPr>
          <p:cNvPr id="5" name="object 5"/>
          <p:cNvSpPr/>
          <p:nvPr/>
        </p:nvSpPr>
        <p:spPr>
          <a:xfrm>
            <a:off x="1415716" y="690303"/>
            <a:ext cx="4039235" cy="457200"/>
          </a:xfrm>
          <a:custGeom>
            <a:avLst/>
            <a:gdLst/>
            <a:ahLst/>
            <a:cxnLst/>
            <a:rect l="l" t="t" r="r" b="b"/>
            <a:pathLst>
              <a:path w="4039235" h="457200">
                <a:moveTo>
                  <a:pt x="3810660" y="0"/>
                </a:moveTo>
                <a:lnTo>
                  <a:pt x="228342" y="0"/>
                </a:lnTo>
                <a:lnTo>
                  <a:pt x="182323" y="4638"/>
                </a:lnTo>
                <a:lnTo>
                  <a:pt x="139461" y="17943"/>
                </a:lnTo>
                <a:lnTo>
                  <a:pt x="100674" y="38995"/>
                </a:lnTo>
                <a:lnTo>
                  <a:pt x="66880" y="66878"/>
                </a:lnTo>
                <a:lnTo>
                  <a:pt x="38997" y="100671"/>
                </a:lnTo>
                <a:lnTo>
                  <a:pt x="17944" y="139459"/>
                </a:lnTo>
                <a:lnTo>
                  <a:pt x="4639" y="182322"/>
                </a:lnTo>
                <a:lnTo>
                  <a:pt x="0" y="228337"/>
                </a:lnTo>
                <a:lnTo>
                  <a:pt x="4639" y="274356"/>
                </a:lnTo>
                <a:lnTo>
                  <a:pt x="17944" y="317219"/>
                </a:lnTo>
                <a:lnTo>
                  <a:pt x="38997" y="356007"/>
                </a:lnTo>
                <a:lnTo>
                  <a:pt x="66880" y="389801"/>
                </a:lnTo>
                <a:lnTo>
                  <a:pt x="100674" y="417684"/>
                </a:lnTo>
                <a:lnTo>
                  <a:pt x="139461" y="438737"/>
                </a:lnTo>
                <a:lnTo>
                  <a:pt x="182323" y="452043"/>
                </a:lnTo>
                <a:lnTo>
                  <a:pt x="228342" y="456682"/>
                </a:lnTo>
                <a:lnTo>
                  <a:pt x="3810656" y="456686"/>
                </a:lnTo>
                <a:lnTo>
                  <a:pt x="3856675" y="452047"/>
                </a:lnTo>
                <a:lnTo>
                  <a:pt x="3899537" y="438742"/>
                </a:lnTo>
                <a:lnTo>
                  <a:pt x="3938325" y="417688"/>
                </a:lnTo>
                <a:lnTo>
                  <a:pt x="3972118" y="389806"/>
                </a:lnTo>
                <a:lnTo>
                  <a:pt x="4000001" y="356011"/>
                </a:lnTo>
                <a:lnTo>
                  <a:pt x="4021054" y="317224"/>
                </a:lnTo>
                <a:lnTo>
                  <a:pt x="4034359" y="274361"/>
                </a:lnTo>
                <a:lnTo>
                  <a:pt x="4038998" y="228342"/>
                </a:lnTo>
                <a:lnTo>
                  <a:pt x="4034364" y="182322"/>
                </a:lnTo>
                <a:lnTo>
                  <a:pt x="4021059" y="139459"/>
                </a:lnTo>
                <a:lnTo>
                  <a:pt x="4000006" y="100671"/>
                </a:lnTo>
                <a:lnTo>
                  <a:pt x="3972123" y="66878"/>
                </a:lnTo>
                <a:lnTo>
                  <a:pt x="3938329" y="38995"/>
                </a:lnTo>
                <a:lnTo>
                  <a:pt x="3899542" y="17943"/>
                </a:lnTo>
                <a:lnTo>
                  <a:pt x="3856679" y="4638"/>
                </a:lnTo>
                <a:lnTo>
                  <a:pt x="3810660" y="0"/>
                </a:lnTo>
                <a:close/>
              </a:path>
            </a:pathLst>
          </a:custGeom>
          <a:solidFill>
            <a:srgbClr val="F28A04"/>
          </a:solidFill>
        </p:spPr>
        <p:txBody>
          <a:bodyPr wrap="square" lIns="0" tIns="0" rIns="0" bIns="0" rtlCol="0"/>
          <a:lstStyle/>
          <a:p>
            <a:endParaRPr/>
          </a:p>
        </p:txBody>
      </p:sp>
      <p:sp>
        <p:nvSpPr>
          <p:cNvPr id="6" name="object 6"/>
          <p:cNvSpPr txBox="1"/>
          <p:nvPr/>
        </p:nvSpPr>
        <p:spPr>
          <a:xfrm>
            <a:off x="1550461" y="768008"/>
            <a:ext cx="374650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04</a:t>
            </a:r>
            <a:r>
              <a:rPr sz="1650" b="1" spc="-10" dirty="0">
                <a:solidFill>
                  <a:srgbClr val="FFFFFF"/>
                </a:solidFill>
                <a:latin typeface="Arial"/>
                <a:cs typeface="Arial"/>
              </a:rPr>
              <a:t> </a:t>
            </a:r>
            <a:r>
              <a:rPr sz="1650" b="1" dirty="0">
                <a:solidFill>
                  <a:srgbClr val="FFFFFF"/>
                </a:solidFill>
                <a:latin typeface="Arial"/>
                <a:cs typeface="Arial"/>
              </a:rPr>
              <a:t>Importance</a:t>
            </a:r>
            <a:r>
              <a:rPr sz="1650" b="1" spc="-10" dirty="0">
                <a:solidFill>
                  <a:srgbClr val="FFFFFF"/>
                </a:solidFill>
                <a:latin typeface="Arial"/>
                <a:cs typeface="Arial"/>
              </a:rPr>
              <a:t> </a:t>
            </a:r>
            <a:r>
              <a:rPr sz="1650" b="1" dirty="0">
                <a:solidFill>
                  <a:srgbClr val="FFFFFF"/>
                </a:solidFill>
                <a:latin typeface="Arial"/>
                <a:cs typeface="Arial"/>
              </a:rPr>
              <a:t>of</a:t>
            </a:r>
            <a:r>
              <a:rPr sz="1650" b="1" spc="-15" dirty="0">
                <a:solidFill>
                  <a:srgbClr val="FFFFFF"/>
                </a:solidFill>
                <a:latin typeface="Arial"/>
                <a:cs typeface="Arial"/>
              </a:rPr>
              <a:t> </a:t>
            </a:r>
            <a:r>
              <a:rPr sz="1650" b="1" dirty="0">
                <a:solidFill>
                  <a:srgbClr val="FFFFFF"/>
                </a:solidFill>
                <a:latin typeface="Arial"/>
                <a:cs typeface="Arial"/>
              </a:rPr>
              <a:t>timely</a:t>
            </a:r>
            <a:r>
              <a:rPr sz="1650" b="1" spc="-15" dirty="0">
                <a:solidFill>
                  <a:srgbClr val="FFFFFF"/>
                </a:solidFill>
                <a:latin typeface="Arial"/>
                <a:cs typeface="Arial"/>
              </a:rPr>
              <a:t> </a:t>
            </a:r>
            <a:r>
              <a:rPr sz="1650" b="1" spc="-10" dirty="0">
                <a:solidFill>
                  <a:srgbClr val="FFFFFF"/>
                </a:solidFill>
                <a:latin typeface="Arial"/>
                <a:cs typeface="Arial"/>
              </a:rPr>
              <a:t>management</a:t>
            </a:r>
            <a:endParaRPr sz="1650">
              <a:latin typeface="Arial"/>
              <a:cs typeface="Arial"/>
            </a:endParaRPr>
          </a:p>
        </p:txBody>
      </p:sp>
      <p:sp>
        <p:nvSpPr>
          <p:cNvPr id="7" name="object 7"/>
          <p:cNvSpPr txBox="1">
            <a:spLocks noGrp="1"/>
          </p:cNvSpPr>
          <p:nvPr>
            <p:ph type="title"/>
          </p:nvPr>
        </p:nvSpPr>
        <p:spPr>
          <a:xfrm>
            <a:off x="1353490" y="1374901"/>
            <a:ext cx="9502140" cy="842644"/>
          </a:xfrm>
          <a:prstGeom prst="rect">
            <a:avLst/>
          </a:prstGeom>
        </p:spPr>
        <p:txBody>
          <a:bodyPr vert="horz" wrap="square" lIns="0" tIns="13970" rIns="0" bIns="0" rtlCol="0">
            <a:spAutoFit/>
          </a:bodyPr>
          <a:lstStyle/>
          <a:p>
            <a:pPr marL="38100">
              <a:lnSpc>
                <a:spcPct val="100000"/>
              </a:lnSpc>
              <a:spcBef>
                <a:spcPts val="110"/>
              </a:spcBef>
            </a:pPr>
            <a:r>
              <a:rPr sz="5350" spc="-114" dirty="0">
                <a:solidFill>
                  <a:srgbClr val="11688B"/>
                </a:solidFill>
              </a:rPr>
              <a:t>Retrospective</a:t>
            </a:r>
            <a:r>
              <a:rPr sz="5350" spc="-240" dirty="0">
                <a:solidFill>
                  <a:srgbClr val="11688B"/>
                </a:solidFill>
              </a:rPr>
              <a:t> </a:t>
            </a:r>
            <a:r>
              <a:rPr sz="5350" spc="-135" dirty="0">
                <a:solidFill>
                  <a:srgbClr val="11688B"/>
                </a:solidFill>
              </a:rPr>
              <a:t>claims</a:t>
            </a:r>
            <a:r>
              <a:rPr sz="5350" spc="-235" dirty="0">
                <a:solidFill>
                  <a:srgbClr val="11688B"/>
                </a:solidFill>
              </a:rPr>
              <a:t> </a:t>
            </a:r>
            <a:r>
              <a:rPr sz="5350" spc="-105" dirty="0">
                <a:solidFill>
                  <a:srgbClr val="11688B"/>
                </a:solidFill>
              </a:rPr>
              <a:t>analysis</a:t>
            </a:r>
            <a:r>
              <a:rPr sz="5325" spc="-157" baseline="25821" dirty="0">
                <a:solidFill>
                  <a:srgbClr val="11688B"/>
                </a:solidFill>
              </a:rPr>
              <a:t>1</a:t>
            </a:r>
            <a:endParaRPr sz="5325" baseline="25821"/>
          </a:p>
        </p:txBody>
      </p:sp>
      <p:sp>
        <p:nvSpPr>
          <p:cNvPr id="8" name="object 8"/>
          <p:cNvSpPr txBox="1"/>
          <p:nvPr/>
        </p:nvSpPr>
        <p:spPr>
          <a:xfrm>
            <a:off x="1114256" y="3546562"/>
            <a:ext cx="1302385" cy="734695"/>
          </a:xfrm>
          <a:prstGeom prst="rect">
            <a:avLst/>
          </a:prstGeom>
        </p:spPr>
        <p:txBody>
          <a:bodyPr vert="horz" wrap="square" lIns="0" tIns="6985" rIns="0" bIns="0" rtlCol="0">
            <a:spAutoFit/>
          </a:bodyPr>
          <a:lstStyle/>
          <a:p>
            <a:pPr marL="12700" marR="5080">
              <a:lnSpc>
                <a:spcPct val="101800"/>
              </a:lnSpc>
              <a:spcBef>
                <a:spcPts val="55"/>
              </a:spcBef>
            </a:pPr>
            <a:r>
              <a:rPr sz="2300" b="1" spc="-10" dirty="0">
                <a:solidFill>
                  <a:srgbClr val="11688B"/>
                </a:solidFill>
                <a:latin typeface="Arial"/>
                <a:cs typeface="Arial"/>
              </a:rPr>
              <a:t>Study objective</a:t>
            </a:r>
            <a:endParaRPr sz="2300">
              <a:latin typeface="Arial"/>
              <a:cs typeface="Arial"/>
            </a:endParaRPr>
          </a:p>
        </p:txBody>
      </p:sp>
      <p:sp>
        <p:nvSpPr>
          <p:cNvPr id="9" name="object 9"/>
          <p:cNvSpPr txBox="1"/>
          <p:nvPr/>
        </p:nvSpPr>
        <p:spPr>
          <a:xfrm>
            <a:off x="791239" y="8800434"/>
            <a:ext cx="18449925" cy="2331720"/>
          </a:xfrm>
          <a:prstGeom prst="rect">
            <a:avLst/>
          </a:prstGeom>
        </p:spPr>
        <p:txBody>
          <a:bodyPr vert="horz" wrap="square" lIns="0" tIns="12700" rIns="0" bIns="0" rtlCol="0">
            <a:spAutoFit/>
          </a:bodyPr>
          <a:lstStyle/>
          <a:p>
            <a:pPr marL="66675" marR="17780">
              <a:lnSpc>
                <a:spcPct val="101800"/>
              </a:lnSpc>
              <a:spcBef>
                <a:spcPts val="100"/>
              </a:spcBef>
            </a:pPr>
            <a:r>
              <a:rPr sz="1450" dirty="0">
                <a:solidFill>
                  <a:srgbClr val="11688B"/>
                </a:solidFill>
                <a:latin typeface="Arial"/>
                <a:cs typeface="Arial"/>
              </a:rPr>
              <a:t>*US</a:t>
            </a:r>
            <a:r>
              <a:rPr sz="1450" spc="95" dirty="0">
                <a:solidFill>
                  <a:srgbClr val="11688B"/>
                </a:solidFill>
                <a:latin typeface="Arial"/>
                <a:cs typeface="Arial"/>
              </a:rPr>
              <a:t> </a:t>
            </a:r>
            <a:r>
              <a:rPr sz="1450" dirty="0">
                <a:solidFill>
                  <a:srgbClr val="11688B"/>
                </a:solidFill>
                <a:latin typeface="Arial"/>
                <a:cs typeface="Arial"/>
              </a:rPr>
              <a:t>patients,</a:t>
            </a:r>
            <a:r>
              <a:rPr sz="1450" spc="95" dirty="0">
                <a:solidFill>
                  <a:srgbClr val="11688B"/>
                </a:solidFill>
                <a:latin typeface="Arial"/>
                <a:cs typeface="Arial"/>
              </a:rPr>
              <a:t> </a:t>
            </a:r>
            <a:r>
              <a:rPr sz="1450" dirty="0">
                <a:solidFill>
                  <a:srgbClr val="11688B"/>
                </a:solidFill>
                <a:latin typeface="Arial"/>
                <a:cs typeface="Arial"/>
              </a:rPr>
              <a:t>identified</a:t>
            </a:r>
            <a:r>
              <a:rPr sz="1450" spc="95" dirty="0">
                <a:solidFill>
                  <a:srgbClr val="11688B"/>
                </a:solidFill>
                <a:latin typeface="Arial"/>
                <a:cs typeface="Arial"/>
              </a:rPr>
              <a:t> </a:t>
            </a:r>
            <a:r>
              <a:rPr sz="1450" dirty="0">
                <a:solidFill>
                  <a:srgbClr val="11688B"/>
                </a:solidFill>
                <a:latin typeface="Arial"/>
                <a:cs typeface="Arial"/>
              </a:rPr>
              <a:t>as</a:t>
            </a:r>
            <a:r>
              <a:rPr sz="1450" spc="95" dirty="0">
                <a:solidFill>
                  <a:srgbClr val="11688B"/>
                </a:solidFill>
                <a:latin typeface="Arial"/>
                <a:cs typeface="Arial"/>
              </a:rPr>
              <a:t> </a:t>
            </a:r>
            <a:r>
              <a:rPr sz="1450" dirty="0">
                <a:solidFill>
                  <a:srgbClr val="11688B"/>
                </a:solidFill>
                <a:latin typeface="Arial"/>
                <a:cs typeface="Arial"/>
              </a:rPr>
              <a:t>having</a:t>
            </a:r>
            <a:r>
              <a:rPr sz="1450" spc="105" dirty="0">
                <a:solidFill>
                  <a:srgbClr val="11688B"/>
                </a:solidFill>
                <a:latin typeface="Arial"/>
                <a:cs typeface="Arial"/>
              </a:rPr>
              <a:t> </a:t>
            </a:r>
            <a:r>
              <a:rPr sz="1450" dirty="0">
                <a:solidFill>
                  <a:srgbClr val="11688B"/>
                </a:solidFill>
                <a:latin typeface="Arial"/>
                <a:cs typeface="Arial"/>
              </a:rPr>
              <a:t>iMCD</a:t>
            </a:r>
            <a:r>
              <a:rPr sz="1450" spc="95" dirty="0">
                <a:solidFill>
                  <a:srgbClr val="11688B"/>
                </a:solidFill>
                <a:latin typeface="Arial"/>
                <a:cs typeface="Arial"/>
              </a:rPr>
              <a:t> </a:t>
            </a:r>
            <a:r>
              <a:rPr sz="1450" dirty="0">
                <a:solidFill>
                  <a:srgbClr val="11688B"/>
                </a:solidFill>
                <a:latin typeface="Arial"/>
                <a:cs typeface="Arial"/>
              </a:rPr>
              <a:t>if</a:t>
            </a:r>
            <a:r>
              <a:rPr sz="1450" spc="100" dirty="0">
                <a:solidFill>
                  <a:srgbClr val="11688B"/>
                </a:solidFill>
                <a:latin typeface="Arial"/>
                <a:cs typeface="Arial"/>
              </a:rPr>
              <a:t> </a:t>
            </a:r>
            <a:r>
              <a:rPr sz="1450" dirty="0">
                <a:solidFill>
                  <a:srgbClr val="11688B"/>
                </a:solidFill>
                <a:latin typeface="Arial"/>
                <a:cs typeface="Arial"/>
              </a:rPr>
              <a:t>they</a:t>
            </a:r>
            <a:r>
              <a:rPr sz="1450" spc="100" dirty="0">
                <a:solidFill>
                  <a:srgbClr val="11688B"/>
                </a:solidFill>
                <a:latin typeface="Arial"/>
                <a:cs typeface="Arial"/>
              </a:rPr>
              <a:t> </a:t>
            </a:r>
            <a:r>
              <a:rPr sz="1450" dirty="0">
                <a:solidFill>
                  <a:srgbClr val="11688B"/>
                </a:solidFill>
                <a:latin typeface="Arial"/>
                <a:cs typeface="Arial"/>
              </a:rPr>
              <a:t>had</a:t>
            </a:r>
            <a:r>
              <a:rPr sz="1450" spc="95" dirty="0">
                <a:solidFill>
                  <a:srgbClr val="11688B"/>
                </a:solidFill>
                <a:latin typeface="Arial"/>
                <a:cs typeface="Arial"/>
              </a:rPr>
              <a:t> </a:t>
            </a:r>
            <a:r>
              <a:rPr sz="1450" dirty="0">
                <a:solidFill>
                  <a:srgbClr val="11688B"/>
                </a:solidFill>
                <a:latin typeface="Arial"/>
                <a:cs typeface="Arial"/>
              </a:rPr>
              <a:t>an</a:t>
            </a:r>
            <a:r>
              <a:rPr sz="1450" spc="95" dirty="0">
                <a:solidFill>
                  <a:srgbClr val="11688B"/>
                </a:solidFill>
                <a:latin typeface="Arial"/>
                <a:cs typeface="Arial"/>
              </a:rPr>
              <a:t> </a:t>
            </a:r>
            <a:r>
              <a:rPr sz="1450" dirty="0">
                <a:solidFill>
                  <a:srgbClr val="11688B"/>
                </a:solidFill>
                <a:latin typeface="Arial"/>
                <a:cs typeface="Arial"/>
              </a:rPr>
              <a:t>ICD-10</a:t>
            </a:r>
            <a:r>
              <a:rPr sz="1450" spc="95" dirty="0">
                <a:solidFill>
                  <a:srgbClr val="11688B"/>
                </a:solidFill>
                <a:latin typeface="Arial"/>
                <a:cs typeface="Arial"/>
              </a:rPr>
              <a:t> </a:t>
            </a:r>
            <a:r>
              <a:rPr sz="1450" dirty="0">
                <a:solidFill>
                  <a:srgbClr val="11688B"/>
                </a:solidFill>
                <a:latin typeface="Arial"/>
                <a:cs typeface="Arial"/>
              </a:rPr>
              <a:t>diagnosis</a:t>
            </a:r>
            <a:r>
              <a:rPr sz="1450" spc="95" dirty="0">
                <a:solidFill>
                  <a:srgbClr val="11688B"/>
                </a:solidFill>
                <a:latin typeface="Arial"/>
                <a:cs typeface="Arial"/>
              </a:rPr>
              <a:t> </a:t>
            </a:r>
            <a:r>
              <a:rPr sz="1450" dirty="0">
                <a:solidFill>
                  <a:srgbClr val="11688B"/>
                </a:solidFill>
                <a:latin typeface="Arial"/>
                <a:cs typeface="Arial"/>
              </a:rPr>
              <a:t>code</a:t>
            </a:r>
            <a:r>
              <a:rPr sz="1450" spc="100" dirty="0">
                <a:solidFill>
                  <a:srgbClr val="11688B"/>
                </a:solidFill>
                <a:latin typeface="Arial"/>
                <a:cs typeface="Arial"/>
              </a:rPr>
              <a:t> </a:t>
            </a:r>
            <a:r>
              <a:rPr sz="1450" dirty="0">
                <a:solidFill>
                  <a:srgbClr val="11688B"/>
                </a:solidFill>
                <a:latin typeface="Arial"/>
                <a:cs typeface="Arial"/>
              </a:rPr>
              <a:t>for</a:t>
            </a:r>
            <a:r>
              <a:rPr sz="1450" spc="95" dirty="0">
                <a:solidFill>
                  <a:srgbClr val="11688B"/>
                </a:solidFill>
                <a:latin typeface="Arial"/>
                <a:cs typeface="Arial"/>
              </a:rPr>
              <a:t> </a:t>
            </a:r>
            <a:r>
              <a:rPr sz="1450" dirty="0">
                <a:solidFill>
                  <a:srgbClr val="11688B"/>
                </a:solidFill>
                <a:latin typeface="Arial"/>
                <a:cs typeface="Arial"/>
              </a:rPr>
              <a:t>CD</a:t>
            </a:r>
            <a:r>
              <a:rPr sz="1450" spc="95" dirty="0">
                <a:solidFill>
                  <a:srgbClr val="11688B"/>
                </a:solidFill>
                <a:latin typeface="Arial"/>
                <a:cs typeface="Arial"/>
              </a:rPr>
              <a:t> </a:t>
            </a:r>
            <a:r>
              <a:rPr sz="1450" spc="-20" dirty="0">
                <a:solidFill>
                  <a:srgbClr val="11688B"/>
                </a:solidFill>
                <a:latin typeface="Arial"/>
                <a:cs typeface="Arial"/>
              </a:rPr>
              <a:t>(D47.Z2)</a:t>
            </a:r>
            <a:r>
              <a:rPr sz="1450" spc="95" dirty="0">
                <a:solidFill>
                  <a:srgbClr val="11688B"/>
                </a:solidFill>
                <a:latin typeface="Arial"/>
                <a:cs typeface="Arial"/>
              </a:rPr>
              <a:t> </a:t>
            </a:r>
            <a:r>
              <a:rPr sz="1450" dirty="0">
                <a:solidFill>
                  <a:srgbClr val="11688B"/>
                </a:solidFill>
                <a:latin typeface="Arial"/>
                <a:cs typeface="Arial"/>
              </a:rPr>
              <a:t>and</a:t>
            </a:r>
            <a:r>
              <a:rPr sz="1450" spc="95" dirty="0">
                <a:solidFill>
                  <a:srgbClr val="11688B"/>
                </a:solidFill>
                <a:latin typeface="Arial"/>
                <a:cs typeface="Arial"/>
              </a:rPr>
              <a:t> </a:t>
            </a:r>
            <a:r>
              <a:rPr sz="1450" dirty="0">
                <a:solidFill>
                  <a:srgbClr val="11688B"/>
                </a:solidFill>
                <a:latin typeface="Arial"/>
                <a:cs typeface="Arial"/>
              </a:rPr>
              <a:t>≥2</a:t>
            </a:r>
            <a:r>
              <a:rPr sz="1450" spc="100" dirty="0">
                <a:solidFill>
                  <a:srgbClr val="11688B"/>
                </a:solidFill>
                <a:latin typeface="Arial"/>
                <a:cs typeface="Arial"/>
              </a:rPr>
              <a:t> </a:t>
            </a:r>
            <a:r>
              <a:rPr sz="1450" dirty="0">
                <a:solidFill>
                  <a:srgbClr val="11688B"/>
                </a:solidFill>
                <a:latin typeface="Arial"/>
                <a:cs typeface="Arial"/>
              </a:rPr>
              <a:t>diagnostic</a:t>
            </a:r>
            <a:r>
              <a:rPr sz="1450" spc="95" dirty="0">
                <a:solidFill>
                  <a:srgbClr val="11688B"/>
                </a:solidFill>
                <a:latin typeface="Arial"/>
                <a:cs typeface="Arial"/>
              </a:rPr>
              <a:t> </a:t>
            </a:r>
            <a:r>
              <a:rPr sz="1450" dirty="0">
                <a:solidFill>
                  <a:srgbClr val="11688B"/>
                </a:solidFill>
                <a:latin typeface="Arial"/>
                <a:cs typeface="Arial"/>
              </a:rPr>
              <a:t>or</a:t>
            </a:r>
            <a:r>
              <a:rPr sz="1450" spc="95" dirty="0">
                <a:solidFill>
                  <a:srgbClr val="11688B"/>
                </a:solidFill>
                <a:latin typeface="Arial"/>
                <a:cs typeface="Arial"/>
              </a:rPr>
              <a:t> </a:t>
            </a:r>
            <a:r>
              <a:rPr sz="1450" dirty="0">
                <a:solidFill>
                  <a:srgbClr val="11688B"/>
                </a:solidFill>
                <a:latin typeface="Arial"/>
                <a:cs typeface="Arial"/>
              </a:rPr>
              <a:t>laboratory</a:t>
            </a:r>
            <a:r>
              <a:rPr sz="1450" spc="95" dirty="0">
                <a:solidFill>
                  <a:srgbClr val="11688B"/>
                </a:solidFill>
                <a:latin typeface="Arial"/>
                <a:cs typeface="Arial"/>
              </a:rPr>
              <a:t> </a:t>
            </a:r>
            <a:r>
              <a:rPr sz="1450" dirty="0">
                <a:solidFill>
                  <a:srgbClr val="11688B"/>
                </a:solidFill>
                <a:latin typeface="Arial"/>
                <a:cs typeface="Arial"/>
              </a:rPr>
              <a:t>claims</a:t>
            </a:r>
            <a:r>
              <a:rPr sz="1450" spc="95" dirty="0">
                <a:solidFill>
                  <a:srgbClr val="11688B"/>
                </a:solidFill>
                <a:latin typeface="Arial"/>
                <a:cs typeface="Arial"/>
              </a:rPr>
              <a:t> </a:t>
            </a:r>
            <a:r>
              <a:rPr sz="1450" dirty="0">
                <a:solidFill>
                  <a:srgbClr val="11688B"/>
                </a:solidFill>
                <a:latin typeface="Arial"/>
                <a:cs typeface="Arial"/>
              </a:rPr>
              <a:t>corresponding</a:t>
            </a:r>
            <a:r>
              <a:rPr sz="1450" spc="105" dirty="0">
                <a:solidFill>
                  <a:srgbClr val="11688B"/>
                </a:solidFill>
                <a:latin typeface="Arial"/>
                <a:cs typeface="Arial"/>
              </a:rPr>
              <a:t> </a:t>
            </a:r>
            <a:r>
              <a:rPr sz="1450" dirty="0">
                <a:solidFill>
                  <a:srgbClr val="11688B"/>
                </a:solidFill>
                <a:latin typeface="Arial"/>
                <a:cs typeface="Arial"/>
              </a:rPr>
              <a:t>to</a:t>
            </a:r>
            <a:r>
              <a:rPr sz="1450" spc="100" dirty="0">
                <a:solidFill>
                  <a:srgbClr val="11688B"/>
                </a:solidFill>
                <a:latin typeface="Arial"/>
                <a:cs typeface="Arial"/>
              </a:rPr>
              <a:t> </a:t>
            </a:r>
            <a:r>
              <a:rPr sz="1450" dirty="0">
                <a:solidFill>
                  <a:srgbClr val="11688B"/>
                </a:solidFill>
                <a:latin typeface="Arial"/>
                <a:cs typeface="Arial"/>
              </a:rPr>
              <a:t>the</a:t>
            </a:r>
            <a:r>
              <a:rPr sz="1450" spc="100" dirty="0">
                <a:solidFill>
                  <a:srgbClr val="11688B"/>
                </a:solidFill>
                <a:latin typeface="Arial"/>
                <a:cs typeface="Arial"/>
              </a:rPr>
              <a:t> </a:t>
            </a:r>
            <a:r>
              <a:rPr sz="1450" dirty="0">
                <a:solidFill>
                  <a:srgbClr val="11688B"/>
                </a:solidFill>
                <a:latin typeface="Arial"/>
                <a:cs typeface="Arial"/>
              </a:rPr>
              <a:t>minor</a:t>
            </a:r>
            <a:r>
              <a:rPr sz="1450" spc="95" dirty="0">
                <a:solidFill>
                  <a:srgbClr val="11688B"/>
                </a:solidFill>
                <a:latin typeface="Arial"/>
                <a:cs typeface="Arial"/>
              </a:rPr>
              <a:t> </a:t>
            </a:r>
            <a:r>
              <a:rPr sz="1450" dirty="0">
                <a:solidFill>
                  <a:srgbClr val="11688B"/>
                </a:solidFill>
                <a:latin typeface="Arial"/>
                <a:cs typeface="Arial"/>
              </a:rPr>
              <a:t>criteria</a:t>
            </a:r>
            <a:r>
              <a:rPr sz="1450" spc="95" dirty="0">
                <a:solidFill>
                  <a:srgbClr val="11688B"/>
                </a:solidFill>
                <a:latin typeface="Arial"/>
                <a:cs typeface="Arial"/>
              </a:rPr>
              <a:t> </a:t>
            </a:r>
            <a:r>
              <a:rPr sz="1450" dirty="0">
                <a:solidFill>
                  <a:srgbClr val="11688B"/>
                </a:solidFill>
                <a:latin typeface="Arial"/>
                <a:cs typeface="Arial"/>
              </a:rPr>
              <a:t>from</a:t>
            </a:r>
            <a:r>
              <a:rPr sz="1450" spc="100" dirty="0">
                <a:solidFill>
                  <a:srgbClr val="11688B"/>
                </a:solidFill>
                <a:latin typeface="Arial"/>
                <a:cs typeface="Arial"/>
              </a:rPr>
              <a:t> </a:t>
            </a:r>
            <a:r>
              <a:rPr sz="1450" dirty="0">
                <a:solidFill>
                  <a:srgbClr val="11688B"/>
                </a:solidFill>
                <a:latin typeface="Arial"/>
                <a:cs typeface="Arial"/>
              </a:rPr>
              <a:t>the</a:t>
            </a:r>
            <a:r>
              <a:rPr sz="1450" spc="100" dirty="0">
                <a:solidFill>
                  <a:srgbClr val="11688B"/>
                </a:solidFill>
                <a:latin typeface="Arial"/>
                <a:cs typeface="Arial"/>
              </a:rPr>
              <a:t> </a:t>
            </a:r>
            <a:r>
              <a:rPr sz="1450" dirty="0">
                <a:solidFill>
                  <a:srgbClr val="11688B"/>
                </a:solidFill>
                <a:latin typeface="Arial"/>
                <a:cs typeface="Arial"/>
              </a:rPr>
              <a:t>international</a:t>
            </a:r>
            <a:r>
              <a:rPr sz="1450" spc="95" dirty="0">
                <a:solidFill>
                  <a:srgbClr val="11688B"/>
                </a:solidFill>
                <a:latin typeface="Arial"/>
                <a:cs typeface="Arial"/>
              </a:rPr>
              <a:t> </a:t>
            </a:r>
            <a:r>
              <a:rPr sz="1450" dirty="0">
                <a:solidFill>
                  <a:srgbClr val="11688B"/>
                </a:solidFill>
                <a:latin typeface="Arial"/>
                <a:cs typeface="Arial"/>
              </a:rPr>
              <a:t>evidence-based</a:t>
            </a:r>
            <a:r>
              <a:rPr sz="1450" spc="95" dirty="0">
                <a:solidFill>
                  <a:srgbClr val="11688B"/>
                </a:solidFill>
                <a:latin typeface="Arial"/>
                <a:cs typeface="Arial"/>
              </a:rPr>
              <a:t> </a:t>
            </a:r>
            <a:r>
              <a:rPr sz="1450" spc="-10" dirty="0">
                <a:solidFill>
                  <a:srgbClr val="11688B"/>
                </a:solidFill>
                <a:latin typeface="Arial"/>
                <a:cs typeface="Arial"/>
              </a:rPr>
              <a:t>consensus </a:t>
            </a:r>
            <a:r>
              <a:rPr sz="1450" dirty="0">
                <a:solidFill>
                  <a:srgbClr val="11688B"/>
                </a:solidFill>
                <a:latin typeface="Arial"/>
                <a:cs typeface="Arial"/>
              </a:rPr>
              <a:t>diagnostic</a:t>
            </a:r>
            <a:r>
              <a:rPr sz="1450" spc="85" dirty="0">
                <a:solidFill>
                  <a:srgbClr val="11688B"/>
                </a:solidFill>
                <a:latin typeface="Arial"/>
                <a:cs typeface="Arial"/>
              </a:rPr>
              <a:t> </a:t>
            </a:r>
            <a:r>
              <a:rPr sz="1450" dirty="0">
                <a:solidFill>
                  <a:srgbClr val="11688B"/>
                </a:solidFill>
                <a:latin typeface="Arial"/>
                <a:cs typeface="Arial"/>
              </a:rPr>
              <a:t>criteria</a:t>
            </a:r>
            <a:r>
              <a:rPr sz="1450" spc="90" dirty="0">
                <a:solidFill>
                  <a:srgbClr val="11688B"/>
                </a:solidFill>
                <a:latin typeface="Arial"/>
                <a:cs typeface="Arial"/>
              </a:rPr>
              <a:t> </a:t>
            </a:r>
            <a:r>
              <a:rPr sz="1450" dirty="0">
                <a:solidFill>
                  <a:srgbClr val="11688B"/>
                </a:solidFill>
                <a:latin typeface="Arial"/>
                <a:cs typeface="Arial"/>
              </a:rPr>
              <a:t>for</a:t>
            </a:r>
            <a:r>
              <a:rPr sz="1450" spc="90" dirty="0">
                <a:solidFill>
                  <a:srgbClr val="11688B"/>
                </a:solidFill>
                <a:latin typeface="Arial"/>
                <a:cs typeface="Arial"/>
              </a:rPr>
              <a:t> </a:t>
            </a:r>
            <a:r>
              <a:rPr sz="1450" dirty="0">
                <a:solidFill>
                  <a:srgbClr val="11688B"/>
                </a:solidFill>
                <a:latin typeface="Arial"/>
                <a:cs typeface="Arial"/>
              </a:rPr>
              <a:t>iMCD.</a:t>
            </a:r>
            <a:r>
              <a:rPr sz="1450" spc="90" dirty="0">
                <a:solidFill>
                  <a:srgbClr val="11688B"/>
                </a:solidFill>
                <a:latin typeface="Arial"/>
                <a:cs typeface="Arial"/>
              </a:rPr>
              <a:t> </a:t>
            </a:r>
            <a:r>
              <a:rPr sz="1450" dirty="0">
                <a:solidFill>
                  <a:srgbClr val="11688B"/>
                </a:solidFill>
                <a:latin typeface="Arial"/>
                <a:cs typeface="Arial"/>
              </a:rPr>
              <a:t>Exclusion</a:t>
            </a:r>
            <a:r>
              <a:rPr sz="1450" spc="90" dirty="0">
                <a:solidFill>
                  <a:srgbClr val="11688B"/>
                </a:solidFill>
                <a:latin typeface="Arial"/>
                <a:cs typeface="Arial"/>
              </a:rPr>
              <a:t> </a:t>
            </a:r>
            <a:r>
              <a:rPr sz="1450" dirty="0">
                <a:solidFill>
                  <a:srgbClr val="11688B"/>
                </a:solidFill>
                <a:latin typeface="Arial"/>
                <a:cs typeface="Arial"/>
              </a:rPr>
              <a:t>criteria</a:t>
            </a:r>
            <a:r>
              <a:rPr sz="1450" spc="85" dirty="0">
                <a:solidFill>
                  <a:srgbClr val="11688B"/>
                </a:solidFill>
                <a:latin typeface="Arial"/>
                <a:cs typeface="Arial"/>
              </a:rPr>
              <a:t> </a:t>
            </a:r>
            <a:r>
              <a:rPr sz="1450" dirty="0">
                <a:solidFill>
                  <a:srgbClr val="11688B"/>
                </a:solidFill>
                <a:latin typeface="Arial"/>
                <a:cs typeface="Arial"/>
              </a:rPr>
              <a:t>included</a:t>
            </a:r>
            <a:r>
              <a:rPr sz="1450" spc="90" dirty="0">
                <a:solidFill>
                  <a:srgbClr val="11688B"/>
                </a:solidFill>
                <a:latin typeface="Arial"/>
                <a:cs typeface="Arial"/>
              </a:rPr>
              <a:t> </a:t>
            </a:r>
            <a:r>
              <a:rPr sz="1450" dirty="0">
                <a:solidFill>
                  <a:srgbClr val="11688B"/>
                </a:solidFill>
                <a:latin typeface="Arial"/>
                <a:cs typeface="Arial"/>
              </a:rPr>
              <a:t>history</a:t>
            </a:r>
            <a:r>
              <a:rPr sz="1450" spc="90" dirty="0">
                <a:solidFill>
                  <a:srgbClr val="11688B"/>
                </a:solidFill>
                <a:latin typeface="Arial"/>
                <a:cs typeface="Arial"/>
              </a:rPr>
              <a:t> </a:t>
            </a:r>
            <a:r>
              <a:rPr sz="1450" dirty="0">
                <a:solidFill>
                  <a:srgbClr val="11688B"/>
                </a:solidFill>
                <a:latin typeface="Arial"/>
                <a:cs typeface="Arial"/>
              </a:rPr>
              <a:t>of</a:t>
            </a:r>
            <a:r>
              <a:rPr sz="1450" spc="95" dirty="0">
                <a:solidFill>
                  <a:srgbClr val="11688B"/>
                </a:solidFill>
                <a:latin typeface="Arial"/>
                <a:cs typeface="Arial"/>
              </a:rPr>
              <a:t> </a:t>
            </a:r>
            <a:r>
              <a:rPr sz="1450" dirty="0">
                <a:solidFill>
                  <a:srgbClr val="11688B"/>
                </a:solidFill>
                <a:latin typeface="Arial"/>
                <a:cs typeface="Arial"/>
              </a:rPr>
              <a:t>HIV,</a:t>
            </a:r>
            <a:r>
              <a:rPr sz="1450" spc="90" dirty="0">
                <a:solidFill>
                  <a:srgbClr val="11688B"/>
                </a:solidFill>
                <a:latin typeface="Arial"/>
                <a:cs typeface="Arial"/>
              </a:rPr>
              <a:t> </a:t>
            </a:r>
            <a:r>
              <a:rPr sz="1450" dirty="0">
                <a:solidFill>
                  <a:srgbClr val="11688B"/>
                </a:solidFill>
                <a:latin typeface="Arial"/>
                <a:cs typeface="Arial"/>
              </a:rPr>
              <a:t>HHV-8,</a:t>
            </a:r>
            <a:r>
              <a:rPr sz="1450" spc="90" dirty="0">
                <a:solidFill>
                  <a:srgbClr val="11688B"/>
                </a:solidFill>
                <a:latin typeface="Arial"/>
                <a:cs typeface="Arial"/>
              </a:rPr>
              <a:t> </a:t>
            </a:r>
            <a:r>
              <a:rPr sz="1450" dirty="0">
                <a:solidFill>
                  <a:srgbClr val="11688B"/>
                </a:solidFill>
                <a:latin typeface="Arial"/>
                <a:cs typeface="Arial"/>
              </a:rPr>
              <a:t>HL/NHL,</a:t>
            </a:r>
            <a:r>
              <a:rPr sz="1450" spc="85" dirty="0">
                <a:solidFill>
                  <a:srgbClr val="11688B"/>
                </a:solidFill>
                <a:latin typeface="Arial"/>
                <a:cs typeface="Arial"/>
              </a:rPr>
              <a:t> </a:t>
            </a:r>
            <a:r>
              <a:rPr sz="1450" dirty="0">
                <a:solidFill>
                  <a:srgbClr val="11688B"/>
                </a:solidFill>
                <a:latin typeface="Arial"/>
                <a:cs typeface="Arial"/>
              </a:rPr>
              <a:t>myeloma,</a:t>
            </a:r>
            <a:r>
              <a:rPr sz="1450" spc="90" dirty="0">
                <a:solidFill>
                  <a:srgbClr val="11688B"/>
                </a:solidFill>
                <a:latin typeface="Arial"/>
                <a:cs typeface="Arial"/>
              </a:rPr>
              <a:t> </a:t>
            </a:r>
            <a:r>
              <a:rPr sz="1450" dirty="0">
                <a:solidFill>
                  <a:srgbClr val="11688B"/>
                </a:solidFill>
                <a:latin typeface="Arial"/>
                <a:cs typeface="Arial"/>
              </a:rPr>
              <a:t>lupus,</a:t>
            </a:r>
            <a:r>
              <a:rPr sz="1450" spc="90" dirty="0">
                <a:solidFill>
                  <a:srgbClr val="11688B"/>
                </a:solidFill>
                <a:latin typeface="Arial"/>
                <a:cs typeface="Arial"/>
              </a:rPr>
              <a:t> </a:t>
            </a:r>
            <a:r>
              <a:rPr sz="1450" dirty="0">
                <a:solidFill>
                  <a:srgbClr val="11688B"/>
                </a:solidFill>
                <a:latin typeface="Arial"/>
                <a:cs typeface="Arial"/>
              </a:rPr>
              <a:t>or</a:t>
            </a:r>
            <a:r>
              <a:rPr sz="1450" spc="90" dirty="0">
                <a:solidFill>
                  <a:srgbClr val="11688B"/>
                </a:solidFill>
                <a:latin typeface="Arial"/>
                <a:cs typeface="Arial"/>
              </a:rPr>
              <a:t> </a:t>
            </a:r>
            <a:r>
              <a:rPr sz="1450" dirty="0">
                <a:solidFill>
                  <a:srgbClr val="11688B"/>
                </a:solidFill>
                <a:latin typeface="Arial"/>
                <a:cs typeface="Arial"/>
              </a:rPr>
              <a:t>rheumatoid</a:t>
            </a:r>
            <a:r>
              <a:rPr sz="1450" spc="90" dirty="0">
                <a:solidFill>
                  <a:srgbClr val="11688B"/>
                </a:solidFill>
                <a:latin typeface="Arial"/>
                <a:cs typeface="Arial"/>
              </a:rPr>
              <a:t> </a:t>
            </a:r>
            <a:r>
              <a:rPr sz="1450" dirty="0">
                <a:solidFill>
                  <a:srgbClr val="11688B"/>
                </a:solidFill>
                <a:latin typeface="Arial"/>
                <a:cs typeface="Arial"/>
              </a:rPr>
              <a:t>arthritis</a:t>
            </a:r>
            <a:r>
              <a:rPr sz="1450" spc="85" dirty="0">
                <a:solidFill>
                  <a:srgbClr val="11688B"/>
                </a:solidFill>
                <a:latin typeface="Arial"/>
                <a:cs typeface="Arial"/>
              </a:rPr>
              <a:t> </a:t>
            </a:r>
            <a:r>
              <a:rPr sz="1450" dirty="0">
                <a:solidFill>
                  <a:srgbClr val="11688B"/>
                </a:solidFill>
                <a:latin typeface="Arial"/>
                <a:cs typeface="Arial"/>
              </a:rPr>
              <a:t>within</a:t>
            </a:r>
            <a:r>
              <a:rPr sz="1450" spc="90" dirty="0">
                <a:solidFill>
                  <a:srgbClr val="11688B"/>
                </a:solidFill>
                <a:latin typeface="Arial"/>
                <a:cs typeface="Arial"/>
              </a:rPr>
              <a:t> </a:t>
            </a:r>
            <a:r>
              <a:rPr sz="1450" dirty="0">
                <a:solidFill>
                  <a:srgbClr val="11688B"/>
                </a:solidFill>
                <a:latin typeface="Arial"/>
                <a:cs typeface="Arial"/>
              </a:rPr>
              <a:t>one</a:t>
            </a:r>
            <a:r>
              <a:rPr sz="1450" spc="90" dirty="0">
                <a:solidFill>
                  <a:srgbClr val="11688B"/>
                </a:solidFill>
                <a:latin typeface="Arial"/>
                <a:cs typeface="Arial"/>
              </a:rPr>
              <a:t> </a:t>
            </a:r>
            <a:r>
              <a:rPr sz="1450" dirty="0">
                <a:solidFill>
                  <a:srgbClr val="11688B"/>
                </a:solidFill>
                <a:latin typeface="Arial"/>
                <a:cs typeface="Arial"/>
              </a:rPr>
              <a:t>year</a:t>
            </a:r>
            <a:r>
              <a:rPr sz="1450" spc="90" dirty="0">
                <a:solidFill>
                  <a:srgbClr val="11688B"/>
                </a:solidFill>
                <a:latin typeface="Arial"/>
                <a:cs typeface="Arial"/>
              </a:rPr>
              <a:t> </a:t>
            </a:r>
            <a:r>
              <a:rPr sz="1450" dirty="0">
                <a:solidFill>
                  <a:srgbClr val="11688B"/>
                </a:solidFill>
                <a:latin typeface="Arial"/>
                <a:cs typeface="Arial"/>
              </a:rPr>
              <a:t>of</a:t>
            </a:r>
            <a:r>
              <a:rPr sz="1450" spc="95" dirty="0">
                <a:solidFill>
                  <a:srgbClr val="11688B"/>
                </a:solidFill>
                <a:latin typeface="Arial"/>
                <a:cs typeface="Arial"/>
              </a:rPr>
              <a:t> </a:t>
            </a:r>
            <a:r>
              <a:rPr sz="1450" dirty="0">
                <a:solidFill>
                  <a:srgbClr val="11688B"/>
                </a:solidFill>
                <a:latin typeface="Arial"/>
                <a:cs typeface="Arial"/>
              </a:rPr>
              <a:t>diagnosis</a:t>
            </a:r>
            <a:r>
              <a:rPr sz="1450" spc="90" dirty="0">
                <a:solidFill>
                  <a:srgbClr val="11688B"/>
                </a:solidFill>
                <a:latin typeface="Arial"/>
                <a:cs typeface="Arial"/>
              </a:rPr>
              <a:t> </a:t>
            </a:r>
            <a:r>
              <a:rPr sz="1450" dirty="0">
                <a:solidFill>
                  <a:srgbClr val="11688B"/>
                </a:solidFill>
                <a:latin typeface="Arial"/>
                <a:cs typeface="Arial"/>
              </a:rPr>
              <a:t>of</a:t>
            </a:r>
            <a:r>
              <a:rPr sz="1450" spc="95" dirty="0">
                <a:solidFill>
                  <a:srgbClr val="11688B"/>
                </a:solidFill>
                <a:latin typeface="Arial"/>
                <a:cs typeface="Arial"/>
              </a:rPr>
              <a:t> </a:t>
            </a:r>
            <a:r>
              <a:rPr sz="1450" dirty="0">
                <a:solidFill>
                  <a:srgbClr val="11688B"/>
                </a:solidFill>
                <a:latin typeface="Arial"/>
                <a:cs typeface="Arial"/>
              </a:rPr>
              <a:t>CD.</a:t>
            </a:r>
            <a:r>
              <a:rPr sz="1450" spc="90" dirty="0">
                <a:solidFill>
                  <a:srgbClr val="11688B"/>
                </a:solidFill>
                <a:latin typeface="Arial"/>
                <a:cs typeface="Arial"/>
              </a:rPr>
              <a:t> </a:t>
            </a:r>
            <a:r>
              <a:rPr sz="1450" dirty="0">
                <a:solidFill>
                  <a:srgbClr val="11688B"/>
                </a:solidFill>
                <a:latin typeface="Arial"/>
                <a:cs typeface="Arial"/>
              </a:rPr>
              <a:t>Index</a:t>
            </a:r>
            <a:r>
              <a:rPr sz="1450" spc="95" dirty="0">
                <a:solidFill>
                  <a:srgbClr val="11688B"/>
                </a:solidFill>
                <a:latin typeface="Arial"/>
                <a:cs typeface="Arial"/>
              </a:rPr>
              <a:t> </a:t>
            </a:r>
            <a:r>
              <a:rPr sz="1450" dirty="0">
                <a:solidFill>
                  <a:srgbClr val="11688B"/>
                </a:solidFill>
                <a:latin typeface="Arial"/>
                <a:cs typeface="Arial"/>
              </a:rPr>
              <a:t>Diagnosis</a:t>
            </a:r>
            <a:r>
              <a:rPr sz="1450" spc="85" dirty="0">
                <a:solidFill>
                  <a:srgbClr val="11688B"/>
                </a:solidFill>
                <a:latin typeface="Arial"/>
                <a:cs typeface="Arial"/>
              </a:rPr>
              <a:t> </a:t>
            </a:r>
            <a:r>
              <a:rPr sz="1450" dirty="0">
                <a:solidFill>
                  <a:srgbClr val="11688B"/>
                </a:solidFill>
                <a:latin typeface="Arial"/>
                <a:cs typeface="Arial"/>
              </a:rPr>
              <a:t>Date</a:t>
            </a:r>
            <a:r>
              <a:rPr sz="1450" spc="90" dirty="0">
                <a:solidFill>
                  <a:srgbClr val="11688B"/>
                </a:solidFill>
                <a:latin typeface="Arial"/>
                <a:cs typeface="Arial"/>
              </a:rPr>
              <a:t> </a:t>
            </a:r>
            <a:r>
              <a:rPr sz="1450" spc="-50" dirty="0">
                <a:solidFill>
                  <a:srgbClr val="11688B"/>
                </a:solidFill>
                <a:latin typeface="Arial"/>
                <a:cs typeface="Arial"/>
              </a:rPr>
              <a:t>(IDD)</a:t>
            </a:r>
            <a:r>
              <a:rPr sz="1450" spc="90" dirty="0">
                <a:solidFill>
                  <a:srgbClr val="11688B"/>
                </a:solidFill>
                <a:latin typeface="Arial"/>
                <a:cs typeface="Arial"/>
              </a:rPr>
              <a:t> </a:t>
            </a:r>
            <a:r>
              <a:rPr sz="1450" dirty="0">
                <a:solidFill>
                  <a:srgbClr val="11688B"/>
                </a:solidFill>
                <a:latin typeface="Arial"/>
                <a:cs typeface="Arial"/>
              </a:rPr>
              <a:t>was</a:t>
            </a:r>
            <a:r>
              <a:rPr sz="1450" spc="90" dirty="0">
                <a:solidFill>
                  <a:srgbClr val="11688B"/>
                </a:solidFill>
                <a:latin typeface="Arial"/>
                <a:cs typeface="Arial"/>
              </a:rPr>
              <a:t> </a:t>
            </a:r>
            <a:r>
              <a:rPr sz="1450" dirty="0">
                <a:solidFill>
                  <a:srgbClr val="11688B"/>
                </a:solidFill>
                <a:latin typeface="Arial"/>
                <a:cs typeface="Arial"/>
              </a:rPr>
              <a:t>defined</a:t>
            </a:r>
            <a:r>
              <a:rPr sz="1450" spc="90" dirty="0">
                <a:solidFill>
                  <a:srgbClr val="11688B"/>
                </a:solidFill>
                <a:latin typeface="Arial"/>
                <a:cs typeface="Arial"/>
              </a:rPr>
              <a:t> </a:t>
            </a:r>
            <a:r>
              <a:rPr sz="1450" dirty="0">
                <a:solidFill>
                  <a:srgbClr val="11688B"/>
                </a:solidFill>
                <a:latin typeface="Arial"/>
                <a:cs typeface="Arial"/>
              </a:rPr>
              <a:t>as</a:t>
            </a:r>
            <a:r>
              <a:rPr sz="1450" spc="85" dirty="0">
                <a:solidFill>
                  <a:srgbClr val="11688B"/>
                </a:solidFill>
                <a:latin typeface="Arial"/>
                <a:cs typeface="Arial"/>
              </a:rPr>
              <a:t> </a:t>
            </a:r>
            <a:r>
              <a:rPr sz="1450" dirty="0">
                <a:solidFill>
                  <a:srgbClr val="11688B"/>
                </a:solidFill>
                <a:latin typeface="Arial"/>
                <a:cs typeface="Arial"/>
              </a:rPr>
              <a:t>the</a:t>
            </a:r>
            <a:r>
              <a:rPr sz="1450" spc="90" dirty="0">
                <a:solidFill>
                  <a:srgbClr val="11688B"/>
                </a:solidFill>
                <a:latin typeface="Arial"/>
                <a:cs typeface="Arial"/>
              </a:rPr>
              <a:t> </a:t>
            </a:r>
            <a:r>
              <a:rPr sz="1450" dirty="0">
                <a:solidFill>
                  <a:srgbClr val="11688B"/>
                </a:solidFill>
                <a:latin typeface="Arial"/>
                <a:cs typeface="Arial"/>
              </a:rPr>
              <a:t>first</a:t>
            </a:r>
            <a:r>
              <a:rPr sz="1450" spc="90" dirty="0">
                <a:solidFill>
                  <a:srgbClr val="11688B"/>
                </a:solidFill>
                <a:latin typeface="Arial"/>
                <a:cs typeface="Arial"/>
              </a:rPr>
              <a:t> </a:t>
            </a:r>
            <a:r>
              <a:rPr sz="1450" spc="-20" dirty="0">
                <a:solidFill>
                  <a:srgbClr val="11688B"/>
                </a:solidFill>
                <a:latin typeface="Arial"/>
                <a:cs typeface="Arial"/>
              </a:rPr>
              <a:t>time</a:t>
            </a:r>
            <a:r>
              <a:rPr sz="1450" spc="500" dirty="0">
                <a:solidFill>
                  <a:srgbClr val="11688B"/>
                </a:solidFill>
                <a:latin typeface="Arial"/>
                <a:cs typeface="Arial"/>
              </a:rPr>
              <a:t> </a:t>
            </a:r>
            <a:r>
              <a:rPr sz="1450" dirty="0">
                <a:solidFill>
                  <a:srgbClr val="11688B"/>
                </a:solidFill>
                <a:latin typeface="Arial"/>
                <a:cs typeface="Arial"/>
              </a:rPr>
              <a:t>a</a:t>
            </a:r>
            <a:r>
              <a:rPr sz="1450" spc="75" dirty="0">
                <a:solidFill>
                  <a:srgbClr val="11688B"/>
                </a:solidFill>
                <a:latin typeface="Arial"/>
                <a:cs typeface="Arial"/>
              </a:rPr>
              <a:t> </a:t>
            </a:r>
            <a:r>
              <a:rPr sz="1450" dirty="0">
                <a:solidFill>
                  <a:srgbClr val="11688B"/>
                </a:solidFill>
                <a:latin typeface="Arial"/>
                <a:cs typeface="Arial"/>
              </a:rPr>
              <a:t>patient</a:t>
            </a:r>
            <a:r>
              <a:rPr sz="1450" spc="80" dirty="0">
                <a:solidFill>
                  <a:srgbClr val="11688B"/>
                </a:solidFill>
                <a:latin typeface="Arial"/>
                <a:cs typeface="Arial"/>
              </a:rPr>
              <a:t> </a:t>
            </a:r>
            <a:r>
              <a:rPr sz="1450" dirty="0">
                <a:solidFill>
                  <a:srgbClr val="11688B"/>
                </a:solidFill>
                <a:latin typeface="Arial"/>
                <a:cs typeface="Arial"/>
              </a:rPr>
              <a:t>received</a:t>
            </a:r>
            <a:r>
              <a:rPr sz="1450" spc="80" dirty="0">
                <a:solidFill>
                  <a:srgbClr val="11688B"/>
                </a:solidFill>
                <a:latin typeface="Arial"/>
                <a:cs typeface="Arial"/>
              </a:rPr>
              <a:t> </a:t>
            </a:r>
            <a:r>
              <a:rPr sz="1450" dirty="0">
                <a:solidFill>
                  <a:srgbClr val="11688B"/>
                </a:solidFill>
                <a:latin typeface="Arial"/>
                <a:cs typeface="Arial"/>
              </a:rPr>
              <a:t>a</a:t>
            </a:r>
            <a:r>
              <a:rPr sz="1450" spc="75" dirty="0">
                <a:solidFill>
                  <a:srgbClr val="11688B"/>
                </a:solidFill>
                <a:latin typeface="Arial"/>
                <a:cs typeface="Arial"/>
              </a:rPr>
              <a:t> </a:t>
            </a:r>
            <a:r>
              <a:rPr sz="1450" dirty="0">
                <a:solidFill>
                  <a:srgbClr val="11688B"/>
                </a:solidFill>
                <a:latin typeface="Arial"/>
                <a:cs typeface="Arial"/>
              </a:rPr>
              <a:t>diagnosis</a:t>
            </a:r>
            <a:r>
              <a:rPr sz="1450" spc="80" dirty="0">
                <a:solidFill>
                  <a:srgbClr val="11688B"/>
                </a:solidFill>
                <a:latin typeface="Arial"/>
                <a:cs typeface="Arial"/>
              </a:rPr>
              <a:t> </a:t>
            </a:r>
            <a:r>
              <a:rPr sz="1450" dirty="0">
                <a:solidFill>
                  <a:srgbClr val="11688B"/>
                </a:solidFill>
                <a:latin typeface="Arial"/>
                <a:cs typeface="Arial"/>
              </a:rPr>
              <a:t>for</a:t>
            </a:r>
            <a:r>
              <a:rPr sz="1450" spc="80" dirty="0">
                <a:solidFill>
                  <a:srgbClr val="11688B"/>
                </a:solidFill>
                <a:latin typeface="Arial"/>
                <a:cs typeface="Arial"/>
              </a:rPr>
              <a:t> </a:t>
            </a:r>
            <a:r>
              <a:rPr sz="1450" dirty="0">
                <a:solidFill>
                  <a:srgbClr val="11688B"/>
                </a:solidFill>
                <a:latin typeface="Arial"/>
                <a:cs typeface="Arial"/>
              </a:rPr>
              <a:t>CD</a:t>
            </a:r>
            <a:r>
              <a:rPr sz="1450" spc="75" dirty="0">
                <a:solidFill>
                  <a:srgbClr val="11688B"/>
                </a:solidFill>
                <a:latin typeface="Arial"/>
                <a:cs typeface="Arial"/>
              </a:rPr>
              <a:t> </a:t>
            </a:r>
            <a:r>
              <a:rPr sz="1450" dirty="0">
                <a:solidFill>
                  <a:srgbClr val="11688B"/>
                </a:solidFill>
                <a:latin typeface="Arial"/>
                <a:cs typeface="Arial"/>
              </a:rPr>
              <a:t>using</a:t>
            </a:r>
            <a:r>
              <a:rPr sz="1450" spc="85" dirty="0">
                <a:solidFill>
                  <a:srgbClr val="11688B"/>
                </a:solidFill>
                <a:latin typeface="Arial"/>
                <a:cs typeface="Arial"/>
              </a:rPr>
              <a:t> </a:t>
            </a:r>
            <a:r>
              <a:rPr sz="1450" dirty="0">
                <a:solidFill>
                  <a:srgbClr val="11688B"/>
                </a:solidFill>
                <a:latin typeface="Arial"/>
                <a:cs typeface="Arial"/>
              </a:rPr>
              <a:t>the</a:t>
            </a:r>
            <a:r>
              <a:rPr sz="1450" spc="80" dirty="0">
                <a:solidFill>
                  <a:srgbClr val="11688B"/>
                </a:solidFill>
                <a:latin typeface="Arial"/>
                <a:cs typeface="Arial"/>
              </a:rPr>
              <a:t> </a:t>
            </a:r>
            <a:r>
              <a:rPr sz="1450" dirty="0">
                <a:solidFill>
                  <a:srgbClr val="11688B"/>
                </a:solidFill>
                <a:latin typeface="Arial"/>
                <a:cs typeface="Arial"/>
              </a:rPr>
              <a:t>new</a:t>
            </a:r>
            <a:r>
              <a:rPr sz="1450" spc="80" dirty="0">
                <a:solidFill>
                  <a:srgbClr val="11688B"/>
                </a:solidFill>
                <a:latin typeface="Arial"/>
                <a:cs typeface="Arial"/>
              </a:rPr>
              <a:t> </a:t>
            </a:r>
            <a:r>
              <a:rPr sz="1450" dirty="0">
                <a:solidFill>
                  <a:srgbClr val="11688B"/>
                </a:solidFill>
                <a:latin typeface="Arial"/>
                <a:cs typeface="Arial"/>
              </a:rPr>
              <a:t>ICD-10</a:t>
            </a:r>
            <a:r>
              <a:rPr sz="1450" spc="75" dirty="0">
                <a:solidFill>
                  <a:srgbClr val="11688B"/>
                </a:solidFill>
                <a:latin typeface="Arial"/>
                <a:cs typeface="Arial"/>
              </a:rPr>
              <a:t> </a:t>
            </a:r>
            <a:r>
              <a:rPr sz="1450" dirty="0">
                <a:solidFill>
                  <a:srgbClr val="11688B"/>
                </a:solidFill>
                <a:latin typeface="Arial"/>
                <a:cs typeface="Arial"/>
              </a:rPr>
              <a:t>code</a:t>
            </a:r>
            <a:r>
              <a:rPr sz="1450" spc="80" dirty="0">
                <a:solidFill>
                  <a:srgbClr val="11688B"/>
                </a:solidFill>
                <a:latin typeface="Arial"/>
                <a:cs typeface="Arial"/>
              </a:rPr>
              <a:t> </a:t>
            </a:r>
            <a:r>
              <a:rPr sz="1450" spc="-20" dirty="0">
                <a:solidFill>
                  <a:srgbClr val="11688B"/>
                </a:solidFill>
                <a:latin typeface="Arial"/>
                <a:cs typeface="Arial"/>
              </a:rPr>
              <a:t>(D47.Z2)</a:t>
            </a:r>
            <a:r>
              <a:rPr sz="1450" spc="80" dirty="0">
                <a:solidFill>
                  <a:srgbClr val="11688B"/>
                </a:solidFill>
                <a:latin typeface="Arial"/>
                <a:cs typeface="Arial"/>
              </a:rPr>
              <a:t> </a:t>
            </a:r>
            <a:r>
              <a:rPr sz="1450" dirty="0">
                <a:solidFill>
                  <a:srgbClr val="11688B"/>
                </a:solidFill>
                <a:latin typeface="Arial"/>
                <a:cs typeface="Arial"/>
              </a:rPr>
              <a:t>or</a:t>
            </a:r>
            <a:r>
              <a:rPr sz="1450" spc="75" dirty="0">
                <a:solidFill>
                  <a:srgbClr val="11688B"/>
                </a:solidFill>
                <a:latin typeface="Arial"/>
                <a:cs typeface="Arial"/>
              </a:rPr>
              <a:t> </a:t>
            </a:r>
            <a:r>
              <a:rPr sz="1450" dirty="0">
                <a:solidFill>
                  <a:srgbClr val="11688B"/>
                </a:solidFill>
                <a:latin typeface="Arial"/>
                <a:cs typeface="Arial"/>
              </a:rPr>
              <a:t>the</a:t>
            </a:r>
            <a:r>
              <a:rPr sz="1450" spc="80" dirty="0">
                <a:solidFill>
                  <a:srgbClr val="11688B"/>
                </a:solidFill>
                <a:latin typeface="Arial"/>
                <a:cs typeface="Arial"/>
              </a:rPr>
              <a:t> </a:t>
            </a:r>
            <a:r>
              <a:rPr sz="1450" dirty="0">
                <a:solidFill>
                  <a:srgbClr val="11688B"/>
                </a:solidFill>
                <a:latin typeface="Arial"/>
                <a:cs typeface="Arial"/>
              </a:rPr>
              <a:t>general</a:t>
            </a:r>
            <a:r>
              <a:rPr sz="1450" spc="80" dirty="0">
                <a:solidFill>
                  <a:srgbClr val="11688B"/>
                </a:solidFill>
                <a:latin typeface="Arial"/>
                <a:cs typeface="Arial"/>
              </a:rPr>
              <a:t> </a:t>
            </a:r>
            <a:r>
              <a:rPr sz="1450" dirty="0">
                <a:solidFill>
                  <a:srgbClr val="11688B"/>
                </a:solidFill>
                <a:latin typeface="Arial"/>
                <a:cs typeface="Arial"/>
              </a:rPr>
              <a:t>code</a:t>
            </a:r>
            <a:r>
              <a:rPr sz="1450" spc="75" dirty="0">
                <a:solidFill>
                  <a:srgbClr val="11688B"/>
                </a:solidFill>
                <a:latin typeface="Arial"/>
                <a:cs typeface="Arial"/>
              </a:rPr>
              <a:t> </a:t>
            </a:r>
            <a:r>
              <a:rPr sz="1450" dirty="0">
                <a:solidFill>
                  <a:srgbClr val="11688B"/>
                </a:solidFill>
                <a:latin typeface="Arial"/>
                <a:cs typeface="Arial"/>
              </a:rPr>
              <a:t>for</a:t>
            </a:r>
            <a:r>
              <a:rPr sz="1450" spc="80" dirty="0">
                <a:solidFill>
                  <a:srgbClr val="11688B"/>
                </a:solidFill>
                <a:latin typeface="Arial"/>
                <a:cs typeface="Arial"/>
              </a:rPr>
              <a:t> </a:t>
            </a:r>
            <a:r>
              <a:rPr sz="1450" dirty="0">
                <a:solidFill>
                  <a:srgbClr val="11688B"/>
                </a:solidFill>
                <a:latin typeface="Arial"/>
                <a:cs typeface="Arial"/>
              </a:rPr>
              <a:t>lymphadenopathy</a:t>
            </a:r>
            <a:r>
              <a:rPr sz="1450" spc="80" dirty="0">
                <a:solidFill>
                  <a:srgbClr val="11688B"/>
                </a:solidFill>
                <a:latin typeface="Arial"/>
                <a:cs typeface="Arial"/>
              </a:rPr>
              <a:t> </a:t>
            </a:r>
            <a:r>
              <a:rPr sz="1450" spc="-20" dirty="0">
                <a:solidFill>
                  <a:srgbClr val="11688B"/>
                </a:solidFill>
                <a:latin typeface="Arial"/>
                <a:cs typeface="Arial"/>
              </a:rPr>
              <a:t>(785.6)</a:t>
            </a:r>
            <a:r>
              <a:rPr sz="1450" spc="80" dirty="0">
                <a:solidFill>
                  <a:srgbClr val="11688B"/>
                </a:solidFill>
                <a:latin typeface="Arial"/>
                <a:cs typeface="Arial"/>
              </a:rPr>
              <a:t> </a:t>
            </a:r>
            <a:r>
              <a:rPr sz="1450" dirty="0">
                <a:solidFill>
                  <a:srgbClr val="11688B"/>
                </a:solidFill>
                <a:latin typeface="Arial"/>
                <a:cs typeface="Arial"/>
              </a:rPr>
              <a:t>in</a:t>
            </a:r>
            <a:r>
              <a:rPr sz="1450" spc="75" dirty="0">
                <a:solidFill>
                  <a:srgbClr val="11688B"/>
                </a:solidFill>
                <a:latin typeface="Arial"/>
                <a:cs typeface="Arial"/>
              </a:rPr>
              <a:t> </a:t>
            </a:r>
            <a:r>
              <a:rPr sz="1450" dirty="0">
                <a:solidFill>
                  <a:srgbClr val="11688B"/>
                </a:solidFill>
                <a:latin typeface="Arial"/>
                <a:cs typeface="Arial"/>
              </a:rPr>
              <a:t>ICD-9-CM</a:t>
            </a:r>
            <a:r>
              <a:rPr sz="1450" spc="80" dirty="0">
                <a:solidFill>
                  <a:srgbClr val="11688B"/>
                </a:solidFill>
                <a:latin typeface="Arial"/>
                <a:cs typeface="Arial"/>
              </a:rPr>
              <a:t> </a:t>
            </a:r>
            <a:r>
              <a:rPr sz="1450" dirty="0">
                <a:solidFill>
                  <a:srgbClr val="11688B"/>
                </a:solidFill>
                <a:latin typeface="Arial"/>
                <a:cs typeface="Arial"/>
              </a:rPr>
              <a:t>that</a:t>
            </a:r>
            <a:r>
              <a:rPr sz="1450" spc="80" dirty="0">
                <a:solidFill>
                  <a:srgbClr val="11688B"/>
                </a:solidFill>
                <a:latin typeface="Arial"/>
                <a:cs typeface="Arial"/>
              </a:rPr>
              <a:t> </a:t>
            </a:r>
            <a:r>
              <a:rPr sz="1450" dirty="0">
                <a:solidFill>
                  <a:srgbClr val="11688B"/>
                </a:solidFill>
                <a:latin typeface="Arial"/>
                <a:cs typeface="Arial"/>
              </a:rPr>
              <a:t>included</a:t>
            </a:r>
            <a:r>
              <a:rPr sz="1450" spc="75" dirty="0">
                <a:solidFill>
                  <a:srgbClr val="11688B"/>
                </a:solidFill>
                <a:latin typeface="Arial"/>
                <a:cs typeface="Arial"/>
              </a:rPr>
              <a:t> </a:t>
            </a:r>
            <a:r>
              <a:rPr sz="1450" dirty="0">
                <a:solidFill>
                  <a:srgbClr val="11688B"/>
                </a:solidFill>
                <a:latin typeface="Arial"/>
                <a:cs typeface="Arial"/>
              </a:rPr>
              <a:t>CD</a:t>
            </a:r>
            <a:r>
              <a:rPr sz="1450" spc="80" dirty="0">
                <a:solidFill>
                  <a:srgbClr val="11688B"/>
                </a:solidFill>
                <a:latin typeface="Arial"/>
                <a:cs typeface="Arial"/>
              </a:rPr>
              <a:t> </a:t>
            </a:r>
            <a:r>
              <a:rPr sz="1450" dirty="0">
                <a:solidFill>
                  <a:srgbClr val="11688B"/>
                </a:solidFill>
                <a:latin typeface="Arial"/>
                <a:cs typeface="Arial"/>
              </a:rPr>
              <a:t>(whichever</a:t>
            </a:r>
            <a:r>
              <a:rPr sz="1450" spc="80" dirty="0">
                <a:solidFill>
                  <a:srgbClr val="11688B"/>
                </a:solidFill>
                <a:latin typeface="Arial"/>
                <a:cs typeface="Arial"/>
              </a:rPr>
              <a:t> </a:t>
            </a:r>
            <a:r>
              <a:rPr sz="1450" dirty="0">
                <a:solidFill>
                  <a:srgbClr val="11688B"/>
                </a:solidFill>
                <a:latin typeface="Arial"/>
                <a:cs typeface="Arial"/>
              </a:rPr>
              <a:t>was</a:t>
            </a:r>
            <a:r>
              <a:rPr sz="1450" spc="75" dirty="0">
                <a:solidFill>
                  <a:srgbClr val="11688B"/>
                </a:solidFill>
                <a:latin typeface="Arial"/>
                <a:cs typeface="Arial"/>
              </a:rPr>
              <a:t> </a:t>
            </a:r>
            <a:r>
              <a:rPr sz="1450" dirty="0">
                <a:solidFill>
                  <a:srgbClr val="11688B"/>
                </a:solidFill>
                <a:latin typeface="Arial"/>
                <a:cs typeface="Arial"/>
              </a:rPr>
              <a:t>diagnosed</a:t>
            </a:r>
            <a:r>
              <a:rPr sz="1450" spc="80" dirty="0">
                <a:solidFill>
                  <a:srgbClr val="11688B"/>
                </a:solidFill>
                <a:latin typeface="Arial"/>
                <a:cs typeface="Arial"/>
              </a:rPr>
              <a:t> </a:t>
            </a:r>
            <a:r>
              <a:rPr sz="1450" spc="-10" dirty="0">
                <a:solidFill>
                  <a:srgbClr val="11688B"/>
                </a:solidFill>
                <a:latin typeface="Arial"/>
                <a:cs typeface="Arial"/>
              </a:rPr>
              <a:t>first).</a:t>
            </a:r>
            <a:endParaRPr sz="1450">
              <a:latin typeface="Arial"/>
              <a:cs typeface="Arial"/>
            </a:endParaRPr>
          </a:p>
          <a:p>
            <a:pPr>
              <a:lnSpc>
                <a:spcPct val="100000"/>
              </a:lnSpc>
            </a:pPr>
            <a:endParaRPr sz="1450">
              <a:latin typeface="Arial"/>
              <a:cs typeface="Arial"/>
            </a:endParaRPr>
          </a:p>
          <a:p>
            <a:pPr>
              <a:lnSpc>
                <a:spcPct val="100000"/>
              </a:lnSpc>
              <a:spcBef>
                <a:spcPts val="1095"/>
              </a:spcBef>
            </a:pPr>
            <a:endParaRPr sz="1450">
              <a:latin typeface="Arial"/>
              <a:cs typeface="Arial"/>
            </a:endParaRPr>
          </a:p>
          <a:p>
            <a:pPr marL="50800" marR="3870325">
              <a:lnSpc>
                <a:spcPct val="100000"/>
              </a:lnSpc>
              <a:spcBef>
                <a:spcPts val="5"/>
              </a:spcBef>
            </a:pPr>
            <a:r>
              <a:rPr sz="1650" b="1" spc="-25" dirty="0">
                <a:solidFill>
                  <a:srgbClr val="11688B"/>
                </a:solidFill>
                <a:latin typeface="Arial"/>
                <a:cs typeface="Arial"/>
              </a:rPr>
              <a:t>Abbreviations:</a:t>
            </a:r>
            <a:r>
              <a:rPr sz="1650" b="1" spc="50" dirty="0">
                <a:solidFill>
                  <a:srgbClr val="11688B"/>
                </a:solidFill>
                <a:latin typeface="Arial"/>
                <a:cs typeface="Arial"/>
              </a:rPr>
              <a:t> </a:t>
            </a:r>
            <a:r>
              <a:rPr sz="1650" b="1" dirty="0">
                <a:solidFill>
                  <a:srgbClr val="11688B"/>
                </a:solidFill>
                <a:latin typeface="Arial"/>
                <a:cs typeface="Arial"/>
              </a:rPr>
              <a:t>CD</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Castleman</a:t>
            </a:r>
            <a:r>
              <a:rPr sz="1650" spc="65" dirty="0">
                <a:solidFill>
                  <a:srgbClr val="11688B"/>
                </a:solidFill>
                <a:latin typeface="Arial"/>
                <a:cs typeface="Arial"/>
              </a:rPr>
              <a:t> </a:t>
            </a:r>
            <a:r>
              <a:rPr sz="1650" spc="-10" dirty="0">
                <a:solidFill>
                  <a:srgbClr val="11688B"/>
                </a:solidFill>
                <a:latin typeface="Arial"/>
                <a:cs typeface="Arial"/>
              </a:rPr>
              <a:t>Disease;</a:t>
            </a:r>
            <a:r>
              <a:rPr sz="1650" spc="60" dirty="0">
                <a:solidFill>
                  <a:srgbClr val="11688B"/>
                </a:solidFill>
                <a:latin typeface="Arial"/>
                <a:cs typeface="Arial"/>
              </a:rPr>
              <a:t> </a:t>
            </a:r>
            <a:r>
              <a:rPr sz="1650" b="1" dirty="0">
                <a:solidFill>
                  <a:srgbClr val="11688B"/>
                </a:solidFill>
                <a:latin typeface="Arial"/>
                <a:cs typeface="Arial"/>
              </a:rPr>
              <a:t>HHV-8</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human</a:t>
            </a:r>
            <a:r>
              <a:rPr sz="1650" spc="65" dirty="0">
                <a:solidFill>
                  <a:srgbClr val="11688B"/>
                </a:solidFill>
                <a:latin typeface="Arial"/>
                <a:cs typeface="Arial"/>
              </a:rPr>
              <a:t> </a:t>
            </a:r>
            <a:r>
              <a:rPr sz="1650" dirty="0">
                <a:solidFill>
                  <a:srgbClr val="11688B"/>
                </a:solidFill>
                <a:latin typeface="Arial"/>
                <a:cs typeface="Arial"/>
              </a:rPr>
              <a:t>herpesvirus-8;</a:t>
            </a:r>
            <a:r>
              <a:rPr sz="1650" spc="60" dirty="0">
                <a:solidFill>
                  <a:srgbClr val="11688B"/>
                </a:solidFill>
                <a:latin typeface="Arial"/>
                <a:cs typeface="Arial"/>
              </a:rPr>
              <a:t> </a:t>
            </a:r>
            <a:r>
              <a:rPr sz="1650" b="1" dirty="0">
                <a:solidFill>
                  <a:srgbClr val="11688B"/>
                </a:solidFill>
                <a:latin typeface="Arial"/>
                <a:cs typeface="Arial"/>
              </a:rPr>
              <a:t>HIV</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human</a:t>
            </a:r>
            <a:r>
              <a:rPr sz="1650" spc="65" dirty="0">
                <a:solidFill>
                  <a:srgbClr val="11688B"/>
                </a:solidFill>
                <a:latin typeface="Arial"/>
                <a:cs typeface="Arial"/>
              </a:rPr>
              <a:t> </a:t>
            </a:r>
            <a:r>
              <a:rPr sz="1650" dirty="0">
                <a:solidFill>
                  <a:srgbClr val="11688B"/>
                </a:solidFill>
                <a:latin typeface="Arial"/>
                <a:cs typeface="Arial"/>
              </a:rPr>
              <a:t>immunodeficiency</a:t>
            </a:r>
            <a:r>
              <a:rPr sz="1650" spc="70" dirty="0">
                <a:solidFill>
                  <a:srgbClr val="11688B"/>
                </a:solidFill>
                <a:latin typeface="Arial"/>
                <a:cs typeface="Arial"/>
              </a:rPr>
              <a:t> </a:t>
            </a:r>
            <a:r>
              <a:rPr sz="1650" dirty="0">
                <a:solidFill>
                  <a:srgbClr val="11688B"/>
                </a:solidFill>
                <a:latin typeface="Arial"/>
                <a:cs typeface="Arial"/>
              </a:rPr>
              <a:t>virus;</a:t>
            </a:r>
            <a:r>
              <a:rPr sz="1650" spc="50" dirty="0">
                <a:solidFill>
                  <a:srgbClr val="11688B"/>
                </a:solidFill>
                <a:latin typeface="Arial"/>
                <a:cs typeface="Arial"/>
              </a:rPr>
              <a:t> </a:t>
            </a:r>
            <a:r>
              <a:rPr sz="1650" b="1" dirty="0">
                <a:solidFill>
                  <a:srgbClr val="11688B"/>
                </a:solidFill>
                <a:latin typeface="Arial"/>
                <a:cs typeface="Arial"/>
              </a:rPr>
              <a:t>HL</a:t>
            </a:r>
            <a:r>
              <a:rPr sz="1650" dirty="0">
                <a:solidFill>
                  <a:srgbClr val="11688B"/>
                </a:solidFill>
                <a:latin typeface="Arial"/>
                <a:cs typeface="Arial"/>
              </a:rPr>
              <a:t>/</a:t>
            </a:r>
            <a:r>
              <a:rPr sz="1650" b="1" dirty="0">
                <a:solidFill>
                  <a:srgbClr val="11688B"/>
                </a:solidFill>
                <a:latin typeface="Arial"/>
                <a:cs typeface="Arial"/>
              </a:rPr>
              <a:t>NHL,</a:t>
            </a:r>
            <a:r>
              <a:rPr sz="1650" b="1" spc="55" dirty="0">
                <a:solidFill>
                  <a:srgbClr val="11688B"/>
                </a:solidFill>
                <a:latin typeface="Arial"/>
                <a:cs typeface="Arial"/>
              </a:rPr>
              <a:t> </a:t>
            </a:r>
            <a:r>
              <a:rPr sz="1650" dirty="0">
                <a:solidFill>
                  <a:srgbClr val="11688B"/>
                </a:solidFill>
                <a:latin typeface="Arial"/>
                <a:cs typeface="Arial"/>
              </a:rPr>
              <a:t>Hodgkin’s</a:t>
            </a:r>
            <a:r>
              <a:rPr sz="1650" spc="65" dirty="0">
                <a:solidFill>
                  <a:srgbClr val="11688B"/>
                </a:solidFill>
                <a:latin typeface="Arial"/>
                <a:cs typeface="Arial"/>
              </a:rPr>
              <a:t> </a:t>
            </a:r>
            <a:r>
              <a:rPr sz="1650" dirty="0">
                <a:solidFill>
                  <a:srgbClr val="11688B"/>
                </a:solidFill>
                <a:latin typeface="Arial"/>
                <a:cs typeface="Arial"/>
              </a:rPr>
              <a:t>lymphoma/non-</a:t>
            </a:r>
            <a:r>
              <a:rPr sz="1650" spc="-10" dirty="0">
                <a:solidFill>
                  <a:srgbClr val="11688B"/>
                </a:solidFill>
                <a:latin typeface="Arial"/>
                <a:cs typeface="Arial"/>
              </a:rPr>
              <a:t>Hodgkin’s </a:t>
            </a:r>
            <a:r>
              <a:rPr sz="1650" dirty="0">
                <a:solidFill>
                  <a:srgbClr val="11688B"/>
                </a:solidFill>
                <a:latin typeface="Arial"/>
                <a:cs typeface="Arial"/>
              </a:rPr>
              <a:t>lymphoma;</a:t>
            </a:r>
            <a:r>
              <a:rPr sz="1650" spc="50" dirty="0">
                <a:solidFill>
                  <a:srgbClr val="11688B"/>
                </a:solidFill>
                <a:latin typeface="Arial"/>
                <a:cs typeface="Arial"/>
              </a:rPr>
              <a:t> </a:t>
            </a:r>
            <a:r>
              <a:rPr sz="1650" b="1" dirty="0">
                <a:solidFill>
                  <a:srgbClr val="11688B"/>
                </a:solidFill>
                <a:latin typeface="Arial"/>
                <a:cs typeface="Arial"/>
              </a:rPr>
              <a:t>ICD-</a:t>
            </a:r>
            <a:r>
              <a:rPr sz="1650" b="1" spc="55" dirty="0">
                <a:solidFill>
                  <a:srgbClr val="11688B"/>
                </a:solidFill>
                <a:latin typeface="Arial"/>
                <a:cs typeface="Arial"/>
              </a:rPr>
              <a:t>9-</a:t>
            </a:r>
            <a:r>
              <a:rPr sz="1650" b="1" dirty="0">
                <a:solidFill>
                  <a:srgbClr val="11688B"/>
                </a:solidFill>
                <a:latin typeface="Arial"/>
                <a:cs typeface="Arial"/>
              </a:rPr>
              <a:t>CM</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International</a:t>
            </a:r>
            <a:r>
              <a:rPr sz="1650" spc="75" dirty="0">
                <a:solidFill>
                  <a:srgbClr val="11688B"/>
                </a:solidFill>
                <a:latin typeface="Arial"/>
                <a:cs typeface="Arial"/>
              </a:rPr>
              <a:t> </a:t>
            </a:r>
            <a:r>
              <a:rPr sz="1650" dirty="0">
                <a:solidFill>
                  <a:srgbClr val="11688B"/>
                </a:solidFill>
                <a:latin typeface="Arial"/>
                <a:cs typeface="Arial"/>
              </a:rPr>
              <a:t>Classification</a:t>
            </a:r>
            <a:r>
              <a:rPr sz="1650" spc="65" dirty="0">
                <a:solidFill>
                  <a:srgbClr val="11688B"/>
                </a:solidFill>
                <a:latin typeface="Arial"/>
                <a:cs typeface="Arial"/>
              </a:rPr>
              <a:t> </a:t>
            </a:r>
            <a:r>
              <a:rPr sz="1650" dirty="0">
                <a:solidFill>
                  <a:srgbClr val="11688B"/>
                </a:solidFill>
                <a:latin typeface="Arial"/>
                <a:cs typeface="Arial"/>
              </a:rPr>
              <a:t>of</a:t>
            </a:r>
            <a:r>
              <a:rPr sz="1650" spc="60" dirty="0">
                <a:solidFill>
                  <a:srgbClr val="11688B"/>
                </a:solidFill>
                <a:latin typeface="Arial"/>
                <a:cs typeface="Arial"/>
              </a:rPr>
              <a:t> </a:t>
            </a:r>
            <a:r>
              <a:rPr sz="1650" spc="-10" dirty="0">
                <a:solidFill>
                  <a:srgbClr val="11688B"/>
                </a:solidFill>
                <a:latin typeface="Arial"/>
                <a:cs typeface="Arial"/>
              </a:rPr>
              <a:t>Diseases,</a:t>
            </a:r>
            <a:r>
              <a:rPr sz="1650" spc="60" dirty="0">
                <a:solidFill>
                  <a:srgbClr val="11688B"/>
                </a:solidFill>
                <a:latin typeface="Arial"/>
                <a:cs typeface="Arial"/>
              </a:rPr>
              <a:t> </a:t>
            </a:r>
            <a:r>
              <a:rPr sz="1650" dirty="0">
                <a:solidFill>
                  <a:srgbClr val="11688B"/>
                </a:solidFill>
                <a:latin typeface="Arial"/>
                <a:cs typeface="Arial"/>
              </a:rPr>
              <a:t>9</a:t>
            </a:r>
            <a:r>
              <a:rPr sz="1575" baseline="26455" dirty="0">
                <a:solidFill>
                  <a:srgbClr val="11688B"/>
                </a:solidFill>
                <a:latin typeface="Arial"/>
                <a:cs typeface="Arial"/>
              </a:rPr>
              <a:t>th</a:t>
            </a:r>
            <a:r>
              <a:rPr sz="1575" spc="359" baseline="26455" dirty="0">
                <a:solidFill>
                  <a:srgbClr val="11688B"/>
                </a:solidFill>
                <a:latin typeface="Arial"/>
                <a:cs typeface="Arial"/>
              </a:rPr>
              <a:t> </a:t>
            </a:r>
            <a:r>
              <a:rPr sz="1650" dirty="0">
                <a:solidFill>
                  <a:srgbClr val="11688B"/>
                </a:solidFill>
                <a:latin typeface="Arial"/>
                <a:cs typeface="Arial"/>
              </a:rPr>
              <a:t>Revision,</a:t>
            </a:r>
            <a:r>
              <a:rPr sz="1650" spc="60" dirty="0">
                <a:solidFill>
                  <a:srgbClr val="11688B"/>
                </a:solidFill>
                <a:latin typeface="Arial"/>
                <a:cs typeface="Arial"/>
              </a:rPr>
              <a:t> </a:t>
            </a:r>
            <a:r>
              <a:rPr sz="1650" dirty="0">
                <a:solidFill>
                  <a:srgbClr val="11688B"/>
                </a:solidFill>
                <a:latin typeface="Arial"/>
                <a:cs typeface="Arial"/>
              </a:rPr>
              <a:t>Clinical</a:t>
            </a:r>
            <a:r>
              <a:rPr sz="1650" spc="70" dirty="0">
                <a:solidFill>
                  <a:srgbClr val="11688B"/>
                </a:solidFill>
                <a:latin typeface="Arial"/>
                <a:cs typeface="Arial"/>
              </a:rPr>
              <a:t> </a:t>
            </a:r>
            <a:r>
              <a:rPr sz="1650" dirty="0">
                <a:solidFill>
                  <a:srgbClr val="11688B"/>
                </a:solidFill>
                <a:latin typeface="Arial"/>
                <a:cs typeface="Arial"/>
              </a:rPr>
              <a:t>Modification;</a:t>
            </a:r>
            <a:r>
              <a:rPr sz="1650" spc="65" dirty="0">
                <a:solidFill>
                  <a:srgbClr val="11688B"/>
                </a:solidFill>
                <a:latin typeface="Arial"/>
                <a:cs typeface="Arial"/>
              </a:rPr>
              <a:t> </a:t>
            </a:r>
            <a:r>
              <a:rPr sz="1650" b="1" dirty="0">
                <a:solidFill>
                  <a:srgbClr val="11688B"/>
                </a:solidFill>
                <a:latin typeface="Arial"/>
                <a:cs typeface="Arial"/>
              </a:rPr>
              <a:t>ICD-10</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International</a:t>
            </a:r>
            <a:r>
              <a:rPr sz="1650" spc="70" dirty="0">
                <a:solidFill>
                  <a:srgbClr val="11688B"/>
                </a:solidFill>
                <a:latin typeface="Arial"/>
                <a:cs typeface="Arial"/>
              </a:rPr>
              <a:t> </a:t>
            </a:r>
            <a:r>
              <a:rPr sz="1650" dirty="0">
                <a:solidFill>
                  <a:srgbClr val="11688B"/>
                </a:solidFill>
                <a:latin typeface="Arial"/>
                <a:cs typeface="Arial"/>
              </a:rPr>
              <a:t>Classification</a:t>
            </a:r>
            <a:r>
              <a:rPr sz="1650" spc="70" dirty="0">
                <a:solidFill>
                  <a:srgbClr val="11688B"/>
                </a:solidFill>
                <a:latin typeface="Arial"/>
                <a:cs typeface="Arial"/>
              </a:rPr>
              <a:t> </a:t>
            </a:r>
            <a:r>
              <a:rPr sz="1650" dirty="0">
                <a:solidFill>
                  <a:srgbClr val="11688B"/>
                </a:solidFill>
                <a:latin typeface="Arial"/>
                <a:cs typeface="Arial"/>
              </a:rPr>
              <a:t>of</a:t>
            </a:r>
            <a:r>
              <a:rPr sz="1650" spc="60" dirty="0">
                <a:solidFill>
                  <a:srgbClr val="11688B"/>
                </a:solidFill>
                <a:latin typeface="Arial"/>
                <a:cs typeface="Arial"/>
              </a:rPr>
              <a:t> </a:t>
            </a:r>
            <a:r>
              <a:rPr sz="1650" spc="-10" dirty="0">
                <a:solidFill>
                  <a:srgbClr val="11688B"/>
                </a:solidFill>
                <a:latin typeface="Arial"/>
                <a:cs typeface="Arial"/>
              </a:rPr>
              <a:t>Diseases</a:t>
            </a:r>
            <a:r>
              <a:rPr sz="1650" spc="70" dirty="0">
                <a:solidFill>
                  <a:srgbClr val="11688B"/>
                </a:solidFill>
                <a:latin typeface="Arial"/>
                <a:cs typeface="Arial"/>
              </a:rPr>
              <a:t> </a:t>
            </a:r>
            <a:r>
              <a:rPr sz="1650" spc="-20" dirty="0">
                <a:solidFill>
                  <a:srgbClr val="11688B"/>
                </a:solidFill>
                <a:latin typeface="Arial"/>
                <a:cs typeface="Arial"/>
              </a:rPr>
              <a:t>10</a:t>
            </a:r>
            <a:r>
              <a:rPr sz="1575" spc="-30" baseline="26455" dirty="0">
                <a:solidFill>
                  <a:srgbClr val="11688B"/>
                </a:solidFill>
                <a:latin typeface="Arial"/>
                <a:cs typeface="Arial"/>
              </a:rPr>
              <a:t>th </a:t>
            </a:r>
            <a:r>
              <a:rPr sz="1650" dirty="0">
                <a:solidFill>
                  <a:srgbClr val="11688B"/>
                </a:solidFill>
                <a:latin typeface="Arial"/>
                <a:cs typeface="Arial"/>
              </a:rPr>
              <a:t>revision;</a:t>
            </a:r>
            <a:r>
              <a:rPr sz="1650" spc="55" dirty="0">
                <a:solidFill>
                  <a:srgbClr val="11688B"/>
                </a:solidFill>
                <a:latin typeface="Arial"/>
                <a:cs typeface="Arial"/>
              </a:rPr>
              <a:t> </a:t>
            </a:r>
            <a:r>
              <a:rPr sz="1650" b="1" dirty="0">
                <a:solidFill>
                  <a:srgbClr val="11688B"/>
                </a:solidFill>
                <a:latin typeface="Arial"/>
                <a:cs typeface="Arial"/>
              </a:rPr>
              <a:t>IDD</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index</a:t>
            </a:r>
            <a:r>
              <a:rPr sz="1650" spc="65" dirty="0">
                <a:solidFill>
                  <a:srgbClr val="11688B"/>
                </a:solidFill>
                <a:latin typeface="Arial"/>
                <a:cs typeface="Arial"/>
              </a:rPr>
              <a:t> </a:t>
            </a:r>
            <a:r>
              <a:rPr sz="1650" dirty="0">
                <a:solidFill>
                  <a:srgbClr val="11688B"/>
                </a:solidFill>
                <a:latin typeface="Arial"/>
                <a:cs typeface="Arial"/>
              </a:rPr>
              <a:t>diagnosis</a:t>
            </a:r>
            <a:r>
              <a:rPr sz="1650" spc="65" dirty="0">
                <a:solidFill>
                  <a:srgbClr val="11688B"/>
                </a:solidFill>
                <a:latin typeface="Arial"/>
                <a:cs typeface="Arial"/>
              </a:rPr>
              <a:t> </a:t>
            </a:r>
            <a:r>
              <a:rPr sz="1650" dirty="0">
                <a:solidFill>
                  <a:srgbClr val="11688B"/>
                </a:solidFill>
                <a:latin typeface="Arial"/>
                <a:cs typeface="Arial"/>
              </a:rPr>
              <a:t>date;</a:t>
            </a:r>
            <a:r>
              <a:rPr sz="1650" spc="60"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idiopathic</a:t>
            </a:r>
            <a:r>
              <a:rPr sz="1650" spc="65" dirty="0">
                <a:solidFill>
                  <a:srgbClr val="11688B"/>
                </a:solidFill>
                <a:latin typeface="Arial"/>
                <a:cs typeface="Arial"/>
              </a:rPr>
              <a:t> </a:t>
            </a:r>
            <a:r>
              <a:rPr sz="1650" dirty="0">
                <a:solidFill>
                  <a:srgbClr val="11688B"/>
                </a:solidFill>
                <a:latin typeface="Arial"/>
                <a:cs typeface="Arial"/>
              </a:rPr>
              <a:t>Multicentric</a:t>
            </a:r>
            <a:r>
              <a:rPr sz="1650" spc="65" dirty="0">
                <a:solidFill>
                  <a:srgbClr val="11688B"/>
                </a:solidFill>
                <a:latin typeface="Arial"/>
                <a:cs typeface="Arial"/>
              </a:rPr>
              <a:t> </a:t>
            </a:r>
            <a:r>
              <a:rPr sz="1650" dirty="0">
                <a:solidFill>
                  <a:srgbClr val="11688B"/>
                </a:solidFill>
                <a:latin typeface="Arial"/>
                <a:cs typeface="Arial"/>
              </a:rPr>
              <a:t>Castleman</a:t>
            </a:r>
            <a:r>
              <a:rPr sz="1650" spc="65" dirty="0">
                <a:solidFill>
                  <a:srgbClr val="11688B"/>
                </a:solidFill>
                <a:latin typeface="Arial"/>
                <a:cs typeface="Arial"/>
              </a:rPr>
              <a:t> </a:t>
            </a:r>
            <a:r>
              <a:rPr sz="1650" spc="-10" dirty="0">
                <a:solidFill>
                  <a:srgbClr val="11688B"/>
                </a:solidFill>
                <a:latin typeface="Arial"/>
                <a:cs typeface="Arial"/>
              </a:rPr>
              <a:t>Disease;</a:t>
            </a:r>
            <a:r>
              <a:rPr sz="1650" spc="60" dirty="0">
                <a:solidFill>
                  <a:srgbClr val="11688B"/>
                </a:solidFill>
                <a:latin typeface="Arial"/>
                <a:cs typeface="Arial"/>
              </a:rPr>
              <a:t> </a:t>
            </a:r>
            <a:r>
              <a:rPr sz="1650" b="1" dirty="0">
                <a:solidFill>
                  <a:srgbClr val="11688B"/>
                </a:solidFill>
                <a:latin typeface="Arial"/>
                <a:cs typeface="Arial"/>
              </a:rPr>
              <a:t>US</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United</a:t>
            </a:r>
            <a:r>
              <a:rPr sz="1650" spc="65" dirty="0">
                <a:solidFill>
                  <a:srgbClr val="11688B"/>
                </a:solidFill>
                <a:latin typeface="Arial"/>
                <a:cs typeface="Arial"/>
              </a:rPr>
              <a:t> </a:t>
            </a:r>
            <a:r>
              <a:rPr sz="1650" spc="-10" dirty="0">
                <a:solidFill>
                  <a:srgbClr val="11688B"/>
                </a:solidFill>
                <a:latin typeface="Arial"/>
                <a:cs typeface="Arial"/>
              </a:rPr>
              <a:t>States.</a:t>
            </a:r>
            <a:endParaRPr sz="1650">
              <a:latin typeface="Arial"/>
              <a:cs typeface="Arial"/>
            </a:endParaRPr>
          </a:p>
          <a:p>
            <a:pPr marL="50800">
              <a:lnSpc>
                <a:spcPct val="100000"/>
              </a:lnSpc>
              <a:spcBef>
                <a:spcPts val="490"/>
              </a:spcBef>
            </a:pPr>
            <a:r>
              <a:rPr sz="1650" b="1" dirty="0">
                <a:solidFill>
                  <a:srgbClr val="11688B"/>
                </a:solidFill>
                <a:latin typeface="Arial"/>
                <a:cs typeface="Arial"/>
              </a:rPr>
              <a:t>References:</a:t>
            </a:r>
            <a:r>
              <a:rPr sz="1650" b="1" spc="-3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Mukherjee</a:t>
            </a:r>
            <a:r>
              <a:rPr sz="1650" spc="-20" dirty="0">
                <a:solidFill>
                  <a:srgbClr val="11688B"/>
                </a:solidFill>
                <a:latin typeface="Arial"/>
                <a:cs typeface="Arial"/>
              </a:rPr>
              <a:t> </a:t>
            </a:r>
            <a:r>
              <a:rPr sz="1650" dirty="0">
                <a:solidFill>
                  <a:srgbClr val="11688B"/>
                </a:solidFill>
                <a:latin typeface="Arial"/>
                <a:cs typeface="Arial"/>
              </a:rPr>
              <a:t>S,</a:t>
            </a:r>
            <a:r>
              <a:rPr sz="1650" spc="-25" dirty="0">
                <a:solidFill>
                  <a:srgbClr val="11688B"/>
                </a:solidFill>
                <a:latin typeface="Arial"/>
                <a:cs typeface="Arial"/>
              </a:rPr>
              <a:t> </a:t>
            </a:r>
            <a:r>
              <a:rPr sz="1650" i="1" dirty="0">
                <a:solidFill>
                  <a:srgbClr val="11688B"/>
                </a:solidFill>
                <a:latin typeface="Arial"/>
                <a:cs typeface="Arial"/>
              </a:rPr>
              <a:t>et</a:t>
            </a:r>
            <a:r>
              <a:rPr sz="1650" i="1" spc="-25" dirty="0">
                <a:solidFill>
                  <a:srgbClr val="11688B"/>
                </a:solidFill>
                <a:latin typeface="Arial"/>
                <a:cs typeface="Arial"/>
              </a:rPr>
              <a:t> </a:t>
            </a:r>
            <a:r>
              <a:rPr sz="1650" i="1" spc="-30" dirty="0">
                <a:solidFill>
                  <a:srgbClr val="11688B"/>
                </a:solidFill>
                <a:latin typeface="Arial"/>
                <a:cs typeface="Arial"/>
              </a:rPr>
              <a:t>al.</a:t>
            </a:r>
            <a:r>
              <a:rPr sz="1650" i="1" spc="-165" dirty="0">
                <a:solidFill>
                  <a:srgbClr val="11688B"/>
                </a:solidFill>
                <a:latin typeface="Arial"/>
                <a:cs typeface="Arial"/>
              </a:rPr>
              <a:t> </a:t>
            </a:r>
            <a:r>
              <a:rPr sz="1650" i="1" spc="-10" dirty="0">
                <a:solidFill>
                  <a:srgbClr val="11688B"/>
                </a:solidFill>
                <a:latin typeface="Arial"/>
                <a:cs typeface="Arial"/>
              </a:rPr>
              <a:t>Leukemia</a:t>
            </a:r>
            <a:r>
              <a:rPr sz="1650" spc="-1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2022;</a:t>
            </a:r>
            <a:r>
              <a:rPr sz="1650" spc="-25" dirty="0">
                <a:solidFill>
                  <a:srgbClr val="11688B"/>
                </a:solidFill>
                <a:latin typeface="Arial"/>
                <a:cs typeface="Arial"/>
              </a:rPr>
              <a:t> </a:t>
            </a:r>
            <a:r>
              <a:rPr sz="1650" dirty="0">
                <a:solidFill>
                  <a:srgbClr val="11688B"/>
                </a:solidFill>
                <a:latin typeface="Arial"/>
                <a:cs typeface="Arial"/>
              </a:rPr>
              <a:t>36:</a:t>
            </a:r>
            <a:r>
              <a:rPr sz="1650" spc="-20" dirty="0">
                <a:solidFill>
                  <a:srgbClr val="11688B"/>
                </a:solidFill>
                <a:latin typeface="Arial"/>
                <a:cs typeface="Arial"/>
              </a:rPr>
              <a:t> </a:t>
            </a:r>
            <a:r>
              <a:rPr sz="1650" spc="-10" dirty="0">
                <a:solidFill>
                  <a:srgbClr val="11688B"/>
                </a:solidFill>
                <a:latin typeface="Arial"/>
                <a:cs typeface="Arial"/>
              </a:rPr>
              <a:t>2539–43.</a:t>
            </a:r>
            <a:endParaRPr sz="1650">
              <a:latin typeface="Arial"/>
              <a:cs typeface="Arial"/>
            </a:endParaRPr>
          </a:p>
        </p:txBody>
      </p:sp>
      <p:sp>
        <p:nvSpPr>
          <p:cNvPr id="10" name="object 10"/>
          <p:cNvSpPr txBox="1"/>
          <p:nvPr/>
        </p:nvSpPr>
        <p:spPr>
          <a:xfrm>
            <a:off x="3453058" y="3740065"/>
            <a:ext cx="1638300" cy="377825"/>
          </a:xfrm>
          <a:prstGeom prst="rect">
            <a:avLst/>
          </a:prstGeom>
        </p:spPr>
        <p:txBody>
          <a:bodyPr vert="horz" wrap="square" lIns="0" tIns="13335" rIns="0" bIns="0" rtlCol="0">
            <a:spAutoFit/>
          </a:bodyPr>
          <a:lstStyle/>
          <a:p>
            <a:pPr marL="12700">
              <a:lnSpc>
                <a:spcPct val="100000"/>
              </a:lnSpc>
              <a:spcBef>
                <a:spcPts val="105"/>
              </a:spcBef>
            </a:pPr>
            <a:r>
              <a:rPr sz="2300" dirty="0">
                <a:solidFill>
                  <a:srgbClr val="11688B"/>
                </a:solidFill>
                <a:latin typeface="Arial"/>
                <a:cs typeface="Arial"/>
              </a:rPr>
              <a:t>To</a:t>
            </a:r>
            <a:r>
              <a:rPr sz="2300" spc="-50" dirty="0">
                <a:solidFill>
                  <a:srgbClr val="11688B"/>
                </a:solidFill>
                <a:latin typeface="Arial"/>
                <a:cs typeface="Arial"/>
              </a:rPr>
              <a:t> </a:t>
            </a:r>
            <a:r>
              <a:rPr sz="2300" spc="-10" dirty="0">
                <a:solidFill>
                  <a:srgbClr val="11688B"/>
                </a:solidFill>
                <a:latin typeface="Arial"/>
                <a:cs typeface="Arial"/>
              </a:rPr>
              <a:t>assess…</a:t>
            </a:r>
            <a:endParaRPr sz="2300">
              <a:latin typeface="Arial"/>
              <a:cs typeface="Arial"/>
            </a:endParaRPr>
          </a:p>
        </p:txBody>
      </p:sp>
      <p:sp>
        <p:nvSpPr>
          <p:cNvPr id="11" name="object 11"/>
          <p:cNvSpPr/>
          <p:nvPr/>
        </p:nvSpPr>
        <p:spPr>
          <a:xfrm>
            <a:off x="2883350" y="3646770"/>
            <a:ext cx="0" cy="570230"/>
          </a:xfrm>
          <a:custGeom>
            <a:avLst/>
            <a:gdLst/>
            <a:ahLst/>
            <a:cxnLst/>
            <a:rect l="l" t="t" r="r" b="b"/>
            <a:pathLst>
              <a:path h="570229">
                <a:moveTo>
                  <a:pt x="0" y="0"/>
                </a:moveTo>
                <a:lnTo>
                  <a:pt x="0" y="569853"/>
                </a:lnTo>
              </a:path>
            </a:pathLst>
          </a:custGeom>
          <a:ln w="20941">
            <a:solidFill>
              <a:srgbClr val="ED7D31"/>
            </a:solidFill>
          </a:ln>
        </p:spPr>
        <p:txBody>
          <a:bodyPr wrap="square" lIns="0" tIns="0" rIns="0" bIns="0" rtlCol="0"/>
          <a:lstStyle/>
          <a:p>
            <a:endParaRPr/>
          </a:p>
        </p:txBody>
      </p:sp>
      <p:sp>
        <p:nvSpPr>
          <p:cNvPr id="12" name="object 12"/>
          <p:cNvSpPr txBox="1"/>
          <p:nvPr/>
        </p:nvSpPr>
        <p:spPr>
          <a:xfrm>
            <a:off x="6367017" y="3574206"/>
            <a:ext cx="2499995" cy="734695"/>
          </a:xfrm>
          <a:prstGeom prst="rect">
            <a:avLst/>
          </a:prstGeom>
        </p:spPr>
        <p:txBody>
          <a:bodyPr vert="horz" wrap="square" lIns="0" tIns="6985" rIns="0" bIns="0" rtlCol="0">
            <a:spAutoFit/>
          </a:bodyPr>
          <a:lstStyle/>
          <a:p>
            <a:pPr marL="12700" marR="5080">
              <a:lnSpc>
                <a:spcPct val="101800"/>
              </a:lnSpc>
              <a:spcBef>
                <a:spcPts val="55"/>
              </a:spcBef>
            </a:pPr>
            <a:r>
              <a:rPr sz="2300" spc="-10" dirty="0">
                <a:solidFill>
                  <a:srgbClr val="11688B"/>
                </a:solidFill>
                <a:latin typeface="Arial"/>
                <a:cs typeface="Arial"/>
              </a:rPr>
              <a:t>…healthcare </a:t>
            </a:r>
            <a:r>
              <a:rPr sz="2300" dirty="0">
                <a:solidFill>
                  <a:srgbClr val="11688B"/>
                </a:solidFill>
                <a:latin typeface="Arial"/>
                <a:cs typeface="Arial"/>
              </a:rPr>
              <a:t>resource</a:t>
            </a:r>
            <a:r>
              <a:rPr sz="2300" spc="35" dirty="0">
                <a:solidFill>
                  <a:srgbClr val="11688B"/>
                </a:solidFill>
                <a:latin typeface="Arial"/>
                <a:cs typeface="Arial"/>
              </a:rPr>
              <a:t> </a:t>
            </a:r>
            <a:r>
              <a:rPr sz="2300" spc="-10" dirty="0">
                <a:solidFill>
                  <a:srgbClr val="11688B"/>
                </a:solidFill>
                <a:latin typeface="Arial"/>
                <a:cs typeface="Arial"/>
              </a:rPr>
              <a:t>utilisation</a:t>
            </a:r>
            <a:endParaRPr sz="2300">
              <a:latin typeface="Arial"/>
              <a:cs typeface="Arial"/>
            </a:endParaRPr>
          </a:p>
        </p:txBody>
      </p:sp>
      <p:sp>
        <p:nvSpPr>
          <p:cNvPr id="13" name="object 13"/>
          <p:cNvSpPr txBox="1"/>
          <p:nvPr/>
        </p:nvSpPr>
        <p:spPr>
          <a:xfrm>
            <a:off x="10375204" y="3574206"/>
            <a:ext cx="3573779" cy="734695"/>
          </a:xfrm>
          <a:prstGeom prst="rect">
            <a:avLst/>
          </a:prstGeom>
        </p:spPr>
        <p:txBody>
          <a:bodyPr vert="horz" wrap="square" lIns="0" tIns="6985" rIns="0" bIns="0" rtlCol="0">
            <a:spAutoFit/>
          </a:bodyPr>
          <a:lstStyle/>
          <a:p>
            <a:pPr marL="12700" marR="5080">
              <a:lnSpc>
                <a:spcPct val="101800"/>
              </a:lnSpc>
              <a:spcBef>
                <a:spcPts val="55"/>
              </a:spcBef>
            </a:pPr>
            <a:r>
              <a:rPr sz="2300" dirty="0">
                <a:solidFill>
                  <a:srgbClr val="11688B"/>
                </a:solidFill>
                <a:latin typeface="Arial"/>
                <a:cs typeface="Arial"/>
              </a:rPr>
              <a:t>…patterns</a:t>
            </a:r>
            <a:r>
              <a:rPr sz="2300" spc="204" dirty="0">
                <a:solidFill>
                  <a:srgbClr val="11688B"/>
                </a:solidFill>
                <a:latin typeface="Arial"/>
                <a:cs typeface="Arial"/>
              </a:rPr>
              <a:t> </a:t>
            </a:r>
            <a:r>
              <a:rPr sz="2300" dirty="0">
                <a:solidFill>
                  <a:srgbClr val="11688B"/>
                </a:solidFill>
                <a:latin typeface="Arial"/>
                <a:cs typeface="Arial"/>
              </a:rPr>
              <a:t>of</a:t>
            </a:r>
            <a:r>
              <a:rPr sz="2300" spc="200" dirty="0">
                <a:solidFill>
                  <a:srgbClr val="11688B"/>
                </a:solidFill>
                <a:latin typeface="Arial"/>
                <a:cs typeface="Arial"/>
              </a:rPr>
              <a:t> </a:t>
            </a:r>
            <a:r>
              <a:rPr sz="2300" dirty="0">
                <a:solidFill>
                  <a:srgbClr val="11688B"/>
                </a:solidFill>
                <a:latin typeface="Arial"/>
                <a:cs typeface="Arial"/>
              </a:rPr>
              <a:t>iMCD-</a:t>
            </a:r>
            <a:r>
              <a:rPr sz="2300" spc="-10" dirty="0">
                <a:solidFill>
                  <a:srgbClr val="11688B"/>
                </a:solidFill>
                <a:latin typeface="Arial"/>
                <a:cs typeface="Arial"/>
              </a:rPr>
              <a:t>related comorbidities</a:t>
            </a:r>
            <a:endParaRPr sz="2300">
              <a:latin typeface="Arial"/>
              <a:cs typeface="Arial"/>
            </a:endParaRPr>
          </a:p>
        </p:txBody>
      </p:sp>
      <p:sp>
        <p:nvSpPr>
          <p:cNvPr id="14" name="object 14"/>
          <p:cNvSpPr/>
          <p:nvPr/>
        </p:nvSpPr>
        <p:spPr>
          <a:xfrm>
            <a:off x="5521112" y="3571289"/>
            <a:ext cx="767715" cy="772160"/>
          </a:xfrm>
          <a:custGeom>
            <a:avLst/>
            <a:gdLst/>
            <a:ahLst/>
            <a:cxnLst/>
            <a:rect l="l" t="t" r="r" b="b"/>
            <a:pathLst>
              <a:path w="767714" h="772160">
                <a:moveTo>
                  <a:pt x="383564" y="0"/>
                </a:moveTo>
                <a:lnTo>
                  <a:pt x="335450" y="3006"/>
                </a:lnTo>
                <a:lnTo>
                  <a:pt x="289120" y="11784"/>
                </a:lnTo>
                <a:lnTo>
                  <a:pt x="244933" y="25972"/>
                </a:lnTo>
                <a:lnTo>
                  <a:pt x="203248" y="45209"/>
                </a:lnTo>
                <a:lnTo>
                  <a:pt x="164425" y="69132"/>
                </a:lnTo>
                <a:lnTo>
                  <a:pt x="128824" y="97381"/>
                </a:lnTo>
                <a:lnTo>
                  <a:pt x="96802" y="129593"/>
                </a:lnTo>
                <a:lnTo>
                  <a:pt x="68721" y="165408"/>
                </a:lnTo>
                <a:lnTo>
                  <a:pt x="44940" y="204463"/>
                </a:lnTo>
                <a:lnTo>
                  <a:pt x="25818" y="246397"/>
                </a:lnTo>
                <a:lnTo>
                  <a:pt x="11714" y="290848"/>
                </a:lnTo>
                <a:lnTo>
                  <a:pt x="2988" y="337455"/>
                </a:lnTo>
                <a:lnTo>
                  <a:pt x="0" y="385856"/>
                </a:lnTo>
                <a:lnTo>
                  <a:pt x="2988" y="434257"/>
                </a:lnTo>
                <a:lnTo>
                  <a:pt x="11714" y="480864"/>
                </a:lnTo>
                <a:lnTo>
                  <a:pt x="25818" y="525315"/>
                </a:lnTo>
                <a:lnTo>
                  <a:pt x="44940" y="567249"/>
                </a:lnTo>
                <a:lnTo>
                  <a:pt x="68721" y="606304"/>
                </a:lnTo>
                <a:lnTo>
                  <a:pt x="96802" y="642118"/>
                </a:lnTo>
                <a:lnTo>
                  <a:pt x="128824" y="674331"/>
                </a:lnTo>
                <a:lnTo>
                  <a:pt x="164425" y="702580"/>
                </a:lnTo>
                <a:lnTo>
                  <a:pt x="203248" y="726503"/>
                </a:lnTo>
                <a:lnTo>
                  <a:pt x="244933" y="745740"/>
                </a:lnTo>
                <a:lnTo>
                  <a:pt x="289120" y="759928"/>
                </a:lnTo>
                <a:lnTo>
                  <a:pt x="335450" y="768706"/>
                </a:lnTo>
                <a:lnTo>
                  <a:pt x="383564" y="771712"/>
                </a:lnTo>
                <a:lnTo>
                  <a:pt x="431677" y="768706"/>
                </a:lnTo>
                <a:lnTo>
                  <a:pt x="478008" y="759928"/>
                </a:lnTo>
                <a:lnTo>
                  <a:pt x="522195" y="745740"/>
                </a:lnTo>
                <a:lnTo>
                  <a:pt x="563880" y="726503"/>
                </a:lnTo>
                <a:lnTo>
                  <a:pt x="602703" y="702580"/>
                </a:lnTo>
                <a:lnTo>
                  <a:pt x="638305" y="674331"/>
                </a:lnTo>
                <a:lnTo>
                  <a:pt x="670326" y="642118"/>
                </a:lnTo>
                <a:lnTo>
                  <a:pt x="698407" y="606304"/>
                </a:lnTo>
                <a:lnTo>
                  <a:pt x="722188" y="567249"/>
                </a:lnTo>
                <a:lnTo>
                  <a:pt x="741311" y="525315"/>
                </a:lnTo>
                <a:lnTo>
                  <a:pt x="755415" y="480864"/>
                </a:lnTo>
                <a:lnTo>
                  <a:pt x="764141" y="434257"/>
                </a:lnTo>
                <a:lnTo>
                  <a:pt x="767129" y="385856"/>
                </a:lnTo>
                <a:lnTo>
                  <a:pt x="764141" y="337455"/>
                </a:lnTo>
                <a:lnTo>
                  <a:pt x="755415" y="290848"/>
                </a:lnTo>
                <a:lnTo>
                  <a:pt x="741311" y="246397"/>
                </a:lnTo>
                <a:lnTo>
                  <a:pt x="722188" y="204463"/>
                </a:lnTo>
                <a:lnTo>
                  <a:pt x="698407" y="165408"/>
                </a:lnTo>
                <a:lnTo>
                  <a:pt x="670326" y="129593"/>
                </a:lnTo>
                <a:lnTo>
                  <a:pt x="638305" y="97381"/>
                </a:lnTo>
                <a:lnTo>
                  <a:pt x="602703" y="69132"/>
                </a:lnTo>
                <a:lnTo>
                  <a:pt x="563880" y="45209"/>
                </a:lnTo>
                <a:lnTo>
                  <a:pt x="522195" y="25972"/>
                </a:lnTo>
                <a:lnTo>
                  <a:pt x="478008" y="11784"/>
                </a:lnTo>
                <a:lnTo>
                  <a:pt x="431677" y="3006"/>
                </a:lnTo>
                <a:lnTo>
                  <a:pt x="383564" y="0"/>
                </a:lnTo>
                <a:close/>
              </a:path>
            </a:pathLst>
          </a:custGeom>
          <a:solidFill>
            <a:srgbClr val="F28A04"/>
          </a:solidFill>
        </p:spPr>
        <p:txBody>
          <a:bodyPr wrap="square" lIns="0" tIns="0" rIns="0" bIns="0" rtlCol="0"/>
          <a:lstStyle/>
          <a:p>
            <a:endParaRPr/>
          </a:p>
        </p:txBody>
      </p:sp>
      <p:sp>
        <p:nvSpPr>
          <p:cNvPr id="15" name="object 15"/>
          <p:cNvSpPr txBox="1"/>
          <p:nvPr/>
        </p:nvSpPr>
        <p:spPr>
          <a:xfrm>
            <a:off x="5799047" y="3733363"/>
            <a:ext cx="212090" cy="427990"/>
          </a:xfrm>
          <a:prstGeom prst="rect">
            <a:avLst/>
          </a:prstGeom>
        </p:spPr>
        <p:txBody>
          <a:bodyPr vert="horz" wrap="square" lIns="0" tIns="17145" rIns="0" bIns="0" rtlCol="0">
            <a:spAutoFit/>
          </a:bodyPr>
          <a:lstStyle/>
          <a:p>
            <a:pPr marL="12700">
              <a:lnSpc>
                <a:spcPct val="100000"/>
              </a:lnSpc>
              <a:spcBef>
                <a:spcPts val="135"/>
              </a:spcBef>
            </a:pPr>
            <a:r>
              <a:rPr sz="2600" spc="-50" dirty="0">
                <a:solidFill>
                  <a:srgbClr val="FFFFFF"/>
                </a:solidFill>
                <a:latin typeface="Arial"/>
                <a:cs typeface="Arial"/>
              </a:rPr>
              <a:t>1</a:t>
            </a:r>
            <a:endParaRPr sz="2600">
              <a:latin typeface="Arial"/>
              <a:cs typeface="Arial"/>
            </a:endParaRPr>
          </a:p>
        </p:txBody>
      </p:sp>
      <p:sp>
        <p:nvSpPr>
          <p:cNvPr id="16" name="object 16"/>
          <p:cNvSpPr/>
          <p:nvPr/>
        </p:nvSpPr>
        <p:spPr>
          <a:xfrm>
            <a:off x="9492256" y="3571289"/>
            <a:ext cx="767715" cy="772160"/>
          </a:xfrm>
          <a:custGeom>
            <a:avLst/>
            <a:gdLst/>
            <a:ahLst/>
            <a:cxnLst/>
            <a:rect l="l" t="t" r="r" b="b"/>
            <a:pathLst>
              <a:path w="767715" h="772160">
                <a:moveTo>
                  <a:pt x="383565" y="0"/>
                </a:moveTo>
                <a:lnTo>
                  <a:pt x="335451" y="3006"/>
                </a:lnTo>
                <a:lnTo>
                  <a:pt x="289121" y="11784"/>
                </a:lnTo>
                <a:lnTo>
                  <a:pt x="244934" y="25972"/>
                </a:lnTo>
                <a:lnTo>
                  <a:pt x="203249" y="45209"/>
                </a:lnTo>
                <a:lnTo>
                  <a:pt x="164426" y="69132"/>
                </a:lnTo>
                <a:lnTo>
                  <a:pt x="128824" y="97381"/>
                </a:lnTo>
                <a:lnTo>
                  <a:pt x="96803" y="129593"/>
                </a:lnTo>
                <a:lnTo>
                  <a:pt x="68722" y="165408"/>
                </a:lnTo>
                <a:lnTo>
                  <a:pt x="44940" y="204463"/>
                </a:lnTo>
                <a:lnTo>
                  <a:pt x="25818" y="246397"/>
                </a:lnTo>
                <a:lnTo>
                  <a:pt x="11714" y="290848"/>
                </a:lnTo>
                <a:lnTo>
                  <a:pt x="2988" y="337455"/>
                </a:lnTo>
                <a:lnTo>
                  <a:pt x="0" y="385856"/>
                </a:lnTo>
                <a:lnTo>
                  <a:pt x="2988" y="434257"/>
                </a:lnTo>
                <a:lnTo>
                  <a:pt x="11714" y="480864"/>
                </a:lnTo>
                <a:lnTo>
                  <a:pt x="25818" y="525315"/>
                </a:lnTo>
                <a:lnTo>
                  <a:pt x="44940" y="567249"/>
                </a:lnTo>
                <a:lnTo>
                  <a:pt x="68722" y="606304"/>
                </a:lnTo>
                <a:lnTo>
                  <a:pt x="96803" y="642118"/>
                </a:lnTo>
                <a:lnTo>
                  <a:pt x="128824" y="674331"/>
                </a:lnTo>
                <a:lnTo>
                  <a:pt x="164426" y="702580"/>
                </a:lnTo>
                <a:lnTo>
                  <a:pt x="203249" y="726503"/>
                </a:lnTo>
                <a:lnTo>
                  <a:pt x="244934" y="745740"/>
                </a:lnTo>
                <a:lnTo>
                  <a:pt x="289121" y="759928"/>
                </a:lnTo>
                <a:lnTo>
                  <a:pt x="335451" y="768706"/>
                </a:lnTo>
                <a:lnTo>
                  <a:pt x="383565" y="771712"/>
                </a:lnTo>
                <a:lnTo>
                  <a:pt x="431678" y="768706"/>
                </a:lnTo>
                <a:lnTo>
                  <a:pt x="478008" y="759928"/>
                </a:lnTo>
                <a:lnTo>
                  <a:pt x="522196" y="745740"/>
                </a:lnTo>
                <a:lnTo>
                  <a:pt x="563880" y="726503"/>
                </a:lnTo>
                <a:lnTo>
                  <a:pt x="602704" y="702580"/>
                </a:lnTo>
                <a:lnTo>
                  <a:pt x="638305" y="674331"/>
                </a:lnTo>
                <a:lnTo>
                  <a:pt x="670327" y="642118"/>
                </a:lnTo>
                <a:lnTo>
                  <a:pt x="698408" y="606304"/>
                </a:lnTo>
                <a:lnTo>
                  <a:pt x="722189" y="567249"/>
                </a:lnTo>
                <a:lnTo>
                  <a:pt x="741312" y="525315"/>
                </a:lnTo>
                <a:lnTo>
                  <a:pt x="755416" y="480864"/>
                </a:lnTo>
                <a:lnTo>
                  <a:pt x="764142" y="434257"/>
                </a:lnTo>
                <a:lnTo>
                  <a:pt x="767130" y="385856"/>
                </a:lnTo>
                <a:lnTo>
                  <a:pt x="764142" y="337455"/>
                </a:lnTo>
                <a:lnTo>
                  <a:pt x="755416" y="290848"/>
                </a:lnTo>
                <a:lnTo>
                  <a:pt x="741312" y="246397"/>
                </a:lnTo>
                <a:lnTo>
                  <a:pt x="722189" y="204463"/>
                </a:lnTo>
                <a:lnTo>
                  <a:pt x="698408" y="165408"/>
                </a:lnTo>
                <a:lnTo>
                  <a:pt x="670327" y="129593"/>
                </a:lnTo>
                <a:lnTo>
                  <a:pt x="638305" y="97381"/>
                </a:lnTo>
                <a:lnTo>
                  <a:pt x="602704" y="69132"/>
                </a:lnTo>
                <a:lnTo>
                  <a:pt x="563880" y="45209"/>
                </a:lnTo>
                <a:lnTo>
                  <a:pt x="522196" y="25972"/>
                </a:lnTo>
                <a:lnTo>
                  <a:pt x="478008" y="11784"/>
                </a:lnTo>
                <a:lnTo>
                  <a:pt x="431678" y="3006"/>
                </a:lnTo>
                <a:lnTo>
                  <a:pt x="383565" y="0"/>
                </a:lnTo>
                <a:close/>
              </a:path>
            </a:pathLst>
          </a:custGeom>
          <a:solidFill>
            <a:srgbClr val="F28A04"/>
          </a:solidFill>
        </p:spPr>
        <p:txBody>
          <a:bodyPr wrap="square" lIns="0" tIns="0" rIns="0" bIns="0" rtlCol="0"/>
          <a:lstStyle/>
          <a:p>
            <a:endParaRPr/>
          </a:p>
        </p:txBody>
      </p:sp>
      <p:sp>
        <p:nvSpPr>
          <p:cNvPr id="17" name="object 17"/>
          <p:cNvSpPr txBox="1"/>
          <p:nvPr/>
        </p:nvSpPr>
        <p:spPr>
          <a:xfrm>
            <a:off x="9770192" y="3733363"/>
            <a:ext cx="212090" cy="427990"/>
          </a:xfrm>
          <a:prstGeom prst="rect">
            <a:avLst/>
          </a:prstGeom>
        </p:spPr>
        <p:txBody>
          <a:bodyPr vert="horz" wrap="square" lIns="0" tIns="17145" rIns="0" bIns="0" rtlCol="0">
            <a:spAutoFit/>
          </a:bodyPr>
          <a:lstStyle/>
          <a:p>
            <a:pPr marL="12700">
              <a:lnSpc>
                <a:spcPct val="100000"/>
              </a:lnSpc>
              <a:spcBef>
                <a:spcPts val="135"/>
              </a:spcBef>
            </a:pPr>
            <a:r>
              <a:rPr sz="2600" spc="-50" dirty="0">
                <a:solidFill>
                  <a:srgbClr val="FFFFFF"/>
                </a:solidFill>
                <a:latin typeface="Arial"/>
                <a:cs typeface="Arial"/>
              </a:rPr>
              <a:t>2</a:t>
            </a:r>
            <a:endParaRPr sz="2600">
              <a:latin typeface="Arial"/>
              <a:cs typeface="Arial"/>
            </a:endParaRPr>
          </a:p>
        </p:txBody>
      </p:sp>
      <p:sp>
        <p:nvSpPr>
          <p:cNvPr id="18" name="object 18"/>
          <p:cNvSpPr txBox="1"/>
          <p:nvPr/>
        </p:nvSpPr>
        <p:spPr>
          <a:xfrm>
            <a:off x="1057217" y="4908616"/>
            <a:ext cx="3975100" cy="3425825"/>
          </a:xfrm>
          <a:prstGeom prst="rect">
            <a:avLst/>
          </a:prstGeom>
        </p:spPr>
        <p:txBody>
          <a:bodyPr vert="horz" wrap="square" lIns="0" tIns="9525" rIns="0" bIns="0" rtlCol="0">
            <a:spAutoFit/>
          </a:bodyPr>
          <a:lstStyle/>
          <a:p>
            <a:pPr marL="12700" marR="5080">
              <a:lnSpc>
                <a:spcPct val="101099"/>
              </a:lnSpc>
              <a:spcBef>
                <a:spcPts val="75"/>
              </a:spcBef>
            </a:pPr>
            <a:r>
              <a:rPr sz="2300" b="1" dirty="0">
                <a:solidFill>
                  <a:srgbClr val="11688B"/>
                </a:solidFill>
                <a:latin typeface="Arial"/>
                <a:cs typeface="Arial"/>
              </a:rPr>
              <a:t>Retrospective,</a:t>
            </a:r>
            <a:r>
              <a:rPr sz="2300" b="1" spc="250" dirty="0">
                <a:solidFill>
                  <a:srgbClr val="11688B"/>
                </a:solidFill>
                <a:latin typeface="Arial"/>
                <a:cs typeface="Arial"/>
              </a:rPr>
              <a:t> </a:t>
            </a:r>
            <a:r>
              <a:rPr sz="2300" b="1" dirty="0">
                <a:solidFill>
                  <a:srgbClr val="11688B"/>
                </a:solidFill>
                <a:latin typeface="Arial"/>
                <a:cs typeface="Arial"/>
              </a:rPr>
              <a:t>real-</a:t>
            </a:r>
            <a:r>
              <a:rPr sz="2300" b="1" spc="-10" dirty="0">
                <a:solidFill>
                  <a:srgbClr val="11688B"/>
                </a:solidFill>
                <a:latin typeface="Arial"/>
                <a:cs typeface="Arial"/>
              </a:rPr>
              <a:t>world analysis</a:t>
            </a:r>
            <a:r>
              <a:rPr sz="2300" b="1" spc="-15" dirty="0">
                <a:solidFill>
                  <a:srgbClr val="11688B"/>
                </a:solidFill>
                <a:latin typeface="Arial"/>
                <a:cs typeface="Arial"/>
              </a:rPr>
              <a:t> </a:t>
            </a:r>
            <a:r>
              <a:rPr sz="2300" b="1" dirty="0">
                <a:solidFill>
                  <a:srgbClr val="11688B"/>
                </a:solidFill>
                <a:latin typeface="Arial"/>
                <a:cs typeface="Arial"/>
              </a:rPr>
              <a:t>of</a:t>
            </a:r>
            <a:r>
              <a:rPr sz="2300" b="1" spc="-5" dirty="0">
                <a:solidFill>
                  <a:srgbClr val="11688B"/>
                </a:solidFill>
                <a:latin typeface="Arial"/>
                <a:cs typeface="Arial"/>
              </a:rPr>
              <a:t> </a:t>
            </a:r>
            <a:r>
              <a:rPr sz="2300" b="1" dirty="0">
                <a:solidFill>
                  <a:srgbClr val="11688B"/>
                </a:solidFill>
                <a:latin typeface="Arial"/>
                <a:cs typeface="Arial"/>
              </a:rPr>
              <a:t>claims</a:t>
            </a:r>
            <a:r>
              <a:rPr sz="2300" b="1" spc="-10" dirty="0">
                <a:solidFill>
                  <a:srgbClr val="11688B"/>
                </a:solidFill>
                <a:latin typeface="Arial"/>
                <a:cs typeface="Arial"/>
              </a:rPr>
              <a:t> </a:t>
            </a:r>
            <a:r>
              <a:rPr sz="2300" b="1" dirty="0">
                <a:solidFill>
                  <a:srgbClr val="11688B"/>
                </a:solidFill>
                <a:latin typeface="Arial"/>
                <a:cs typeface="Arial"/>
              </a:rPr>
              <a:t>data</a:t>
            </a:r>
            <a:r>
              <a:rPr sz="2300" b="1" spc="-5" dirty="0">
                <a:solidFill>
                  <a:srgbClr val="11688B"/>
                </a:solidFill>
                <a:latin typeface="Arial"/>
                <a:cs typeface="Arial"/>
              </a:rPr>
              <a:t> </a:t>
            </a:r>
            <a:r>
              <a:rPr sz="2300" b="1" spc="-20" dirty="0">
                <a:solidFill>
                  <a:srgbClr val="11688B"/>
                </a:solidFill>
                <a:latin typeface="Arial"/>
                <a:cs typeface="Arial"/>
              </a:rPr>
              <a:t>for…</a:t>
            </a:r>
            <a:endParaRPr sz="2300">
              <a:latin typeface="Arial"/>
              <a:cs typeface="Arial"/>
            </a:endParaRPr>
          </a:p>
          <a:p>
            <a:pPr marL="811530">
              <a:lnSpc>
                <a:spcPct val="100000"/>
              </a:lnSpc>
              <a:spcBef>
                <a:spcPts val="459"/>
              </a:spcBef>
            </a:pPr>
            <a:r>
              <a:rPr sz="5750" b="1" spc="-20" dirty="0">
                <a:solidFill>
                  <a:srgbClr val="11688B"/>
                </a:solidFill>
                <a:latin typeface="Arial"/>
                <a:cs typeface="Arial"/>
              </a:rPr>
              <a:t>30.7</a:t>
            </a:r>
            <a:endParaRPr sz="5750">
              <a:latin typeface="Arial"/>
              <a:cs typeface="Arial"/>
            </a:endParaRPr>
          </a:p>
          <a:p>
            <a:pPr marL="811530" marR="336550">
              <a:lnSpc>
                <a:spcPts val="6930"/>
              </a:lnSpc>
              <a:spcBef>
                <a:spcPts val="95"/>
              </a:spcBef>
            </a:pPr>
            <a:r>
              <a:rPr sz="5750" b="1" spc="-10" dirty="0">
                <a:solidFill>
                  <a:srgbClr val="11688B"/>
                </a:solidFill>
                <a:latin typeface="Arial"/>
                <a:cs typeface="Arial"/>
              </a:rPr>
              <a:t>million patients</a:t>
            </a:r>
            <a:endParaRPr sz="5750">
              <a:latin typeface="Arial"/>
              <a:cs typeface="Arial"/>
            </a:endParaRPr>
          </a:p>
        </p:txBody>
      </p:sp>
      <p:sp>
        <p:nvSpPr>
          <p:cNvPr id="19" name="object 19"/>
          <p:cNvSpPr txBox="1"/>
          <p:nvPr/>
        </p:nvSpPr>
        <p:spPr>
          <a:xfrm>
            <a:off x="6018407" y="4908616"/>
            <a:ext cx="3043555" cy="2546350"/>
          </a:xfrm>
          <a:prstGeom prst="rect">
            <a:avLst/>
          </a:prstGeom>
        </p:spPr>
        <p:txBody>
          <a:bodyPr vert="horz" wrap="square" lIns="0" tIns="9525" rIns="0" bIns="0" rtlCol="0">
            <a:spAutoFit/>
          </a:bodyPr>
          <a:lstStyle/>
          <a:p>
            <a:pPr marL="12700" marR="5080">
              <a:lnSpc>
                <a:spcPct val="101099"/>
              </a:lnSpc>
              <a:spcBef>
                <a:spcPts val="75"/>
              </a:spcBef>
            </a:pPr>
            <a:r>
              <a:rPr sz="2300" b="1" dirty="0">
                <a:solidFill>
                  <a:srgbClr val="11688B"/>
                </a:solidFill>
                <a:latin typeface="Arial"/>
                <a:cs typeface="Arial"/>
              </a:rPr>
              <a:t>Patients</a:t>
            </a:r>
            <a:r>
              <a:rPr sz="2300" b="1" spc="30" dirty="0">
                <a:solidFill>
                  <a:srgbClr val="11688B"/>
                </a:solidFill>
                <a:latin typeface="Arial"/>
                <a:cs typeface="Arial"/>
              </a:rPr>
              <a:t> </a:t>
            </a:r>
            <a:r>
              <a:rPr sz="2300" b="1" spc="-20" dirty="0">
                <a:solidFill>
                  <a:srgbClr val="11688B"/>
                </a:solidFill>
                <a:latin typeface="Arial"/>
                <a:cs typeface="Arial"/>
              </a:rPr>
              <a:t>continuously </a:t>
            </a:r>
            <a:r>
              <a:rPr sz="2300" b="1" dirty="0">
                <a:solidFill>
                  <a:srgbClr val="11688B"/>
                </a:solidFill>
                <a:latin typeface="Arial"/>
                <a:cs typeface="Arial"/>
              </a:rPr>
              <a:t>enrolled</a:t>
            </a:r>
            <a:r>
              <a:rPr sz="2300" b="1" spc="-50" dirty="0">
                <a:solidFill>
                  <a:srgbClr val="11688B"/>
                </a:solidFill>
                <a:latin typeface="Arial"/>
                <a:cs typeface="Arial"/>
              </a:rPr>
              <a:t> </a:t>
            </a:r>
            <a:r>
              <a:rPr sz="2300" b="1" spc="-20" dirty="0">
                <a:solidFill>
                  <a:srgbClr val="11688B"/>
                </a:solidFill>
                <a:latin typeface="Arial"/>
                <a:cs typeface="Arial"/>
              </a:rPr>
              <a:t>over…</a:t>
            </a:r>
            <a:endParaRPr sz="2300">
              <a:latin typeface="Arial"/>
              <a:cs typeface="Arial"/>
            </a:endParaRPr>
          </a:p>
          <a:p>
            <a:pPr marL="774700">
              <a:lnSpc>
                <a:spcPct val="100000"/>
              </a:lnSpc>
              <a:spcBef>
                <a:spcPts val="459"/>
              </a:spcBef>
            </a:pPr>
            <a:r>
              <a:rPr sz="5750" b="1" spc="-25" dirty="0">
                <a:solidFill>
                  <a:srgbClr val="11688B"/>
                </a:solidFill>
                <a:latin typeface="Arial"/>
                <a:cs typeface="Arial"/>
              </a:rPr>
              <a:t>6.7</a:t>
            </a:r>
            <a:endParaRPr sz="5750">
              <a:latin typeface="Arial"/>
              <a:cs typeface="Arial"/>
            </a:endParaRPr>
          </a:p>
          <a:p>
            <a:pPr marL="774700">
              <a:lnSpc>
                <a:spcPct val="100000"/>
              </a:lnSpc>
              <a:spcBef>
                <a:spcPts val="25"/>
              </a:spcBef>
            </a:pPr>
            <a:r>
              <a:rPr sz="5750" b="1" spc="-10" dirty="0">
                <a:solidFill>
                  <a:srgbClr val="11688B"/>
                </a:solidFill>
                <a:latin typeface="Arial"/>
                <a:cs typeface="Arial"/>
              </a:rPr>
              <a:t>years</a:t>
            </a:r>
            <a:endParaRPr sz="5750">
              <a:latin typeface="Arial"/>
              <a:cs typeface="Arial"/>
            </a:endParaRPr>
          </a:p>
        </p:txBody>
      </p:sp>
      <p:sp>
        <p:nvSpPr>
          <p:cNvPr id="20" name="object 20"/>
          <p:cNvSpPr txBox="1"/>
          <p:nvPr/>
        </p:nvSpPr>
        <p:spPr>
          <a:xfrm>
            <a:off x="10788573" y="4908616"/>
            <a:ext cx="3625215" cy="2546350"/>
          </a:xfrm>
          <a:prstGeom prst="rect">
            <a:avLst/>
          </a:prstGeom>
        </p:spPr>
        <p:txBody>
          <a:bodyPr vert="horz" wrap="square" lIns="0" tIns="9525" rIns="0" bIns="0" rtlCol="0">
            <a:spAutoFit/>
          </a:bodyPr>
          <a:lstStyle/>
          <a:p>
            <a:pPr marL="12700" marR="807085">
              <a:lnSpc>
                <a:spcPct val="101099"/>
              </a:lnSpc>
              <a:spcBef>
                <a:spcPts val="75"/>
              </a:spcBef>
            </a:pPr>
            <a:r>
              <a:rPr sz="2300" b="1" dirty="0">
                <a:solidFill>
                  <a:srgbClr val="11688B"/>
                </a:solidFill>
                <a:latin typeface="Arial"/>
                <a:cs typeface="Arial"/>
              </a:rPr>
              <a:t>Patients</a:t>
            </a:r>
            <a:r>
              <a:rPr sz="2300" b="1" spc="35" dirty="0">
                <a:solidFill>
                  <a:srgbClr val="11688B"/>
                </a:solidFill>
                <a:latin typeface="Arial"/>
                <a:cs typeface="Arial"/>
              </a:rPr>
              <a:t> </a:t>
            </a:r>
            <a:r>
              <a:rPr sz="2300" b="1" dirty="0">
                <a:solidFill>
                  <a:srgbClr val="11688B"/>
                </a:solidFill>
                <a:latin typeface="Arial"/>
                <a:cs typeface="Arial"/>
              </a:rPr>
              <a:t>with</a:t>
            </a:r>
            <a:r>
              <a:rPr sz="2300" b="1" spc="45" dirty="0">
                <a:solidFill>
                  <a:srgbClr val="11688B"/>
                </a:solidFill>
                <a:latin typeface="Arial"/>
                <a:cs typeface="Arial"/>
              </a:rPr>
              <a:t> </a:t>
            </a:r>
            <a:r>
              <a:rPr sz="2300" b="1" spc="-20" dirty="0">
                <a:solidFill>
                  <a:srgbClr val="11688B"/>
                </a:solidFill>
                <a:latin typeface="Arial"/>
                <a:cs typeface="Arial"/>
              </a:rPr>
              <a:t>iMCD* </a:t>
            </a:r>
            <a:r>
              <a:rPr sz="2300" b="1" spc="-10" dirty="0">
                <a:solidFill>
                  <a:srgbClr val="11688B"/>
                </a:solidFill>
                <a:latin typeface="Arial"/>
                <a:cs typeface="Arial"/>
              </a:rPr>
              <a:t>identified…</a:t>
            </a:r>
            <a:endParaRPr sz="2300">
              <a:latin typeface="Arial"/>
              <a:cs typeface="Arial"/>
            </a:endParaRPr>
          </a:p>
          <a:p>
            <a:pPr marL="793750">
              <a:lnSpc>
                <a:spcPct val="100000"/>
              </a:lnSpc>
              <a:spcBef>
                <a:spcPts val="459"/>
              </a:spcBef>
            </a:pPr>
            <a:r>
              <a:rPr sz="5750" b="1" spc="-25" dirty="0">
                <a:solidFill>
                  <a:srgbClr val="11688B"/>
                </a:solidFill>
                <a:latin typeface="Arial"/>
                <a:cs typeface="Arial"/>
              </a:rPr>
              <a:t>271</a:t>
            </a:r>
            <a:endParaRPr sz="5750">
              <a:latin typeface="Arial"/>
              <a:cs typeface="Arial"/>
            </a:endParaRPr>
          </a:p>
          <a:p>
            <a:pPr marL="793750">
              <a:lnSpc>
                <a:spcPct val="100000"/>
              </a:lnSpc>
              <a:spcBef>
                <a:spcPts val="25"/>
              </a:spcBef>
            </a:pPr>
            <a:r>
              <a:rPr sz="5750" b="1" spc="-10" dirty="0">
                <a:solidFill>
                  <a:srgbClr val="11688B"/>
                </a:solidFill>
                <a:latin typeface="Arial"/>
                <a:cs typeface="Arial"/>
              </a:rPr>
              <a:t>patients</a:t>
            </a:r>
            <a:endParaRPr sz="5750">
              <a:latin typeface="Arial"/>
              <a:cs typeface="Arial"/>
            </a:endParaRPr>
          </a:p>
        </p:txBody>
      </p:sp>
      <p:sp>
        <p:nvSpPr>
          <p:cNvPr id="21" name="object 21"/>
          <p:cNvSpPr txBox="1"/>
          <p:nvPr/>
        </p:nvSpPr>
        <p:spPr>
          <a:xfrm>
            <a:off x="15558732" y="4908616"/>
            <a:ext cx="2713355" cy="2546350"/>
          </a:xfrm>
          <a:prstGeom prst="rect">
            <a:avLst/>
          </a:prstGeom>
        </p:spPr>
        <p:txBody>
          <a:bodyPr vert="horz" wrap="square" lIns="0" tIns="9525" rIns="0" bIns="0" rtlCol="0">
            <a:spAutoFit/>
          </a:bodyPr>
          <a:lstStyle/>
          <a:p>
            <a:pPr marL="12700" marR="485140">
              <a:lnSpc>
                <a:spcPct val="101099"/>
              </a:lnSpc>
              <a:spcBef>
                <a:spcPts val="75"/>
              </a:spcBef>
            </a:pPr>
            <a:r>
              <a:rPr sz="2300" b="1" dirty="0">
                <a:solidFill>
                  <a:srgbClr val="11688B"/>
                </a:solidFill>
                <a:latin typeface="Arial"/>
                <a:cs typeface="Arial"/>
              </a:rPr>
              <a:t>Average</a:t>
            </a:r>
            <a:r>
              <a:rPr sz="2300" b="1" spc="-70" dirty="0">
                <a:solidFill>
                  <a:srgbClr val="11688B"/>
                </a:solidFill>
                <a:latin typeface="Arial"/>
                <a:cs typeface="Arial"/>
              </a:rPr>
              <a:t> </a:t>
            </a:r>
            <a:r>
              <a:rPr sz="2300" b="1" spc="-10" dirty="0">
                <a:solidFill>
                  <a:srgbClr val="11688B"/>
                </a:solidFill>
                <a:latin typeface="Arial"/>
                <a:cs typeface="Arial"/>
              </a:rPr>
              <a:t>patient </a:t>
            </a:r>
            <a:r>
              <a:rPr sz="2300" b="1" dirty="0">
                <a:solidFill>
                  <a:srgbClr val="11688B"/>
                </a:solidFill>
                <a:latin typeface="Arial"/>
                <a:cs typeface="Arial"/>
              </a:rPr>
              <a:t>follow-up</a:t>
            </a:r>
            <a:r>
              <a:rPr sz="2300" b="1" spc="135" dirty="0">
                <a:solidFill>
                  <a:srgbClr val="11688B"/>
                </a:solidFill>
                <a:latin typeface="Arial"/>
                <a:cs typeface="Arial"/>
              </a:rPr>
              <a:t> </a:t>
            </a:r>
            <a:r>
              <a:rPr sz="2300" b="1" spc="-20" dirty="0">
                <a:solidFill>
                  <a:srgbClr val="11688B"/>
                </a:solidFill>
                <a:latin typeface="Arial"/>
                <a:cs typeface="Arial"/>
              </a:rPr>
              <a:t>for…</a:t>
            </a:r>
            <a:endParaRPr sz="2300">
              <a:latin typeface="Arial"/>
              <a:cs typeface="Arial"/>
            </a:endParaRPr>
          </a:p>
          <a:p>
            <a:pPr marL="798830">
              <a:lnSpc>
                <a:spcPct val="100000"/>
              </a:lnSpc>
              <a:spcBef>
                <a:spcPts val="459"/>
              </a:spcBef>
            </a:pPr>
            <a:r>
              <a:rPr sz="5750" b="1" spc="-25" dirty="0">
                <a:solidFill>
                  <a:srgbClr val="11688B"/>
                </a:solidFill>
                <a:latin typeface="Arial"/>
                <a:cs typeface="Arial"/>
              </a:rPr>
              <a:t>6.7</a:t>
            </a:r>
            <a:endParaRPr sz="5750">
              <a:latin typeface="Arial"/>
              <a:cs typeface="Arial"/>
            </a:endParaRPr>
          </a:p>
          <a:p>
            <a:pPr marL="798830">
              <a:lnSpc>
                <a:spcPct val="100000"/>
              </a:lnSpc>
              <a:spcBef>
                <a:spcPts val="25"/>
              </a:spcBef>
            </a:pPr>
            <a:r>
              <a:rPr sz="5750" b="1" spc="-10" dirty="0">
                <a:solidFill>
                  <a:srgbClr val="11688B"/>
                </a:solidFill>
                <a:latin typeface="Arial"/>
                <a:cs typeface="Arial"/>
              </a:rPr>
              <a:t>years</a:t>
            </a:r>
            <a:endParaRPr sz="5750">
              <a:latin typeface="Arial"/>
              <a:cs typeface="Arial"/>
            </a:endParaRPr>
          </a:p>
        </p:txBody>
      </p:sp>
      <p:sp>
        <p:nvSpPr>
          <p:cNvPr id="22" name="object 22"/>
          <p:cNvSpPr/>
          <p:nvPr/>
        </p:nvSpPr>
        <p:spPr>
          <a:xfrm>
            <a:off x="6016911" y="5856871"/>
            <a:ext cx="575310" cy="636905"/>
          </a:xfrm>
          <a:custGeom>
            <a:avLst/>
            <a:gdLst/>
            <a:ahLst/>
            <a:cxnLst/>
            <a:rect l="l" t="t" r="r" b="b"/>
            <a:pathLst>
              <a:path w="575309" h="636904">
                <a:moveTo>
                  <a:pt x="0" y="0"/>
                </a:moveTo>
                <a:lnTo>
                  <a:pt x="0" y="636529"/>
                </a:lnTo>
                <a:lnTo>
                  <a:pt x="574829" y="318264"/>
                </a:lnTo>
                <a:lnTo>
                  <a:pt x="0" y="0"/>
                </a:lnTo>
                <a:close/>
              </a:path>
            </a:pathLst>
          </a:custGeom>
          <a:solidFill>
            <a:srgbClr val="F28A04"/>
          </a:solidFill>
        </p:spPr>
        <p:txBody>
          <a:bodyPr wrap="square" lIns="0" tIns="0" rIns="0" bIns="0" rtlCol="0"/>
          <a:lstStyle/>
          <a:p>
            <a:endParaRPr/>
          </a:p>
        </p:txBody>
      </p:sp>
      <p:sp>
        <p:nvSpPr>
          <p:cNvPr id="23" name="object 23"/>
          <p:cNvSpPr/>
          <p:nvPr/>
        </p:nvSpPr>
        <p:spPr>
          <a:xfrm>
            <a:off x="10797943" y="5856870"/>
            <a:ext cx="575310" cy="636905"/>
          </a:xfrm>
          <a:custGeom>
            <a:avLst/>
            <a:gdLst/>
            <a:ahLst/>
            <a:cxnLst/>
            <a:rect l="l" t="t" r="r" b="b"/>
            <a:pathLst>
              <a:path w="575309" h="636904">
                <a:moveTo>
                  <a:pt x="0" y="0"/>
                </a:moveTo>
                <a:lnTo>
                  <a:pt x="0" y="636529"/>
                </a:lnTo>
                <a:lnTo>
                  <a:pt x="574830" y="318264"/>
                </a:lnTo>
                <a:lnTo>
                  <a:pt x="0" y="0"/>
                </a:lnTo>
                <a:close/>
              </a:path>
            </a:pathLst>
          </a:custGeom>
          <a:solidFill>
            <a:srgbClr val="F28A04"/>
          </a:solidFill>
        </p:spPr>
        <p:txBody>
          <a:bodyPr wrap="square" lIns="0" tIns="0" rIns="0" bIns="0" rtlCol="0"/>
          <a:lstStyle/>
          <a:p>
            <a:endParaRPr/>
          </a:p>
        </p:txBody>
      </p:sp>
      <p:sp>
        <p:nvSpPr>
          <p:cNvPr id="24" name="object 24"/>
          <p:cNvSpPr/>
          <p:nvPr/>
        </p:nvSpPr>
        <p:spPr>
          <a:xfrm>
            <a:off x="15589671" y="5856871"/>
            <a:ext cx="575310" cy="636905"/>
          </a:xfrm>
          <a:custGeom>
            <a:avLst/>
            <a:gdLst/>
            <a:ahLst/>
            <a:cxnLst/>
            <a:rect l="l" t="t" r="r" b="b"/>
            <a:pathLst>
              <a:path w="575309" h="636904">
                <a:moveTo>
                  <a:pt x="0" y="0"/>
                </a:moveTo>
                <a:lnTo>
                  <a:pt x="0" y="636529"/>
                </a:lnTo>
                <a:lnTo>
                  <a:pt x="574830" y="318264"/>
                </a:lnTo>
                <a:lnTo>
                  <a:pt x="0" y="0"/>
                </a:lnTo>
                <a:close/>
              </a:path>
            </a:pathLst>
          </a:custGeom>
          <a:solidFill>
            <a:srgbClr val="F28A04"/>
          </a:solidFill>
        </p:spPr>
        <p:txBody>
          <a:bodyPr wrap="square" lIns="0" tIns="0" rIns="0" bIns="0" rtlCol="0"/>
          <a:lstStyle/>
          <a:p>
            <a:endParaRPr/>
          </a:p>
        </p:txBody>
      </p:sp>
      <p:sp>
        <p:nvSpPr>
          <p:cNvPr id="25" name="object 25"/>
          <p:cNvSpPr/>
          <p:nvPr/>
        </p:nvSpPr>
        <p:spPr>
          <a:xfrm>
            <a:off x="1092908" y="5856871"/>
            <a:ext cx="575310" cy="636905"/>
          </a:xfrm>
          <a:custGeom>
            <a:avLst/>
            <a:gdLst/>
            <a:ahLst/>
            <a:cxnLst/>
            <a:rect l="l" t="t" r="r" b="b"/>
            <a:pathLst>
              <a:path w="575310" h="636904">
                <a:moveTo>
                  <a:pt x="0" y="0"/>
                </a:moveTo>
                <a:lnTo>
                  <a:pt x="0" y="636529"/>
                </a:lnTo>
                <a:lnTo>
                  <a:pt x="574829" y="318264"/>
                </a:lnTo>
                <a:lnTo>
                  <a:pt x="0" y="0"/>
                </a:lnTo>
                <a:close/>
              </a:path>
            </a:pathLst>
          </a:custGeom>
          <a:solidFill>
            <a:srgbClr val="F28A04"/>
          </a:solidFill>
        </p:spPr>
        <p:txBody>
          <a:bodyPr wrap="square" lIns="0" tIns="0" rIns="0" bIns="0" rtlCol="0"/>
          <a:lstStyle/>
          <a:p>
            <a:endParaRPr/>
          </a:p>
        </p:txBody>
      </p:sp>
      <p:grpSp>
        <p:nvGrpSpPr>
          <p:cNvPr id="26" name="object 26"/>
          <p:cNvGrpSpPr/>
          <p:nvPr/>
        </p:nvGrpSpPr>
        <p:grpSpPr>
          <a:xfrm>
            <a:off x="18497949" y="646598"/>
            <a:ext cx="1113155" cy="866140"/>
            <a:chOff x="18497949" y="646598"/>
            <a:chExt cx="1113155" cy="866140"/>
          </a:xfrm>
        </p:grpSpPr>
        <p:sp>
          <p:nvSpPr>
            <p:cNvPr id="27" name="object 27"/>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28" name="object 28"/>
            <p:cNvPicPr/>
            <p:nvPr/>
          </p:nvPicPr>
          <p:blipFill>
            <a:blip r:embed="rId2" cstate="print"/>
            <a:stretch>
              <a:fillRect/>
            </a:stretch>
          </p:blipFill>
          <p:spPr>
            <a:xfrm>
              <a:off x="18719430" y="743851"/>
              <a:ext cx="670974" cy="670974"/>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362224" y="0"/>
            <a:ext cx="3739515" cy="4030979"/>
            <a:chOff x="16362224" y="0"/>
            <a:chExt cx="3739515" cy="4030979"/>
          </a:xfrm>
        </p:grpSpPr>
        <p:sp>
          <p:nvSpPr>
            <p:cNvPr id="3" name="object 3"/>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4" name="object 4"/>
            <p:cNvPicPr/>
            <p:nvPr/>
          </p:nvPicPr>
          <p:blipFill>
            <a:blip r:embed="rId2" cstate="print"/>
            <a:stretch>
              <a:fillRect/>
            </a:stretch>
          </p:blipFill>
          <p:spPr>
            <a:xfrm>
              <a:off x="18719430" y="743851"/>
              <a:ext cx="670974" cy="670974"/>
            </a:xfrm>
            <a:prstGeom prst="rect">
              <a:avLst/>
            </a:prstGeom>
          </p:spPr>
        </p:pic>
      </p:grpSp>
      <p:sp>
        <p:nvSpPr>
          <p:cNvPr id="5" name="object 5"/>
          <p:cNvSpPr txBox="1"/>
          <p:nvPr/>
        </p:nvSpPr>
        <p:spPr>
          <a:xfrm>
            <a:off x="829339" y="10101337"/>
            <a:ext cx="12649200" cy="90551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9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105" dirty="0">
                <a:solidFill>
                  <a:srgbClr val="11688B"/>
                </a:solidFill>
                <a:latin typeface="Arial"/>
                <a:cs typeface="Arial"/>
              </a:rPr>
              <a:t> </a:t>
            </a:r>
            <a:r>
              <a:rPr sz="1650" dirty="0">
                <a:solidFill>
                  <a:srgbClr val="11688B"/>
                </a:solidFill>
                <a:latin typeface="Arial"/>
                <a:cs typeface="Arial"/>
              </a:rPr>
              <a:t>idiopathic</a:t>
            </a:r>
            <a:r>
              <a:rPr sz="1650" spc="110" dirty="0">
                <a:solidFill>
                  <a:srgbClr val="11688B"/>
                </a:solidFill>
                <a:latin typeface="Arial"/>
                <a:cs typeface="Arial"/>
              </a:rPr>
              <a:t> </a:t>
            </a:r>
            <a:r>
              <a:rPr sz="1650" dirty="0">
                <a:solidFill>
                  <a:srgbClr val="11688B"/>
                </a:solidFill>
                <a:latin typeface="Arial"/>
                <a:cs typeface="Arial"/>
              </a:rPr>
              <a:t>Multicentric</a:t>
            </a:r>
            <a:r>
              <a:rPr sz="1650" spc="110" dirty="0">
                <a:solidFill>
                  <a:srgbClr val="11688B"/>
                </a:solidFill>
                <a:latin typeface="Arial"/>
                <a:cs typeface="Arial"/>
              </a:rPr>
              <a:t> </a:t>
            </a:r>
            <a:r>
              <a:rPr sz="1650" dirty="0">
                <a:solidFill>
                  <a:srgbClr val="11688B"/>
                </a:solidFill>
                <a:latin typeface="Arial"/>
                <a:cs typeface="Arial"/>
              </a:rPr>
              <a:t>Castleman</a:t>
            </a:r>
            <a:r>
              <a:rPr sz="1650" spc="110"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ts val="1980"/>
              </a:lnSpc>
              <a:spcBef>
                <a:spcPts val="495"/>
              </a:spcBef>
            </a:pPr>
            <a:r>
              <a:rPr sz="1650" b="1" dirty="0">
                <a:solidFill>
                  <a:srgbClr val="11688B"/>
                </a:solidFill>
                <a:latin typeface="Arial"/>
                <a:cs typeface="Arial"/>
              </a:rPr>
              <a:t>References:</a:t>
            </a:r>
            <a:r>
              <a:rPr sz="1650" b="1" spc="-30"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30" dirty="0">
                <a:solidFill>
                  <a:srgbClr val="11688B"/>
                </a:solidFill>
                <a:latin typeface="Arial"/>
                <a:cs typeface="Arial"/>
              </a:rPr>
              <a:t> </a:t>
            </a:r>
            <a:r>
              <a:rPr sz="1650" dirty="0">
                <a:solidFill>
                  <a:srgbClr val="11688B"/>
                </a:solidFill>
                <a:latin typeface="Arial"/>
                <a:cs typeface="Arial"/>
              </a:rPr>
              <a:t>Sitenga</a:t>
            </a:r>
            <a:r>
              <a:rPr sz="1650" spc="-20" dirty="0">
                <a:solidFill>
                  <a:srgbClr val="11688B"/>
                </a:solidFill>
                <a:latin typeface="Arial"/>
                <a:cs typeface="Arial"/>
              </a:rPr>
              <a:t> </a:t>
            </a:r>
            <a:r>
              <a:rPr sz="1650" dirty="0">
                <a:solidFill>
                  <a:srgbClr val="11688B"/>
                </a:solidFill>
                <a:latin typeface="Arial"/>
                <a:cs typeface="Arial"/>
              </a:rPr>
              <a:t>J,</a:t>
            </a:r>
            <a:r>
              <a:rPr sz="1650" spc="-30" dirty="0">
                <a:solidFill>
                  <a:srgbClr val="11688B"/>
                </a:solidFill>
                <a:latin typeface="Arial"/>
                <a:cs typeface="Arial"/>
              </a:rPr>
              <a:t> </a:t>
            </a:r>
            <a:r>
              <a:rPr sz="1650" i="1" dirty="0">
                <a:solidFill>
                  <a:srgbClr val="11688B"/>
                </a:solidFill>
                <a:latin typeface="Arial"/>
                <a:cs typeface="Arial"/>
              </a:rPr>
              <a:t>et</a:t>
            </a:r>
            <a:r>
              <a:rPr sz="1650" i="1" spc="-25" dirty="0">
                <a:solidFill>
                  <a:srgbClr val="11688B"/>
                </a:solidFill>
                <a:latin typeface="Arial"/>
                <a:cs typeface="Arial"/>
              </a:rPr>
              <a:t> </a:t>
            </a:r>
            <a:r>
              <a:rPr sz="1650" i="1" dirty="0">
                <a:solidFill>
                  <a:srgbClr val="11688B"/>
                </a:solidFill>
                <a:latin typeface="Arial"/>
                <a:cs typeface="Arial"/>
              </a:rPr>
              <a:t>al.</a:t>
            </a:r>
            <a:r>
              <a:rPr sz="1650" i="1" spc="-35" dirty="0">
                <a:solidFill>
                  <a:srgbClr val="11688B"/>
                </a:solidFill>
                <a:latin typeface="Arial"/>
                <a:cs typeface="Arial"/>
              </a:rPr>
              <a:t> </a:t>
            </a:r>
            <a:r>
              <a:rPr sz="1650" i="1" dirty="0">
                <a:solidFill>
                  <a:srgbClr val="11688B"/>
                </a:solidFill>
                <a:latin typeface="Arial"/>
                <a:cs typeface="Arial"/>
              </a:rPr>
              <a:t>Patient</a:t>
            </a:r>
            <a:r>
              <a:rPr sz="1650" i="1" spc="-25" dirty="0">
                <a:solidFill>
                  <a:srgbClr val="11688B"/>
                </a:solidFill>
                <a:latin typeface="Arial"/>
                <a:cs typeface="Arial"/>
              </a:rPr>
              <a:t> </a:t>
            </a:r>
            <a:r>
              <a:rPr sz="1650" i="1" spc="-10" dirty="0">
                <a:solidFill>
                  <a:srgbClr val="11688B"/>
                </a:solidFill>
                <a:latin typeface="Arial"/>
                <a:cs typeface="Arial"/>
              </a:rPr>
              <a:t>Relat</a:t>
            </a:r>
            <a:r>
              <a:rPr sz="1650" i="1" spc="-30" dirty="0">
                <a:solidFill>
                  <a:srgbClr val="11688B"/>
                </a:solidFill>
                <a:latin typeface="Arial"/>
                <a:cs typeface="Arial"/>
              </a:rPr>
              <a:t> </a:t>
            </a:r>
            <a:r>
              <a:rPr sz="1650" i="1" dirty="0">
                <a:solidFill>
                  <a:srgbClr val="11688B"/>
                </a:solidFill>
                <a:latin typeface="Arial"/>
                <a:cs typeface="Arial"/>
              </a:rPr>
              <a:t>Outcome</a:t>
            </a:r>
            <a:r>
              <a:rPr sz="1650" i="1" spc="-20" dirty="0">
                <a:solidFill>
                  <a:srgbClr val="11688B"/>
                </a:solidFill>
                <a:latin typeface="Arial"/>
                <a:cs typeface="Arial"/>
              </a:rPr>
              <a:t> </a:t>
            </a:r>
            <a:r>
              <a:rPr sz="1650" i="1" dirty="0">
                <a:solidFill>
                  <a:srgbClr val="11688B"/>
                </a:solidFill>
                <a:latin typeface="Arial"/>
                <a:cs typeface="Arial"/>
              </a:rPr>
              <a:t>Meas.</a:t>
            </a:r>
            <a:r>
              <a:rPr sz="1650" i="1" spc="-30" dirty="0">
                <a:solidFill>
                  <a:srgbClr val="11688B"/>
                </a:solidFill>
                <a:latin typeface="Arial"/>
                <a:cs typeface="Arial"/>
              </a:rPr>
              <a:t> </a:t>
            </a:r>
            <a:r>
              <a:rPr sz="1650" dirty="0">
                <a:solidFill>
                  <a:srgbClr val="11688B"/>
                </a:solidFill>
                <a:latin typeface="Arial"/>
                <a:cs typeface="Arial"/>
              </a:rPr>
              <a:t>2018;</a:t>
            </a:r>
            <a:r>
              <a:rPr sz="1650" spc="-25" dirty="0">
                <a:solidFill>
                  <a:srgbClr val="11688B"/>
                </a:solidFill>
                <a:latin typeface="Arial"/>
                <a:cs typeface="Arial"/>
              </a:rPr>
              <a:t> </a:t>
            </a:r>
            <a:r>
              <a:rPr sz="1650" dirty="0">
                <a:solidFill>
                  <a:srgbClr val="11688B"/>
                </a:solidFill>
                <a:latin typeface="Arial"/>
                <a:cs typeface="Arial"/>
              </a:rPr>
              <a:t>9:</a:t>
            </a:r>
            <a:r>
              <a:rPr sz="1650" spc="-30" dirty="0">
                <a:solidFill>
                  <a:srgbClr val="11688B"/>
                </a:solidFill>
                <a:latin typeface="Arial"/>
                <a:cs typeface="Arial"/>
              </a:rPr>
              <a:t> </a:t>
            </a:r>
            <a:r>
              <a:rPr sz="1650" dirty="0">
                <a:solidFill>
                  <a:srgbClr val="11688B"/>
                </a:solidFill>
                <a:latin typeface="Arial"/>
                <a:cs typeface="Arial"/>
              </a:rPr>
              <a:t>35–41.</a:t>
            </a:r>
            <a:r>
              <a:rPr sz="1650" spc="-35" dirty="0">
                <a:solidFill>
                  <a:srgbClr val="11688B"/>
                </a:solidFill>
                <a:latin typeface="Arial"/>
                <a:cs typeface="Arial"/>
              </a:rPr>
              <a:t> </a:t>
            </a:r>
            <a:r>
              <a:rPr sz="1650" b="1" dirty="0">
                <a:solidFill>
                  <a:srgbClr val="11688B"/>
                </a:solidFill>
                <a:latin typeface="Arial"/>
                <a:cs typeface="Arial"/>
              </a:rPr>
              <a:t>2</a:t>
            </a:r>
            <a:r>
              <a:rPr sz="1650" dirty="0">
                <a:solidFill>
                  <a:srgbClr val="11688B"/>
                </a:solidFill>
                <a:latin typeface="Arial"/>
                <a:cs typeface="Arial"/>
              </a:rPr>
              <a:t>.</a:t>
            </a:r>
            <a:r>
              <a:rPr sz="1650" spc="-25" dirty="0">
                <a:solidFill>
                  <a:srgbClr val="11688B"/>
                </a:solidFill>
                <a:latin typeface="Arial"/>
                <a:cs typeface="Arial"/>
              </a:rPr>
              <a:t> </a:t>
            </a:r>
            <a:r>
              <a:rPr sz="1650" dirty="0">
                <a:solidFill>
                  <a:srgbClr val="11688B"/>
                </a:solidFill>
                <a:latin typeface="Arial"/>
                <a:cs typeface="Arial"/>
              </a:rPr>
              <a:t>Lang</a:t>
            </a:r>
            <a:r>
              <a:rPr sz="1650" spc="-25" dirty="0">
                <a:solidFill>
                  <a:srgbClr val="11688B"/>
                </a:solidFill>
                <a:latin typeface="Arial"/>
                <a:cs typeface="Arial"/>
              </a:rPr>
              <a:t> </a:t>
            </a:r>
            <a:r>
              <a:rPr sz="1650" dirty="0">
                <a:solidFill>
                  <a:srgbClr val="11688B"/>
                </a:solidFill>
                <a:latin typeface="Arial"/>
                <a:cs typeface="Arial"/>
              </a:rPr>
              <a:t>E,</a:t>
            </a:r>
            <a:r>
              <a:rPr sz="1650" spc="-25" dirty="0">
                <a:solidFill>
                  <a:srgbClr val="11688B"/>
                </a:solidFill>
                <a:latin typeface="Arial"/>
                <a:cs typeface="Arial"/>
              </a:rPr>
              <a:t> </a:t>
            </a:r>
            <a:r>
              <a:rPr sz="1650" dirty="0">
                <a:solidFill>
                  <a:srgbClr val="11688B"/>
                </a:solidFill>
                <a:latin typeface="Arial"/>
                <a:cs typeface="Arial"/>
              </a:rPr>
              <a:t>and</a:t>
            </a:r>
            <a:r>
              <a:rPr sz="1650" spc="-25" dirty="0">
                <a:solidFill>
                  <a:srgbClr val="11688B"/>
                </a:solidFill>
                <a:latin typeface="Arial"/>
                <a:cs typeface="Arial"/>
              </a:rPr>
              <a:t> </a:t>
            </a:r>
            <a:r>
              <a:rPr sz="1650" dirty="0">
                <a:solidFill>
                  <a:srgbClr val="11688B"/>
                </a:solidFill>
                <a:latin typeface="Arial"/>
                <a:cs typeface="Arial"/>
              </a:rPr>
              <a:t>van</a:t>
            </a:r>
            <a:r>
              <a:rPr sz="1650" spc="-20" dirty="0">
                <a:solidFill>
                  <a:srgbClr val="11688B"/>
                </a:solidFill>
                <a:latin typeface="Arial"/>
                <a:cs typeface="Arial"/>
              </a:rPr>
              <a:t> </a:t>
            </a:r>
            <a:r>
              <a:rPr sz="1650" spc="-10" dirty="0">
                <a:solidFill>
                  <a:srgbClr val="11688B"/>
                </a:solidFill>
                <a:latin typeface="Arial"/>
                <a:cs typeface="Arial"/>
              </a:rPr>
              <a:t>Rhee</a:t>
            </a:r>
            <a:r>
              <a:rPr sz="1650" spc="-25" dirty="0">
                <a:solidFill>
                  <a:srgbClr val="11688B"/>
                </a:solidFill>
                <a:latin typeface="Arial"/>
                <a:cs typeface="Arial"/>
              </a:rPr>
              <a:t> </a:t>
            </a:r>
            <a:r>
              <a:rPr sz="1650" dirty="0">
                <a:solidFill>
                  <a:srgbClr val="11688B"/>
                </a:solidFill>
                <a:latin typeface="Arial"/>
                <a:cs typeface="Arial"/>
              </a:rPr>
              <a:t>F.</a:t>
            </a:r>
            <a:r>
              <a:rPr sz="1650" spc="-30" dirty="0">
                <a:solidFill>
                  <a:srgbClr val="11688B"/>
                </a:solidFill>
                <a:latin typeface="Arial"/>
                <a:cs typeface="Arial"/>
              </a:rPr>
              <a:t> </a:t>
            </a:r>
            <a:r>
              <a:rPr sz="1650" i="1" dirty="0">
                <a:solidFill>
                  <a:srgbClr val="11688B"/>
                </a:solidFill>
                <a:latin typeface="Arial"/>
                <a:cs typeface="Arial"/>
              </a:rPr>
              <a:t>Blood</a:t>
            </a:r>
            <a:r>
              <a:rPr sz="1650" i="1" spc="-25" dirty="0">
                <a:solidFill>
                  <a:srgbClr val="11688B"/>
                </a:solidFill>
                <a:latin typeface="Arial"/>
                <a:cs typeface="Arial"/>
              </a:rPr>
              <a:t> </a:t>
            </a:r>
            <a:r>
              <a:rPr sz="1650" i="1" spc="-20" dirty="0">
                <a:solidFill>
                  <a:srgbClr val="11688B"/>
                </a:solidFill>
                <a:latin typeface="Arial"/>
                <a:cs typeface="Arial"/>
              </a:rPr>
              <a:t>Rev.</a:t>
            </a:r>
            <a:r>
              <a:rPr sz="1650" i="1" spc="-30" dirty="0">
                <a:solidFill>
                  <a:srgbClr val="11688B"/>
                </a:solidFill>
                <a:latin typeface="Arial"/>
                <a:cs typeface="Arial"/>
              </a:rPr>
              <a:t> </a:t>
            </a:r>
            <a:r>
              <a:rPr sz="1650" dirty="0">
                <a:solidFill>
                  <a:srgbClr val="11688B"/>
                </a:solidFill>
                <a:latin typeface="Arial"/>
                <a:cs typeface="Arial"/>
              </a:rPr>
              <a:t>2024;</a:t>
            </a:r>
            <a:r>
              <a:rPr sz="1650" spc="-25" dirty="0">
                <a:solidFill>
                  <a:srgbClr val="11688B"/>
                </a:solidFill>
                <a:latin typeface="Arial"/>
                <a:cs typeface="Arial"/>
              </a:rPr>
              <a:t> </a:t>
            </a:r>
            <a:r>
              <a:rPr sz="1650" dirty="0">
                <a:solidFill>
                  <a:srgbClr val="11688B"/>
                </a:solidFill>
                <a:latin typeface="Arial"/>
                <a:cs typeface="Arial"/>
              </a:rPr>
              <a:t>64:</a:t>
            </a:r>
            <a:r>
              <a:rPr sz="1650" spc="-30" dirty="0">
                <a:solidFill>
                  <a:srgbClr val="11688B"/>
                </a:solidFill>
                <a:latin typeface="Arial"/>
                <a:cs typeface="Arial"/>
              </a:rPr>
              <a:t> </a:t>
            </a:r>
            <a:r>
              <a:rPr sz="1650" spc="-10" dirty="0">
                <a:solidFill>
                  <a:srgbClr val="11688B"/>
                </a:solidFill>
                <a:latin typeface="Arial"/>
                <a:cs typeface="Arial"/>
              </a:rPr>
              <a:t>101161.</a:t>
            </a:r>
            <a:endParaRPr sz="1650">
              <a:latin typeface="Arial"/>
              <a:cs typeface="Arial"/>
            </a:endParaRPr>
          </a:p>
          <a:p>
            <a:pPr marL="12700">
              <a:lnSpc>
                <a:spcPct val="100000"/>
              </a:lnSpc>
            </a:pPr>
            <a:r>
              <a:rPr sz="1650" b="1" dirty="0">
                <a:solidFill>
                  <a:srgbClr val="11688B"/>
                </a:solidFill>
                <a:latin typeface="Arial"/>
                <a:cs typeface="Arial"/>
              </a:rPr>
              <a:t>3.</a:t>
            </a:r>
            <a:r>
              <a:rPr sz="1650" b="1" spc="-5" dirty="0">
                <a:solidFill>
                  <a:srgbClr val="11688B"/>
                </a:solidFill>
                <a:latin typeface="Arial"/>
                <a:cs typeface="Arial"/>
              </a:rPr>
              <a:t> </a:t>
            </a:r>
            <a:r>
              <a:rPr sz="1650" dirty="0">
                <a:solidFill>
                  <a:srgbClr val="11688B"/>
                </a:solidFill>
                <a:latin typeface="Arial"/>
                <a:cs typeface="Arial"/>
              </a:rPr>
              <a:t>Fajgenbaum</a:t>
            </a:r>
            <a:r>
              <a:rPr sz="1650" spc="-5" dirty="0">
                <a:solidFill>
                  <a:srgbClr val="11688B"/>
                </a:solidFill>
                <a:latin typeface="Arial"/>
                <a:cs typeface="Arial"/>
              </a:rPr>
              <a:t> </a:t>
            </a:r>
            <a:r>
              <a:rPr sz="1650" dirty="0">
                <a:solidFill>
                  <a:srgbClr val="11688B"/>
                </a:solidFill>
                <a:latin typeface="Arial"/>
                <a:cs typeface="Arial"/>
              </a:rPr>
              <a:t>DC,</a:t>
            </a:r>
            <a:r>
              <a:rPr sz="1650" spc="-10" dirty="0">
                <a:solidFill>
                  <a:srgbClr val="11688B"/>
                </a:solidFill>
                <a:latin typeface="Arial"/>
                <a:cs typeface="Arial"/>
              </a:rPr>
              <a:t> </a:t>
            </a:r>
            <a:r>
              <a:rPr sz="1650" i="1" dirty="0">
                <a:solidFill>
                  <a:srgbClr val="11688B"/>
                </a:solidFill>
                <a:latin typeface="Arial"/>
                <a:cs typeface="Arial"/>
              </a:rPr>
              <a:t>et</a:t>
            </a:r>
            <a:r>
              <a:rPr sz="1650" i="1" spc="-5" dirty="0">
                <a:solidFill>
                  <a:srgbClr val="11688B"/>
                </a:solidFill>
                <a:latin typeface="Arial"/>
                <a:cs typeface="Arial"/>
              </a:rPr>
              <a:t> </a:t>
            </a:r>
            <a:r>
              <a:rPr sz="1650" i="1" dirty="0">
                <a:solidFill>
                  <a:srgbClr val="11688B"/>
                </a:solidFill>
                <a:latin typeface="Arial"/>
                <a:cs typeface="Arial"/>
              </a:rPr>
              <a:t>al.</a:t>
            </a:r>
            <a:r>
              <a:rPr sz="1650" i="1" spc="-10" dirty="0">
                <a:solidFill>
                  <a:srgbClr val="11688B"/>
                </a:solidFill>
                <a:latin typeface="Arial"/>
                <a:cs typeface="Arial"/>
              </a:rPr>
              <a:t> </a:t>
            </a:r>
            <a:r>
              <a:rPr sz="1650" i="1" dirty="0">
                <a:solidFill>
                  <a:srgbClr val="11688B"/>
                </a:solidFill>
                <a:latin typeface="Arial"/>
                <a:cs typeface="Arial"/>
              </a:rPr>
              <a:t>Blood.</a:t>
            </a:r>
            <a:r>
              <a:rPr sz="1650" i="1" spc="-5" dirty="0">
                <a:solidFill>
                  <a:srgbClr val="11688B"/>
                </a:solidFill>
                <a:latin typeface="Arial"/>
                <a:cs typeface="Arial"/>
              </a:rPr>
              <a:t> </a:t>
            </a:r>
            <a:r>
              <a:rPr sz="1650" dirty="0">
                <a:solidFill>
                  <a:srgbClr val="11688B"/>
                </a:solidFill>
                <a:latin typeface="Arial"/>
                <a:cs typeface="Arial"/>
              </a:rPr>
              <a:t>2017;</a:t>
            </a:r>
            <a:r>
              <a:rPr sz="1650" spc="-5" dirty="0">
                <a:solidFill>
                  <a:srgbClr val="11688B"/>
                </a:solidFill>
                <a:latin typeface="Arial"/>
                <a:cs typeface="Arial"/>
              </a:rPr>
              <a:t> </a:t>
            </a:r>
            <a:r>
              <a:rPr sz="1650" dirty="0">
                <a:solidFill>
                  <a:srgbClr val="11688B"/>
                </a:solidFill>
                <a:latin typeface="Arial"/>
                <a:cs typeface="Arial"/>
              </a:rPr>
              <a:t>129:</a:t>
            </a:r>
            <a:r>
              <a:rPr sz="1650" spc="-5" dirty="0">
                <a:solidFill>
                  <a:srgbClr val="11688B"/>
                </a:solidFill>
                <a:latin typeface="Arial"/>
                <a:cs typeface="Arial"/>
              </a:rPr>
              <a:t> </a:t>
            </a:r>
            <a:r>
              <a:rPr sz="1650" spc="-10" dirty="0">
                <a:solidFill>
                  <a:srgbClr val="11688B"/>
                </a:solidFill>
                <a:latin typeface="Arial"/>
                <a:cs typeface="Arial"/>
              </a:rPr>
              <a:t>1646–57.</a:t>
            </a:r>
            <a:endParaRPr sz="1650">
              <a:latin typeface="Arial"/>
              <a:cs typeface="Arial"/>
            </a:endParaRPr>
          </a:p>
        </p:txBody>
      </p:sp>
      <p:sp>
        <p:nvSpPr>
          <p:cNvPr id="6" name="object 6"/>
          <p:cNvSpPr txBox="1"/>
          <p:nvPr/>
        </p:nvSpPr>
        <p:spPr>
          <a:xfrm>
            <a:off x="1421380" y="4155549"/>
            <a:ext cx="9196070" cy="1641475"/>
          </a:xfrm>
          <a:prstGeom prst="rect">
            <a:avLst/>
          </a:prstGeom>
        </p:spPr>
        <p:txBody>
          <a:bodyPr vert="horz" wrap="square" lIns="0" tIns="8890" rIns="0" bIns="0" rtlCol="0">
            <a:spAutoFit/>
          </a:bodyPr>
          <a:lstStyle/>
          <a:p>
            <a:pPr marL="307975" marR="17780" indent="-283210">
              <a:lnSpc>
                <a:spcPct val="102099"/>
              </a:lnSpc>
              <a:spcBef>
                <a:spcPts val="70"/>
              </a:spcBef>
              <a:buChar char="•"/>
              <a:tabLst>
                <a:tab pos="307975" algn="l"/>
              </a:tabLst>
            </a:pPr>
            <a:r>
              <a:rPr sz="2600" dirty="0">
                <a:solidFill>
                  <a:srgbClr val="11688B"/>
                </a:solidFill>
                <a:latin typeface="Arial"/>
                <a:cs typeface="Arial"/>
              </a:rPr>
              <a:t>Patients</a:t>
            </a:r>
            <a:r>
              <a:rPr sz="2600" spc="240" dirty="0">
                <a:solidFill>
                  <a:srgbClr val="11688B"/>
                </a:solidFill>
                <a:latin typeface="Arial"/>
                <a:cs typeface="Arial"/>
              </a:rPr>
              <a:t> </a:t>
            </a:r>
            <a:r>
              <a:rPr sz="2600" spc="55" dirty="0">
                <a:solidFill>
                  <a:srgbClr val="11688B"/>
                </a:solidFill>
                <a:latin typeface="Arial"/>
                <a:cs typeface="Arial"/>
              </a:rPr>
              <a:t>with</a:t>
            </a:r>
            <a:r>
              <a:rPr sz="2600" spc="240" dirty="0">
                <a:solidFill>
                  <a:srgbClr val="11688B"/>
                </a:solidFill>
                <a:latin typeface="Arial"/>
                <a:cs typeface="Arial"/>
              </a:rPr>
              <a:t> </a:t>
            </a:r>
            <a:r>
              <a:rPr sz="2600" dirty="0">
                <a:solidFill>
                  <a:srgbClr val="11688B"/>
                </a:solidFill>
                <a:latin typeface="Arial"/>
                <a:cs typeface="Arial"/>
              </a:rPr>
              <a:t>idiopathic</a:t>
            </a:r>
            <a:r>
              <a:rPr sz="2600" spc="235" dirty="0">
                <a:solidFill>
                  <a:srgbClr val="11688B"/>
                </a:solidFill>
                <a:latin typeface="Arial"/>
                <a:cs typeface="Arial"/>
              </a:rPr>
              <a:t> </a:t>
            </a:r>
            <a:r>
              <a:rPr sz="2600" dirty="0">
                <a:solidFill>
                  <a:srgbClr val="11688B"/>
                </a:solidFill>
                <a:latin typeface="Arial"/>
                <a:cs typeface="Arial"/>
              </a:rPr>
              <a:t>Multicentric</a:t>
            </a:r>
            <a:r>
              <a:rPr sz="2600" spc="235" dirty="0">
                <a:solidFill>
                  <a:srgbClr val="11688B"/>
                </a:solidFill>
                <a:latin typeface="Arial"/>
                <a:cs typeface="Arial"/>
              </a:rPr>
              <a:t> </a:t>
            </a:r>
            <a:r>
              <a:rPr sz="2600" dirty="0">
                <a:solidFill>
                  <a:srgbClr val="11688B"/>
                </a:solidFill>
                <a:latin typeface="Arial"/>
                <a:cs typeface="Arial"/>
              </a:rPr>
              <a:t>Castleman</a:t>
            </a:r>
            <a:r>
              <a:rPr sz="2600" spc="240" dirty="0">
                <a:solidFill>
                  <a:srgbClr val="11688B"/>
                </a:solidFill>
                <a:latin typeface="Arial"/>
                <a:cs typeface="Arial"/>
              </a:rPr>
              <a:t> </a:t>
            </a:r>
            <a:r>
              <a:rPr sz="2600" spc="-10" dirty="0">
                <a:solidFill>
                  <a:srgbClr val="11688B"/>
                </a:solidFill>
                <a:latin typeface="Arial"/>
                <a:cs typeface="Arial"/>
              </a:rPr>
              <a:t>Disease </a:t>
            </a:r>
            <a:r>
              <a:rPr sz="2600" spc="-20" dirty="0">
                <a:solidFill>
                  <a:srgbClr val="11688B"/>
                </a:solidFill>
                <a:latin typeface="Arial"/>
                <a:cs typeface="Arial"/>
              </a:rPr>
              <a:t>(iMCD)</a:t>
            </a:r>
            <a:r>
              <a:rPr sz="2600" spc="40" dirty="0">
                <a:solidFill>
                  <a:srgbClr val="11688B"/>
                </a:solidFill>
                <a:latin typeface="Arial"/>
                <a:cs typeface="Arial"/>
              </a:rPr>
              <a:t> </a:t>
            </a:r>
            <a:r>
              <a:rPr sz="2600" dirty="0">
                <a:solidFill>
                  <a:srgbClr val="11688B"/>
                </a:solidFill>
                <a:latin typeface="Arial"/>
                <a:cs typeface="Arial"/>
              </a:rPr>
              <a:t>have</a:t>
            </a:r>
            <a:r>
              <a:rPr sz="2600" spc="40" dirty="0">
                <a:solidFill>
                  <a:srgbClr val="11688B"/>
                </a:solidFill>
                <a:latin typeface="Arial"/>
                <a:cs typeface="Arial"/>
              </a:rPr>
              <a:t> </a:t>
            </a:r>
            <a:r>
              <a:rPr sz="2600" dirty="0">
                <a:solidFill>
                  <a:srgbClr val="11688B"/>
                </a:solidFill>
                <a:latin typeface="Arial"/>
                <a:cs typeface="Arial"/>
              </a:rPr>
              <a:t>poorer</a:t>
            </a:r>
            <a:r>
              <a:rPr sz="2600" spc="45" dirty="0">
                <a:solidFill>
                  <a:srgbClr val="11688B"/>
                </a:solidFill>
                <a:latin typeface="Arial"/>
                <a:cs typeface="Arial"/>
              </a:rPr>
              <a:t> outcomes</a:t>
            </a:r>
            <a:r>
              <a:rPr sz="2600" spc="40" dirty="0">
                <a:solidFill>
                  <a:srgbClr val="11688B"/>
                </a:solidFill>
                <a:latin typeface="Arial"/>
                <a:cs typeface="Arial"/>
              </a:rPr>
              <a:t> </a:t>
            </a:r>
            <a:r>
              <a:rPr sz="2600" dirty="0">
                <a:solidFill>
                  <a:srgbClr val="11688B"/>
                </a:solidFill>
                <a:latin typeface="Arial"/>
                <a:cs typeface="Arial"/>
              </a:rPr>
              <a:t>than</a:t>
            </a:r>
            <a:r>
              <a:rPr sz="2600" spc="45" dirty="0">
                <a:solidFill>
                  <a:srgbClr val="11688B"/>
                </a:solidFill>
                <a:latin typeface="Arial"/>
                <a:cs typeface="Arial"/>
              </a:rPr>
              <a:t> </a:t>
            </a:r>
            <a:r>
              <a:rPr sz="2600" dirty="0">
                <a:solidFill>
                  <a:srgbClr val="11688B"/>
                </a:solidFill>
                <a:latin typeface="Arial"/>
                <a:cs typeface="Arial"/>
              </a:rPr>
              <a:t>many</a:t>
            </a:r>
            <a:r>
              <a:rPr sz="2600" spc="45" dirty="0">
                <a:solidFill>
                  <a:srgbClr val="11688B"/>
                </a:solidFill>
                <a:latin typeface="Arial"/>
                <a:cs typeface="Arial"/>
              </a:rPr>
              <a:t> </a:t>
            </a:r>
            <a:r>
              <a:rPr sz="2600" dirty="0">
                <a:solidFill>
                  <a:srgbClr val="11688B"/>
                </a:solidFill>
                <a:latin typeface="Arial"/>
                <a:cs typeface="Arial"/>
              </a:rPr>
              <a:t>cancers</a:t>
            </a:r>
            <a:r>
              <a:rPr sz="2600" spc="40" dirty="0">
                <a:solidFill>
                  <a:srgbClr val="11688B"/>
                </a:solidFill>
                <a:latin typeface="Arial"/>
                <a:cs typeface="Arial"/>
              </a:rPr>
              <a:t> </a:t>
            </a:r>
            <a:r>
              <a:rPr sz="2600" spc="-10" dirty="0">
                <a:solidFill>
                  <a:srgbClr val="11688B"/>
                </a:solidFill>
                <a:latin typeface="Arial"/>
                <a:cs typeface="Arial"/>
              </a:rPr>
              <a:t>including </a:t>
            </a:r>
            <a:r>
              <a:rPr sz="2600" dirty="0">
                <a:solidFill>
                  <a:srgbClr val="11688B"/>
                </a:solidFill>
                <a:latin typeface="Arial"/>
                <a:cs typeface="Arial"/>
              </a:rPr>
              <a:t>Stage</a:t>
            </a:r>
            <a:r>
              <a:rPr sz="2600" spc="50" dirty="0">
                <a:solidFill>
                  <a:srgbClr val="11688B"/>
                </a:solidFill>
                <a:latin typeface="Arial"/>
                <a:cs typeface="Arial"/>
              </a:rPr>
              <a:t> </a:t>
            </a:r>
            <a:r>
              <a:rPr sz="2600" dirty="0">
                <a:solidFill>
                  <a:srgbClr val="11688B"/>
                </a:solidFill>
                <a:latin typeface="Arial"/>
                <a:cs typeface="Arial"/>
              </a:rPr>
              <a:t>II</a:t>
            </a:r>
            <a:r>
              <a:rPr sz="2600" spc="60" dirty="0">
                <a:solidFill>
                  <a:srgbClr val="11688B"/>
                </a:solidFill>
                <a:latin typeface="Arial"/>
                <a:cs typeface="Arial"/>
              </a:rPr>
              <a:t> </a:t>
            </a:r>
            <a:r>
              <a:rPr sz="2600" dirty="0">
                <a:solidFill>
                  <a:srgbClr val="11688B"/>
                </a:solidFill>
                <a:latin typeface="Arial"/>
                <a:cs typeface="Arial"/>
              </a:rPr>
              <a:t>colon</a:t>
            </a:r>
            <a:r>
              <a:rPr sz="2600" spc="65" dirty="0">
                <a:solidFill>
                  <a:srgbClr val="11688B"/>
                </a:solidFill>
                <a:latin typeface="Arial"/>
                <a:cs typeface="Arial"/>
              </a:rPr>
              <a:t> </a:t>
            </a:r>
            <a:r>
              <a:rPr sz="2600" dirty="0">
                <a:solidFill>
                  <a:srgbClr val="11688B"/>
                </a:solidFill>
                <a:latin typeface="Arial"/>
                <a:cs typeface="Arial"/>
              </a:rPr>
              <a:t>cancer,</a:t>
            </a:r>
            <a:r>
              <a:rPr sz="2600" spc="60" dirty="0">
                <a:solidFill>
                  <a:srgbClr val="11688B"/>
                </a:solidFill>
                <a:latin typeface="Arial"/>
                <a:cs typeface="Arial"/>
              </a:rPr>
              <a:t> </a:t>
            </a:r>
            <a:r>
              <a:rPr sz="2600" dirty="0">
                <a:solidFill>
                  <a:srgbClr val="11688B"/>
                </a:solidFill>
                <a:latin typeface="Arial"/>
                <a:cs typeface="Arial"/>
              </a:rPr>
              <a:t>Stage</a:t>
            </a:r>
            <a:r>
              <a:rPr sz="2600" spc="50" dirty="0">
                <a:solidFill>
                  <a:srgbClr val="11688B"/>
                </a:solidFill>
                <a:latin typeface="Arial"/>
                <a:cs typeface="Arial"/>
              </a:rPr>
              <a:t> </a:t>
            </a:r>
            <a:r>
              <a:rPr sz="2600" dirty="0">
                <a:solidFill>
                  <a:srgbClr val="11688B"/>
                </a:solidFill>
                <a:latin typeface="Arial"/>
                <a:cs typeface="Arial"/>
              </a:rPr>
              <a:t>III</a:t>
            </a:r>
            <a:r>
              <a:rPr sz="2600" spc="65" dirty="0">
                <a:solidFill>
                  <a:srgbClr val="11688B"/>
                </a:solidFill>
                <a:latin typeface="Arial"/>
                <a:cs typeface="Arial"/>
              </a:rPr>
              <a:t> </a:t>
            </a:r>
            <a:r>
              <a:rPr sz="2600" dirty="0">
                <a:solidFill>
                  <a:srgbClr val="11688B"/>
                </a:solidFill>
                <a:latin typeface="Arial"/>
                <a:cs typeface="Arial"/>
              </a:rPr>
              <a:t>breast</a:t>
            </a:r>
            <a:r>
              <a:rPr sz="2600" spc="65" dirty="0">
                <a:solidFill>
                  <a:srgbClr val="11688B"/>
                </a:solidFill>
                <a:latin typeface="Arial"/>
                <a:cs typeface="Arial"/>
              </a:rPr>
              <a:t> </a:t>
            </a:r>
            <a:r>
              <a:rPr sz="2600" dirty="0">
                <a:solidFill>
                  <a:srgbClr val="11688B"/>
                </a:solidFill>
                <a:latin typeface="Arial"/>
                <a:cs typeface="Arial"/>
              </a:rPr>
              <a:t>cancer,</a:t>
            </a:r>
            <a:r>
              <a:rPr sz="2600" spc="60" dirty="0">
                <a:solidFill>
                  <a:srgbClr val="11688B"/>
                </a:solidFill>
                <a:latin typeface="Arial"/>
                <a:cs typeface="Arial"/>
              </a:rPr>
              <a:t> </a:t>
            </a:r>
            <a:r>
              <a:rPr sz="2600" spc="-25" dirty="0">
                <a:solidFill>
                  <a:srgbClr val="11688B"/>
                </a:solidFill>
                <a:latin typeface="Arial"/>
                <a:cs typeface="Arial"/>
              </a:rPr>
              <a:t>and </a:t>
            </a:r>
            <a:r>
              <a:rPr sz="2600" dirty="0">
                <a:solidFill>
                  <a:srgbClr val="11688B"/>
                </a:solidFill>
                <a:latin typeface="Arial"/>
                <a:cs typeface="Arial"/>
              </a:rPr>
              <a:t>progressive</a:t>
            </a:r>
            <a:r>
              <a:rPr sz="2600" spc="110" dirty="0">
                <a:solidFill>
                  <a:srgbClr val="11688B"/>
                </a:solidFill>
                <a:latin typeface="Arial"/>
                <a:cs typeface="Arial"/>
              </a:rPr>
              <a:t> </a:t>
            </a:r>
            <a:r>
              <a:rPr sz="2600" spc="55" dirty="0">
                <a:solidFill>
                  <a:srgbClr val="11688B"/>
                </a:solidFill>
                <a:latin typeface="Arial"/>
                <a:cs typeface="Arial"/>
              </a:rPr>
              <a:t>non-</a:t>
            </a:r>
            <a:r>
              <a:rPr sz="2600" spc="50" dirty="0">
                <a:solidFill>
                  <a:srgbClr val="11688B"/>
                </a:solidFill>
                <a:latin typeface="Arial"/>
                <a:cs typeface="Arial"/>
              </a:rPr>
              <a:t>Hodgkin’s</a:t>
            </a:r>
            <a:r>
              <a:rPr sz="2600" spc="114" dirty="0">
                <a:solidFill>
                  <a:srgbClr val="11688B"/>
                </a:solidFill>
                <a:latin typeface="Arial"/>
                <a:cs typeface="Arial"/>
              </a:rPr>
              <a:t> </a:t>
            </a:r>
            <a:r>
              <a:rPr sz="2600" spc="-10" dirty="0">
                <a:solidFill>
                  <a:srgbClr val="11688B"/>
                </a:solidFill>
                <a:latin typeface="Arial"/>
                <a:cs typeface="Arial"/>
              </a:rPr>
              <a:t>lymphoma</a:t>
            </a:r>
            <a:r>
              <a:rPr sz="2550" spc="-15" baseline="27777" dirty="0">
                <a:solidFill>
                  <a:srgbClr val="11688B"/>
                </a:solidFill>
                <a:latin typeface="Arial"/>
                <a:cs typeface="Arial"/>
              </a:rPr>
              <a:t>1</a:t>
            </a:r>
            <a:endParaRPr sz="2550" baseline="27777">
              <a:latin typeface="Arial"/>
              <a:cs typeface="Arial"/>
            </a:endParaRPr>
          </a:p>
        </p:txBody>
      </p:sp>
      <p:sp>
        <p:nvSpPr>
          <p:cNvPr id="7" name="object 7"/>
          <p:cNvSpPr txBox="1">
            <a:spLocks noGrp="1"/>
          </p:cNvSpPr>
          <p:nvPr>
            <p:ph type="title"/>
          </p:nvPr>
        </p:nvSpPr>
        <p:spPr>
          <a:xfrm>
            <a:off x="1366190" y="1450291"/>
            <a:ext cx="10704830" cy="2310130"/>
          </a:xfrm>
          <a:prstGeom prst="rect">
            <a:avLst/>
          </a:prstGeom>
        </p:spPr>
        <p:txBody>
          <a:bodyPr vert="horz" wrap="square" lIns="0" tIns="106045" rIns="0" bIns="0" rtlCol="0">
            <a:spAutoFit/>
          </a:bodyPr>
          <a:lstStyle/>
          <a:p>
            <a:pPr marL="25400" marR="17780">
              <a:lnSpc>
                <a:spcPts val="5780"/>
              </a:lnSpc>
              <a:spcBef>
                <a:spcPts val="835"/>
              </a:spcBef>
            </a:pPr>
            <a:r>
              <a:rPr sz="5350" dirty="0">
                <a:solidFill>
                  <a:srgbClr val="11688B"/>
                </a:solidFill>
              </a:rPr>
              <a:t>iMCD</a:t>
            </a:r>
            <a:r>
              <a:rPr sz="5350" spc="-229" dirty="0">
                <a:solidFill>
                  <a:srgbClr val="11688B"/>
                </a:solidFill>
              </a:rPr>
              <a:t> </a:t>
            </a:r>
            <a:r>
              <a:rPr sz="5350" spc="-130" dirty="0">
                <a:solidFill>
                  <a:srgbClr val="11688B"/>
                </a:solidFill>
              </a:rPr>
              <a:t>has</a:t>
            </a:r>
            <a:r>
              <a:rPr sz="5350" spc="-225" dirty="0">
                <a:solidFill>
                  <a:srgbClr val="11688B"/>
                </a:solidFill>
              </a:rPr>
              <a:t> </a:t>
            </a:r>
            <a:r>
              <a:rPr sz="5350" spc="85" dirty="0">
                <a:solidFill>
                  <a:srgbClr val="11688B"/>
                </a:solidFill>
              </a:rPr>
              <a:t>a</a:t>
            </a:r>
            <a:r>
              <a:rPr sz="5350" spc="-229" dirty="0">
                <a:solidFill>
                  <a:srgbClr val="11688B"/>
                </a:solidFill>
              </a:rPr>
              <a:t> </a:t>
            </a:r>
            <a:r>
              <a:rPr sz="5350" spc="-95" dirty="0">
                <a:solidFill>
                  <a:srgbClr val="11688B"/>
                </a:solidFill>
              </a:rPr>
              <a:t>poorer</a:t>
            </a:r>
            <a:r>
              <a:rPr sz="5350" spc="-225" dirty="0">
                <a:solidFill>
                  <a:srgbClr val="11688B"/>
                </a:solidFill>
              </a:rPr>
              <a:t> </a:t>
            </a:r>
            <a:r>
              <a:rPr sz="5350" spc="-175" dirty="0">
                <a:solidFill>
                  <a:srgbClr val="11688B"/>
                </a:solidFill>
              </a:rPr>
              <a:t>prognosis</a:t>
            </a:r>
            <a:r>
              <a:rPr sz="5350" spc="-225" dirty="0">
                <a:solidFill>
                  <a:srgbClr val="11688B"/>
                </a:solidFill>
              </a:rPr>
              <a:t> </a:t>
            </a:r>
            <a:r>
              <a:rPr sz="5350" spc="-20" dirty="0">
                <a:solidFill>
                  <a:srgbClr val="11688B"/>
                </a:solidFill>
              </a:rPr>
              <a:t>than </a:t>
            </a:r>
            <a:r>
              <a:rPr sz="5350" spc="-145" dirty="0">
                <a:solidFill>
                  <a:srgbClr val="11688B"/>
                </a:solidFill>
              </a:rPr>
              <a:t>many</a:t>
            </a:r>
            <a:r>
              <a:rPr sz="5350" spc="-240" dirty="0">
                <a:solidFill>
                  <a:srgbClr val="11688B"/>
                </a:solidFill>
              </a:rPr>
              <a:t> </a:t>
            </a:r>
            <a:r>
              <a:rPr sz="5350" spc="-95" dirty="0">
                <a:solidFill>
                  <a:srgbClr val="11688B"/>
                </a:solidFill>
              </a:rPr>
              <a:t>cancers</a:t>
            </a:r>
            <a:r>
              <a:rPr sz="5350" spc="-240" dirty="0">
                <a:solidFill>
                  <a:srgbClr val="11688B"/>
                </a:solidFill>
              </a:rPr>
              <a:t> </a:t>
            </a:r>
            <a:r>
              <a:rPr sz="5350" spc="-80" dirty="0">
                <a:solidFill>
                  <a:srgbClr val="11688B"/>
                </a:solidFill>
              </a:rPr>
              <a:t>and</a:t>
            </a:r>
            <a:r>
              <a:rPr sz="5350" spc="-235" dirty="0">
                <a:solidFill>
                  <a:srgbClr val="11688B"/>
                </a:solidFill>
              </a:rPr>
              <a:t> </a:t>
            </a:r>
            <a:r>
              <a:rPr sz="5350" spc="-180" dirty="0">
                <a:solidFill>
                  <a:srgbClr val="11688B"/>
                </a:solidFill>
              </a:rPr>
              <a:t>should</a:t>
            </a:r>
            <a:r>
              <a:rPr sz="5350" spc="-235" dirty="0">
                <a:solidFill>
                  <a:srgbClr val="11688B"/>
                </a:solidFill>
              </a:rPr>
              <a:t> </a:t>
            </a:r>
            <a:r>
              <a:rPr sz="5350" spc="-25" dirty="0">
                <a:solidFill>
                  <a:srgbClr val="11688B"/>
                </a:solidFill>
              </a:rPr>
              <a:t>be </a:t>
            </a:r>
            <a:r>
              <a:rPr sz="5350" spc="-40" dirty="0">
                <a:solidFill>
                  <a:srgbClr val="11688B"/>
                </a:solidFill>
              </a:rPr>
              <a:t>treated</a:t>
            </a:r>
            <a:r>
              <a:rPr sz="5350" spc="-310" dirty="0">
                <a:solidFill>
                  <a:srgbClr val="11688B"/>
                </a:solidFill>
              </a:rPr>
              <a:t> </a:t>
            </a:r>
            <a:r>
              <a:rPr sz="5350" dirty="0">
                <a:solidFill>
                  <a:srgbClr val="11688B"/>
                </a:solidFill>
              </a:rPr>
              <a:t>at</a:t>
            </a:r>
            <a:r>
              <a:rPr sz="5350" spc="-285" dirty="0">
                <a:solidFill>
                  <a:srgbClr val="11688B"/>
                </a:solidFill>
              </a:rPr>
              <a:t> </a:t>
            </a:r>
            <a:r>
              <a:rPr sz="5350" spc="-30" dirty="0">
                <a:solidFill>
                  <a:srgbClr val="11688B"/>
                </a:solidFill>
              </a:rPr>
              <a:t>the</a:t>
            </a:r>
            <a:r>
              <a:rPr sz="5350" spc="-290" dirty="0">
                <a:solidFill>
                  <a:srgbClr val="11688B"/>
                </a:solidFill>
              </a:rPr>
              <a:t> </a:t>
            </a:r>
            <a:r>
              <a:rPr sz="5350" spc="-125" dirty="0">
                <a:solidFill>
                  <a:srgbClr val="11688B"/>
                </a:solidFill>
              </a:rPr>
              <a:t>point</a:t>
            </a:r>
            <a:r>
              <a:rPr sz="5350" spc="-245" dirty="0">
                <a:solidFill>
                  <a:srgbClr val="11688B"/>
                </a:solidFill>
              </a:rPr>
              <a:t> </a:t>
            </a:r>
            <a:r>
              <a:rPr sz="5350" spc="-20" dirty="0">
                <a:solidFill>
                  <a:srgbClr val="11688B"/>
                </a:solidFill>
              </a:rPr>
              <a:t>of</a:t>
            </a:r>
            <a:r>
              <a:rPr sz="5350" spc="-285" dirty="0">
                <a:solidFill>
                  <a:srgbClr val="11688B"/>
                </a:solidFill>
              </a:rPr>
              <a:t> </a:t>
            </a:r>
            <a:r>
              <a:rPr sz="5350" spc="-45" dirty="0">
                <a:solidFill>
                  <a:srgbClr val="11688B"/>
                </a:solidFill>
              </a:rPr>
              <a:t>diagnosis</a:t>
            </a:r>
            <a:r>
              <a:rPr sz="5325" spc="-67" baseline="25821" dirty="0">
                <a:solidFill>
                  <a:srgbClr val="11688B"/>
                </a:solidFill>
              </a:rPr>
              <a:t>1,2</a:t>
            </a:r>
            <a:endParaRPr sz="5325" baseline="25821"/>
          </a:p>
        </p:txBody>
      </p:sp>
      <p:sp>
        <p:nvSpPr>
          <p:cNvPr id="8" name="object 8"/>
          <p:cNvSpPr/>
          <p:nvPr/>
        </p:nvSpPr>
        <p:spPr>
          <a:xfrm>
            <a:off x="1415716" y="690303"/>
            <a:ext cx="4039235" cy="457200"/>
          </a:xfrm>
          <a:custGeom>
            <a:avLst/>
            <a:gdLst/>
            <a:ahLst/>
            <a:cxnLst/>
            <a:rect l="l" t="t" r="r" b="b"/>
            <a:pathLst>
              <a:path w="4039235" h="457200">
                <a:moveTo>
                  <a:pt x="3810660" y="0"/>
                </a:moveTo>
                <a:lnTo>
                  <a:pt x="228342" y="0"/>
                </a:lnTo>
                <a:lnTo>
                  <a:pt x="182323" y="4638"/>
                </a:lnTo>
                <a:lnTo>
                  <a:pt x="139461" y="17943"/>
                </a:lnTo>
                <a:lnTo>
                  <a:pt x="100674" y="38995"/>
                </a:lnTo>
                <a:lnTo>
                  <a:pt x="66880" y="66878"/>
                </a:lnTo>
                <a:lnTo>
                  <a:pt x="38997" y="100671"/>
                </a:lnTo>
                <a:lnTo>
                  <a:pt x="17944" y="139459"/>
                </a:lnTo>
                <a:lnTo>
                  <a:pt x="4639" y="182322"/>
                </a:lnTo>
                <a:lnTo>
                  <a:pt x="0" y="228337"/>
                </a:lnTo>
                <a:lnTo>
                  <a:pt x="4639" y="274356"/>
                </a:lnTo>
                <a:lnTo>
                  <a:pt x="17944" y="317219"/>
                </a:lnTo>
                <a:lnTo>
                  <a:pt x="38997" y="356007"/>
                </a:lnTo>
                <a:lnTo>
                  <a:pt x="66880" y="389801"/>
                </a:lnTo>
                <a:lnTo>
                  <a:pt x="100674" y="417684"/>
                </a:lnTo>
                <a:lnTo>
                  <a:pt x="139461" y="438737"/>
                </a:lnTo>
                <a:lnTo>
                  <a:pt x="182323" y="452043"/>
                </a:lnTo>
                <a:lnTo>
                  <a:pt x="228342" y="456682"/>
                </a:lnTo>
                <a:lnTo>
                  <a:pt x="3810656" y="456686"/>
                </a:lnTo>
                <a:lnTo>
                  <a:pt x="3856675" y="452047"/>
                </a:lnTo>
                <a:lnTo>
                  <a:pt x="3899537" y="438742"/>
                </a:lnTo>
                <a:lnTo>
                  <a:pt x="3938325" y="417688"/>
                </a:lnTo>
                <a:lnTo>
                  <a:pt x="3972118" y="389806"/>
                </a:lnTo>
                <a:lnTo>
                  <a:pt x="4000001" y="356011"/>
                </a:lnTo>
                <a:lnTo>
                  <a:pt x="4021054" y="317224"/>
                </a:lnTo>
                <a:lnTo>
                  <a:pt x="4034359" y="274361"/>
                </a:lnTo>
                <a:lnTo>
                  <a:pt x="4038998" y="228342"/>
                </a:lnTo>
                <a:lnTo>
                  <a:pt x="4034364" y="182322"/>
                </a:lnTo>
                <a:lnTo>
                  <a:pt x="4021059" y="139459"/>
                </a:lnTo>
                <a:lnTo>
                  <a:pt x="4000006" y="100671"/>
                </a:lnTo>
                <a:lnTo>
                  <a:pt x="3972123" y="66878"/>
                </a:lnTo>
                <a:lnTo>
                  <a:pt x="3938329" y="38995"/>
                </a:lnTo>
                <a:lnTo>
                  <a:pt x="3899542" y="17943"/>
                </a:lnTo>
                <a:lnTo>
                  <a:pt x="3856679" y="4638"/>
                </a:lnTo>
                <a:lnTo>
                  <a:pt x="3810660" y="0"/>
                </a:lnTo>
                <a:close/>
              </a:path>
            </a:pathLst>
          </a:custGeom>
          <a:solidFill>
            <a:srgbClr val="F28A04"/>
          </a:solidFill>
        </p:spPr>
        <p:txBody>
          <a:bodyPr wrap="square" lIns="0" tIns="0" rIns="0" bIns="0" rtlCol="0"/>
          <a:lstStyle/>
          <a:p>
            <a:endParaRPr/>
          </a:p>
        </p:txBody>
      </p:sp>
      <p:sp>
        <p:nvSpPr>
          <p:cNvPr id="9" name="object 9"/>
          <p:cNvSpPr txBox="1"/>
          <p:nvPr/>
        </p:nvSpPr>
        <p:spPr>
          <a:xfrm>
            <a:off x="1550461" y="768008"/>
            <a:ext cx="374650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04</a:t>
            </a:r>
            <a:r>
              <a:rPr sz="1650" b="1" spc="-10" dirty="0">
                <a:solidFill>
                  <a:srgbClr val="FFFFFF"/>
                </a:solidFill>
                <a:latin typeface="Arial"/>
                <a:cs typeface="Arial"/>
              </a:rPr>
              <a:t> </a:t>
            </a:r>
            <a:r>
              <a:rPr sz="1650" b="1" dirty="0">
                <a:solidFill>
                  <a:srgbClr val="FFFFFF"/>
                </a:solidFill>
                <a:latin typeface="Arial"/>
                <a:cs typeface="Arial"/>
              </a:rPr>
              <a:t>Importance</a:t>
            </a:r>
            <a:r>
              <a:rPr sz="1650" b="1" spc="-10" dirty="0">
                <a:solidFill>
                  <a:srgbClr val="FFFFFF"/>
                </a:solidFill>
                <a:latin typeface="Arial"/>
                <a:cs typeface="Arial"/>
              </a:rPr>
              <a:t> </a:t>
            </a:r>
            <a:r>
              <a:rPr sz="1650" b="1" dirty="0">
                <a:solidFill>
                  <a:srgbClr val="FFFFFF"/>
                </a:solidFill>
                <a:latin typeface="Arial"/>
                <a:cs typeface="Arial"/>
              </a:rPr>
              <a:t>of</a:t>
            </a:r>
            <a:r>
              <a:rPr sz="1650" b="1" spc="-15" dirty="0">
                <a:solidFill>
                  <a:srgbClr val="FFFFFF"/>
                </a:solidFill>
                <a:latin typeface="Arial"/>
                <a:cs typeface="Arial"/>
              </a:rPr>
              <a:t> </a:t>
            </a:r>
            <a:r>
              <a:rPr sz="1650" b="1" dirty="0">
                <a:solidFill>
                  <a:srgbClr val="FFFFFF"/>
                </a:solidFill>
                <a:latin typeface="Arial"/>
                <a:cs typeface="Arial"/>
              </a:rPr>
              <a:t>timely</a:t>
            </a:r>
            <a:r>
              <a:rPr sz="1650" b="1" spc="-15" dirty="0">
                <a:solidFill>
                  <a:srgbClr val="FFFFFF"/>
                </a:solidFill>
                <a:latin typeface="Arial"/>
                <a:cs typeface="Arial"/>
              </a:rPr>
              <a:t> </a:t>
            </a:r>
            <a:r>
              <a:rPr sz="1650" b="1" spc="-10" dirty="0">
                <a:solidFill>
                  <a:srgbClr val="FFFFFF"/>
                </a:solidFill>
                <a:latin typeface="Arial"/>
                <a:cs typeface="Arial"/>
              </a:rPr>
              <a:t>management</a:t>
            </a:r>
            <a:endParaRPr sz="1650">
              <a:latin typeface="Arial"/>
              <a:cs typeface="Arial"/>
            </a:endParaRPr>
          </a:p>
        </p:txBody>
      </p:sp>
      <p:sp>
        <p:nvSpPr>
          <p:cNvPr id="10" name="object 10"/>
          <p:cNvSpPr txBox="1"/>
          <p:nvPr/>
        </p:nvSpPr>
        <p:spPr>
          <a:xfrm>
            <a:off x="15761241" y="4126231"/>
            <a:ext cx="3402329" cy="4536440"/>
          </a:xfrm>
          <a:prstGeom prst="rect">
            <a:avLst/>
          </a:prstGeom>
        </p:spPr>
        <p:txBody>
          <a:bodyPr vert="horz" wrap="square" lIns="0" tIns="8255" rIns="0" bIns="0" rtlCol="0">
            <a:spAutoFit/>
          </a:bodyPr>
          <a:lstStyle/>
          <a:p>
            <a:pPr marL="118745" marR="30480">
              <a:lnSpc>
                <a:spcPct val="101499"/>
              </a:lnSpc>
              <a:spcBef>
                <a:spcPts val="65"/>
              </a:spcBef>
            </a:pPr>
            <a:r>
              <a:rPr sz="2950" dirty="0">
                <a:solidFill>
                  <a:srgbClr val="11688B"/>
                </a:solidFill>
                <a:latin typeface="Arial"/>
                <a:cs typeface="Arial"/>
              </a:rPr>
              <a:t>Before</a:t>
            </a:r>
            <a:r>
              <a:rPr sz="2950" spc="-5" dirty="0">
                <a:solidFill>
                  <a:srgbClr val="11688B"/>
                </a:solidFill>
                <a:latin typeface="Arial"/>
                <a:cs typeface="Arial"/>
              </a:rPr>
              <a:t> </a:t>
            </a:r>
            <a:r>
              <a:rPr sz="2950" dirty="0">
                <a:solidFill>
                  <a:srgbClr val="11688B"/>
                </a:solidFill>
                <a:latin typeface="Arial"/>
                <a:cs typeface="Arial"/>
              </a:rPr>
              <a:t>the</a:t>
            </a:r>
            <a:r>
              <a:rPr sz="2950" spc="5" dirty="0">
                <a:solidFill>
                  <a:srgbClr val="11688B"/>
                </a:solidFill>
                <a:latin typeface="Arial"/>
                <a:cs typeface="Arial"/>
              </a:rPr>
              <a:t> </a:t>
            </a:r>
            <a:r>
              <a:rPr sz="2950" dirty="0">
                <a:solidFill>
                  <a:srgbClr val="11688B"/>
                </a:solidFill>
                <a:latin typeface="Arial"/>
                <a:cs typeface="Arial"/>
              </a:rPr>
              <a:t>era</a:t>
            </a:r>
            <a:r>
              <a:rPr sz="2950" spc="5" dirty="0">
                <a:solidFill>
                  <a:srgbClr val="11688B"/>
                </a:solidFill>
                <a:latin typeface="Arial"/>
                <a:cs typeface="Arial"/>
              </a:rPr>
              <a:t> </a:t>
            </a:r>
            <a:r>
              <a:rPr sz="2950" spc="-25" dirty="0">
                <a:solidFill>
                  <a:srgbClr val="11688B"/>
                </a:solidFill>
                <a:latin typeface="Arial"/>
                <a:cs typeface="Arial"/>
              </a:rPr>
              <a:t>of </a:t>
            </a:r>
            <a:r>
              <a:rPr sz="2950" dirty="0">
                <a:solidFill>
                  <a:srgbClr val="11688B"/>
                </a:solidFill>
                <a:latin typeface="Arial"/>
                <a:cs typeface="Arial"/>
              </a:rPr>
              <a:t>targeted</a:t>
            </a:r>
            <a:r>
              <a:rPr sz="2950" spc="204" dirty="0">
                <a:solidFill>
                  <a:srgbClr val="11688B"/>
                </a:solidFill>
                <a:latin typeface="Arial"/>
                <a:cs typeface="Arial"/>
              </a:rPr>
              <a:t> </a:t>
            </a:r>
            <a:r>
              <a:rPr sz="2950" spc="-10" dirty="0">
                <a:solidFill>
                  <a:srgbClr val="11688B"/>
                </a:solidFill>
                <a:latin typeface="Arial"/>
                <a:cs typeface="Arial"/>
              </a:rPr>
              <a:t>treatment, approximately</a:t>
            </a:r>
            <a:endParaRPr sz="2950">
              <a:latin typeface="Arial"/>
              <a:cs typeface="Arial"/>
            </a:endParaRPr>
          </a:p>
          <a:p>
            <a:pPr marL="38100">
              <a:lnSpc>
                <a:spcPts val="13135"/>
              </a:lnSpc>
            </a:pPr>
            <a:r>
              <a:rPr sz="11350" b="1" spc="350" dirty="0">
                <a:solidFill>
                  <a:srgbClr val="ED7D31"/>
                </a:solidFill>
                <a:latin typeface="Arial"/>
                <a:cs typeface="Arial"/>
              </a:rPr>
              <a:t>35%</a:t>
            </a:r>
            <a:endParaRPr sz="11350">
              <a:latin typeface="Arial"/>
              <a:cs typeface="Arial"/>
            </a:endParaRPr>
          </a:p>
          <a:p>
            <a:pPr marL="118745" marR="579755" algn="just">
              <a:lnSpc>
                <a:spcPct val="101200"/>
              </a:lnSpc>
              <a:spcBef>
                <a:spcPts val="890"/>
              </a:spcBef>
            </a:pPr>
            <a:r>
              <a:rPr sz="2950" spc="55" dirty="0">
                <a:solidFill>
                  <a:srgbClr val="11688B"/>
                </a:solidFill>
                <a:latin typeface="Arial"/>
                <a:cs typeface="Arial"/>
              </a:rPr>
              <a:t>of</a:t>
            </a:r>
            <a:r>
              <a:rPr sz="2950" spc="114" dirty="0">
                <a:solidFill>
                  <a:srgbClr val="11688B"/>
                </a:solidFill>
                <a:latin typeface="Arial"/>
                <a:cs typeface="Arial"/>
              </a:rPr>
              <a:t> </a:t>
            </a:r>
            <a:r>
              <a:rPr sz="2950" dirty="0">
                <a:solidFill>
                  <a:srgbClr val="11688B"/>
                </a:solidFill>
                <a:latin typeface="Arial"/>
                <a:cs typeface="Arial"/>
              </a:rPr>
              <a:t>patients</a:t>
            </a:r>
            <a:r>
              <a:rPr sz="2950" spc="114" dirty="0">
                <a:solidFill>
                  <a:srgbClr val="11688B"/>
                </a:solidFill>
                <a:latin typeface="Arial"/>
                <a:cs typeface="Arial"/>
              </a:rPr>
              <a:t> </a:t>
            </a:r>
            <a:r>
              <a:rPr sz="2950" spc="-20" dirty="0">
                <a:solidFill>
                  <a:srgbClr val="11688B"/>
                </a:solidFill>
                <a:latin typeface="Arial"/>
                <a:cs typeface="Arial"/>
              </a:rPr>
              <a:t>died </a:t>
            </a:r>
            <a:r>
              <a:rPr sz="2950" dirty="0">
                <a:solidFill>
                  <a:srgbClr val="11688B"/>
                </a:solidFill>
                <a:latin typeface="Arial"/>
                <a:cs typeface="Arial"/>
              </a:rPr>
              <a:t>within</a:t>
            </a:r>
            <a:r>
              <a:rPr sz="2950" spc="100" dirty="0">
                <a:solidFill>
                  <a:srgbClr val="11688B"/>
                </a:solidFill>
                <a:latin typeface="Arial"/>
                <a:cs typeface="Arial"/>
              </a:rPr>
              <a:t> </a:t>
            </a:r>
            <a:r>
              <a:rPr sz="2950" dirty="0">
                <a:solidFill>
                  <a:srgbClr val="11688B"/>
                </a:solidFill>
                <a:latin typeface="Arial"/>
                <a:cs typeface="Arial"/>
              </a:rPr>
              <a:t>five</a:t>
            </a:r>
            <a:r>
              <a:rPr sz="2950" spc="110" dirty="0">
                <a:solidFill>
                  <a:srgbClr val="11688B"/>
                </a:solidFill>
                <a:latin typeface="Arial"/>
                <a:cs typeface="Arial"/>
              </a:rPr>
              <a:t> </a:t>
            </a:r>
            <a:r>
              <a:rPr sz="2950" spc="-10" dirty="0">
                <a:solidFill>
                  <a:srgbClr val="11688B"/>
                </a:solidFill>
                <a:latin typeface="Arial"/>
                <a:cs typeface="Arial"/>
              </a:rPr>
              <a:t>years </a:t>
            </a:r>
            <a:r>
              <a:rPr sz="2950" dirty="0">
                <a:solidFill>
                  <a:srgbClr val="11688B"/>
                </a:solidFill>
                <a:latin typeface="Arial"/>
                <a:cs typeface="Arial"/>
              </a:rPr>
              <a:t>of</a:t>
            </a:r>
            <a:r>
              <a:rPr sz="2950" spc="85" dirty="0">
                <a:solidFill>
                  <a:srgbClr val="11688B"/>
                </a:solidFill>
                <a:latin typeface="Arial"/>
                <a:cs typeface="Arial"/>
              </a:rPr>
              <a:t> </a:t>
            </a:r>
            <a:r>
              <a:rPr sz="2950" spc="-10" dirty="0">
                <a:solidFill>
                  <a:srgbClr val="11688B"/>
                </a:solidFill>
                <a:latin typeface="Arial"/>
                <a:cs typeface="Arial"/>
              </a:rPr>
              <a:t>diagnosis</a:t>
            </a:r>
            <a:r>
              <a:rPr sz="2925" spc="-15" baseline="25641" dirty="0">
                <a:solidFill>
                  <a:srgbClr val="11688B"/>
                </a:solidFill>
                <a:latin typeface="Arial"/>
                <a:cs typeface="Arial"/>
              </a:rPr>
              <a:t>3</a:t>
            </a:r>
            <a:endParaRPr sz="2925" baseline="25641">
              <a:latin typeface="Arial"/>
              <a:cs typeface="Arial"/>
            </a:endParaRPr>
          </a:p>
        </p:txBody>
      </p:sp>
      <p:grpSp>
        <p:nvGrpSpPr>
          <p:cNvPr id="11" name="object 11"/>
          <p:cNvGrpSpPr/>
          <p:nvPr/>
        </p:nvGrpSpPr>
        <p:grpSpPr>
          <a:xfrm>
            <a:off x="11112541" y="4108775"/>
            <a:ext cx="4395470" cy="4310380"/>
            <a:chOff x="11112541" y="4108775"/>
            <a:chExt cx="4395470" cy="4310380"/>
          </a:xfrm>
        </p:grpSpPr>
        <p:pic>
          <p:nvPicPr>
            <p:cNvPr id="12" name="object 12"/>
            <p:cNvPicPr/>
            <p:nvPr/>
          </p:nvPicPr>
          <p:blipFill>
            <a:blip r:embed="rId3" cstate="print"/>
            <a:stretch>
              <a:fillRect/>
            </a:stretch>
          </p:blipFill>
          <p:spPr>
            <a:xfrm>
              <a:off x="11120080" y="4108775"/>
              <a:ext cx="4387719" cy="4309816"/>
            </a:xfrm>
            <a:prstGeom prst="rect">
              <a:avLst/>
            </a:prstGeom>
          </p:spPr>
        </p:pic>
        <p:pic>
          <p:nvPicPr>
            <p:cNvPr id="13" name="object 13"/>
            <p:cNvPicPr/>
            <p:nvPr/>
          </p:nvPicPr>
          <p:blipFill>
            <a:blip r:embed="rId4" cstate="print"/>
            <a:stretch>
              <a:fillRect/>
            </a:stretch>
          </p:blipFill>
          <p:spPr>
            <a:xfrm>
              <a:off x="11117567" y="5536166"/>
              <a:ext cx="4390232" cy="2882425"/>
            </a:xfrm>
            <a:prstGeom prst="rect">
              <a:avLst/>
            </a:prstGeom>
          </p:spPr>
        </p:pic>
        <p:pic>
          <p:nvPicPr>
            <p:cNvPr id="14" name="object 14"/>
            <p:cNvPicPr/>
            <p:nvPr/>
          </p:nvPicPr>
          <p:blipFill>
            <a:blip r:embed="rId5" cstate="print"/>
            <a:stretch>
              <a:fillRect/>
            </a:stretch>
          </p:blipFill>
          <p:spPr>
            <a:xfrm>
              <a:off x="11112541" y="5556270"/>
              <a:ext cx="2171242" cy="1369591"/>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8890" y="1447778"/>
            <a:ext cx="9522460" cy="1576070"/>
          </a:xfrm>
          <a:prstGeom prst="rect">
            <a:avLst/>
          </a:prstGeom>
        </p:spPr>
        <p:txBody>
          <a:bodyPr vert="horz" wrap="square" lIns="0" tIns="106045" rIns="0" bIns="0" rtlCol="0">
            <a:spAutoFit/>
          </a:bodyPr>
          <a:lstStyle/>
          <a:p>
            <a:pPr marL="12700" marR="8255">
              <a:lnSpc>
                <a:spcPts val="5780"/>
              </a:lnSpc>
              <a:spcBef>
                <a:spcPts val="835"/>
              </a:spcBef>
            </a:pPr>
            <a:r>
              <a:rPr sz="5350" dirty="0">
                <a:solidFill>
                  <a:srgbClr val="11688B"/>
                </a:solidFill>
              </a:rPr>
              <a:t>iMCD</a:t>
            </a:r>
            <a:r>
              <a:rPr sz="5350" spc="-245" dirty="0">
                <a:solidFill>
                  <a:srgbClr val="11688B"/>
                </a:solidFill>
              </a:rPr>
              <a:t> </a:t>
            </a:r>
            <a:r>
              <a:rPr sz="5350" spc="-130" dirty="0">
                <a:solidFill>
                  <a:srgbClr val="11688B"/>
                </a:solidFill>
              </a:rPr>
              <a:t>has</a:t>
            </a:r>
            <a:r>
              <a:rPr sz="5350" spc="-245" dirty="0">
                <a:solidFill>
                  <a:srgbClr val="11688B"/>
                </a:solidFill>
              </a:rPr>
              <a:t> </a:t>
            </a:r>
            <a:r>
              <a:rPr sz="5350" spc="85" dirty="0">
                <a:solidFill>
                  <a:srgbClr val="11688B"/>
                </a:solidFill>
              </a:rPr>
              <a:t>a</a:t>
            </a:r>
            <a:r>
              <a:rPr sz="5350" spc="-245" dirty="0">
                <a:solidFill>
                  <a:srgbClr val="11688B"/>
                </a:solidFill>
              </a:rPr>
              <a:t> </a:t>
            </a:r>
            <a:r>
              <a:rPr sz="5350" spc="-125" dirty="0">
                <a:solidFill>
                  <a:srgbClr val="11688B"/>
                </a:solidFill>
              </a:rPr>
              <a:t>severe</a:t>
            </a:r>
            <a:r>
              <a:rPr sz="5350" spc="-250" dirty="0">
                <a:solidFill>
                  <a:srgbClr val="11688B"/>
                </a:solidFill>
              </a:rPr>
              <a:t> </a:t>
            </a:r>
            <a:r>
              <a:rPr sz="5350" spc="-80" dirty="0">
                <a:solidFill>
                  <a:srgbClr val="11688B"/>
                </a:solidFill>
              </a:rPr>
              <a:t>and</a:t>
            </a:r>
            <a:r>
              <a:rPr sz="5350" spc="-235" dirty="0">
                <a:solidFill>
                  <a:srgbClr val="11688B"/>
                </a:solidFill>
              </a:rPr>
              <a:t> </a:t>
            </a:r>
            <a:r>
              <a:rPr sz="5350" spc="-10" dirty="0">
                <a:solidFill>
                  <a:srgbClr val="11688B"/>
                </a:solidFill>
              </a:rPr>
              <a:t>rapid </a:t>
            </a:r>
            <a:r>
              <a:rPr sz="5350" spc="-75" dirty="0">
                <a:solidFill>
                  <a:srgbClr val="11688B"/>
                </a:solidFill>
              </a:rPr>
              <a:t>impact</a:t>
            </a:r>
            <a:r>
              <a:rPr sz="5350" spc="-290" dirty="0">
                <a:solidFill>
                  <a:srgbClr val="11688B"/>
                </a:solidFill>
              </a:rPr>
              <a:t> </a:t>
            </a:r>
            <a:r>
              <a:rPr sz="5350" spc="-95" dirty="0">
                <a:solidFill>
                  <a:srgbClr val="11688B"/>
                </a:solidFill>
              </a:rPr>
              <a:t>on</a:t>
            </a:r>
            <a:r>
              <a:rPr sz="5350" spc="-265" dirty="0">
                <a:solidFill>
                  <a:srgbClr val="11688B"/>
                </a:solidFill>
              </a:rPr>
              <a:t> </a:t>
            </a:r>
            <a:r>
              <a:rPr sz="5350" spc="-90" dirty="0">
                <a:solidFill>
                  <a:srgbClr val="11688B"/>
                </a:solidFill>
              </a:rPr>
              <a:t>patient</a:t>
            </a:r>
            <a:r>
              <a:rPr sz="5350" spc="-270" dirty="0">
                <a:solidFill>
                  <a:srgbClr val="11688B"/>
                </a:solidFill>
              </a:rPr>
              <a:t> </a:t>
            </a:r>
            <a:r>
              <a:rPr sz="5350" spc="-165" dirty="0">
                <a:solidFill>
                  <a:srgbClr val="11688B"/>
                </a:solidFill>
              </a:rPr>
              <a:t>quality</a:t>
            </a:r>
            <a:r>
              <a:rPr sz="5350" spc="-240" dirty="0">
                <a:solidFill>
                  <a:srgbClr val="11688B"/>
                </a:solidFill>
              </a:rPr>
              <a:t> </a:t>
            </a:r>
            <a:r>
              <a:rPr sz="5350" spc="-20" dirty="0">
                <a:solidFill>
                  <a:srgbClr val="11688B"/>
                </a:solidFill>
              </a:rPr>
              <a:t>of</a:t>
            </a:r>
            <a:r>
              <a:rPr sz="5350" spc="-265" dirty="0">
                <a:solidFill>
                  <a:srgbClr val="11688B"/>
                </a:solidFill>
              </a:rPr>
              <a:t> </a:t>
            </a:r>
            <a:r>
              <a:rPr sz="5350" spc="-75" dirty="0">
                <a:solidFill>
                  <a:srgbClr val="11688B"/>
                </a:solidFill>
              </a:rPr>
              <a:t>life</a:t>
            </a:r>
            <a:endParaRPr sz="5350"/>
          </a:p>
        </p:txBody>
      </p:sp>
      <p:sp>
        <p:nvSpPr>
          <p:cNvPr id="3" name="object 3"/>
          <p:cNvSpPr txBox="1"/>
          <p:nvPr/>
        </p:nvSpPr>
        <p:spPr>
          <a:xfrm>
            <a:off x="829339" y="10226988"/>
            <a:ext cx="8277225"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60" dirty="0">
                <a:solidFill>
                  <a:srgbClr val="11688B"/>
                </a:solidFill>
                <a:latin typeface="Arial"/>
                <a:cs typeface="Arial"/>
              </a:rPr>
              <a:t> </a:t>
            </a:r>
            <a:r>
              <a:rPr sz="1650" b="1" dirty="0">
                <a:solidFill>
                  <a:srgbClr val="11688B"/>
                </a:solidFill>
                <a:latin typeface="Arial"/>
                <a:cs typeface="Arial"/>
              </a:rPr>
              <a:t>ER,</a:t>
            </a:r>
            <a:r>
              <a:rPr sz="1650" b="1" spc="65" dirty="0">
                <a:solidFill>
                  <a:srgbClr val="11688B"/>
                </a:solidFill>
                <a:latin typeface="Arial"/>
                <a:cs typeface="Arial"/>
              </a:rPr>
              <a:t> </a:t>
            </a:r>
            <a:r>
              <a:rPr sz="1650" dirty="0">
                <a:solidFill>
                  <a:srgbClr val="11688B"/>
                </a:solidFill>
                <a:latin typeface="Arial"/>
                <a:cs typeface="Arial"/>
              </a:rPr>
              <a:t>emergency</a:t>
            </a:r>
            <a:r>
              <a:rPr sz="1650" spc="70" dirty="0">
                <a:solidFill>
                  <a:srgbClr val="11688B"/>
                </a:solidFill>
                <a:latin typeface="Arial"/>
                <a:cs typeface="Arial"/>
              </a:rPr>
              <a:t> </a:t>
            </a:r>
            <a:r>
              <a:rPr sz="1650" dirty="0">
                <a:solidFill>
                  <a:srgbClr val="11688B"/>
                </a:solidFill>
                <a:latin typeface="Arial"/>
                <a:cs typeface="Arial"/>
              </a:rPr>
              <a:t>room;</a:t>
            </a:r>
            <a:r>
              <a:rPr sz="1650" spc="6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70" dirty="0">
                <a:solidFill>
                  <a:srgbClr val="11688B"/>
                </a:solidFill>
                <a:latin typeface="Arial"/>
                <a:cs typeface="Arial"/>
              </a:rPr>
              <a:t> </a:t>
            </a:r>
            <a:r>
              <a:rPr sz="1650" dirty="0">
                <a:solidFill>
                  <a:srgbClr val="11688B"/>
                </a:solidFill>
                <a:latin typeface="Arial"/>
                <a:cs typeface="Arial"/>
              </a:rPr>
              <a:t>idiopathic</a:t>
            </a:r>
            <a:r>
              <a:rPr sz="1650" spc="70" dirty="0">
                <a:solidFill>
                  <a:srgbClr val="11688B"/>
                </a:solidFill>
                <a:latin typeface="Arial"/>
                <a:cs typeface="Arial"/>
              </a:rPr>
              <a:t> </a:t>
            </a:r>
            <a:r>
              <a:rPr sz="1650" dirty="0">
                <a:solidFill>
                  <a:srgbClr val="11688B"/>
                </a:solidFill>
                <a:latin typeface="Arial"/>
                <a:cs typeface="Arial"/>
              </a:rPr>
              <a:t>Multicentric</a:t>
            </a:r>
            <a:r>
              <a:rPr sz="1650" spc="70" dirty="0">
                <a:solidFill>
                  <a:srgbClr val="11688B"/>
                </a:solidFill>
                <a:latin typeface="Arial"/>
                <a:cs typeface="Arial"/>
              </a:rPr>
              <a:t> </a:t>
            </a:r>
            <a:r>
              <a:rPr sz="1650" dirty="0">
                <a:solidFill>
                  <a:srgbClr val="11688B"/>
                </a:solidFill>
                <a:latin typeface="Arial"/>
                <a:cs typeface="Arial"/>
              </a:rPr>
              <a:t>Castleman</a:t>
            </a:r>
            <a:r>
              <a:rPr sz="1650" spc="75"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3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Mukherjee</a:t>
            </a:r>
            <a:r>
              <a:rPr sz="1650" spc="-20" dirty="0">
                <a:solidFill>
                  <a:srgbClr val="11688B"/>
                </a:solidFill>
                <a:latin typeface="Arial"/>
                <a:cs typeface="Arial"/>
              </a:rPr>
              <a:t> </a:t>
            </a:r>
            <a:r>
              <a:rPr sz="1650" dirty="0">
                <a:solidFill>
                  <a:srgbClr val="11688B"/>
                </a:solidFill>
                <a:latin typeface="Arial"/>
                <a:cs typeface="Arial"/>
              </a:rPr>
              <a:t>S,</a:t>
            </a:r>
            <a:r>
              <a:rPr sz="1650" spc="-25" dirty="0">
                <a:solidFill>
                  <a:srgbClr val="11688B"/>
                </a:solidFill>
                <a:latin typeface="Arial"/>
                <a:cs typeface="Arial"/>
              </a:rPr>
              <a:t> </a:t>
            </a:r>
            <a:r>
              <a:rPr sz="1650" i="1" dirty="0">
                <a:solidFill>
                  <a:srgbClr val="11688B"/>
                </a:solidFill>
                <a:latin typeface="Arial"/>
                <a:cs typeface="Arial"/>
              </a:rPr>
              <a:t>et</a:t>
            </a:r>
            <a:r>
              <a:rPr sz="1650" i="1" spc="-25" dirty="0">
                <a:solidFill>
                  <a:srgbClr val="11688B"/>
                </a:solidFill>
                <a:latin typeface="Arial"/>
                <a:cs typeface="Arial"/>
              </a:rPr>
              <a:t> </a:t>
            </a:r>
            <a:r>
              <a:rPr sz="1650" i="1" spc="-30" dirty="0">
                <a:solidFill>
                  <a:srgbClr val="11688B"/>
                </a:solidFill>
                <a:latin typeface="Arial"/>
                <a:cs typeface="Arial"/>
              </a:rPr>
              <a:t>al.</a:t>
            </a:r>
            <a:r>
              <a:rPr sz="1650" i="1" spc="-165" dirty="0">
                <a:solidFill>
                  <a:srgbClr val="11688B"/>
                </a:solidFill>
                <a:latin typeface="Arial"/>
                <a:cs typeface="Arial"/>
              </a:rPr>
              <a:t> </a:t>
            </a:r>
            <a:r>
              <a:rPr sz="1650" i="1" spc="-10" dirty="0">
                <a:solidFill>
                  <a:srgbClr val="11688B"/>
                </a:solidFill>
                <a:latin typeface="Arial"/>
                <a:cs typeface="Arial"/>
              </a:rPr>
              <a:t>Leukemia</a:t>
            </a:r>
            <a:r>
              <a:rPr sz="1650" spc="-1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2022;</a:t>
            </a:r>
            <a:r>
              <a:rPr sz="1650" spc="-25" dirty="0">
                <a:solidFill>
                  <a:srgbClr val="11688B"/>
                </a:solidFill>
                <a:latin typeface="Arial"/>
                <a:cs typeface="Arial"/>
              </a:rPr>
              <a:t> </a:t>
            </a:r>
            <a:r>
              <a:rPr sz="1650" dirty="0">
                <a:solidFill>
                  <a:srgbClr val="11688B"/>
                </a:solidFill>
                <a:latin typeface="Arial"/>
                <a:cs typeface="Arial"/>
              </a:rPr>
              <a:t>36:</a:t>
            </a:r>
            <a:r>
              <a:rPr sz="1650" spc="-20" dirty="0">
                <a:solidFill>
                  <a:srgbClr val="11688B"/>
                </a:solidFill>
                <a:latin typeface="Arial"/>
                <a:cs typeface="Arial"/>
              </a:rPr>
              <a:t> </a:t>
            </a:r>
            <a:r>
              <a:rPr sz="1650" spc="-10" dirty="0">
                <a:solidFill>
                  <a:srgbClr val="11688B"/>
                </a:solidFill>
                <a:latin typeface="Arial"/>
                <a:cs typeface="Arial"/>
              </a:rPr>
              <a:t>2539–43.</a:t>
            </a:r>
            <a:endParaRPr sz="1650">
              <a:latin typeface="Arial"/>
              <a:cs typeface="Arial"/>
            </a:endParaRPr>
          </a:p>
        </p:txBody>
      </p:sp>
      <p:sp>
        <p:nvSpPr>
          <p:cNvPr id="4" name="object 4"/>
          <p:cNvSpPr/>
          <p:nvPr/>
        </p:nvSpPr>
        <p:spPr>
          <a:xfrm>
            <a:off x="1415716" y="690303"/>
            <a:ext cx="4039235" cy="457200"/>
          </a:xfrm>
          <a:custGeom>
            <a:avLst/>
            <a:gdLst/>
            <a:ahLst/>
            <a:cxnLst/>
            <a:rect l="l" t="t" r="r" b="b"/>
            <a:pathLst>
              <a:path w="4039235" h="457200">
                <a:moveTo>
                  <a:pt x="3810660" y="0"/>
                </a:moveTo>
                <a:lnTo>
                  <a:pt x="228342" y="0"/>
                </a:lnTo>
                <a:lnTo>
                  <a:pt x="182323" y="4638"/>
                </a:lnTo>
                <a:lnTo>
                  <a:pt x="139461" y="17943"/>
                </a:lnTo>
                <a:lnTo>
                  <a:pt x="100674" y="38995"/>
                </a:lnTo>
                <a:lnTo>
                  <a:pt x="66880" y="66878"/>
                </a:lnTo>
                <a:lnTo>
                  <a:pt x="38997" y="100671"/>
                </a:lnTo>
                <a:lnTo>
                  <a:pt x="17944" y="139459"/>
                </a:lnTo>
                <a:lnTo>
                  <a:pt x="4639" y="182322"/>
                </a:lnTo>
                <a:lnTo>
                  <a:pt x="0" y="228337"/>
                </a:lnTo>
                <a:lnTo>
                  <a:pt x="4639" y="274356"/>
                </a:lnTo>
                <a:lnTo>
                  <a:pt x="17944" y="317219"/>
                </a:lnTo>
                <a:lnTo>
                  <a:pt x="38997" y="356007"/>
                </a:lnTo>
                <a:lnTo>
                  <a:pt x="66880" y="389801"/>
                </a:lnTo>
                <a:lnTo>
                  <a:pt x="100674" y="417684"/>
                </a:lnTo>
                <a:lnTo>
                  <a:pt x="139461" y="438737"/>
                </a:lnTo>
                <a:lnTo>
                  <a:pt x="182323" y="452043"/>
                </a:lnTo>
                <a:lnTo>
                  <a:pt x="228342" y="456682"/>
                </a:lnTo>
                <a:lnTo>
                  <a:pt x="3810656" y="456686"/>
                </a:lnTo>
                <a:lnTo>
                  <a:pt x="3856675" y="452047"/>
                </a:lnTo>
                <a:lnTo>
                  <a:pt x="3899537" y="438742"/>
                </a:lnTo>
                <a:lnTo>
                  <a:pt x="3938325" y="417688"/>
                </a:lnTo>
                <a:lnTo>
                  <a:pt x="3972118" y="389806"/>
                </a:lnTo>
                <a:lnTo>
                  <a:pt x="4000001" y="356011"/>
                </a:lnTo>
                <a:lnTo>
                  <a:pt x="4021054" y="317224"/>
                </a:lnTo>
                <a:lnTo>
                  <a:pt x="4034359" y="274361"/>
                </a:lnTo>
                <a:lnTo>
                  <a:pt x="4038998" y="228342"/>
                </a:lnTo>
                <a:lnTo>
                  <a:pt x="4034364" y="182322"/>
                </a:lnTo>
                <a:lnTo>
                  <a:pt x="4021059" y="139459"/>
                </a:lnTo>
                <a:lnTo>
                  <a:pt x="4000006" y="100671"/>
                </a:lnTo>
                <a:lnTo>
                  <a:pt x="3972123" y="66878"/>
                </a:lnTo>
                <a:lnTo>
                  <a:pt x="3938329" y="38995"/>
                </a:lnTo>
                <a:lnTo>
                  <a:pt x="3899542" y="17943"/>
                </a:lnTo>
                <a:lnTo>
                  <a:pt x="3856679" y="4638"/>
                </a:lnTo>
                <a:lnTo>
                  <a:pt x="3810660" y="0"/>
                </a:lnTo>
                <a:close/>
              </a:path>
            </a:pathLst>
          </a:custGeom>
          <a:solidFill>
            <a:srgbClr val="F28A04"/>
          </a:solidFill>
        </p:spPr>
        <p:txBody>
          <a:bodyPr wrap="square" lIns="0" tIns="0" rIns="0" bIns="0" rtlCol="0"/>
          <a:lstStyle/>
          <a:p>
            <a:endParaRPr/>
          </a:p>
        </p:txBody>
      </p:sp>
      <p:sp>
        <p:nvSpPr>
          <p:cNvPr id="5" name="object 5"/>
          <p:cNvSpPr txBox="1"/>
          <p:nvPr/>
        </p:nvSpPr>
        <p:spPr>
          <a:xfrm>
            <a:off x="1550461" y="768008"/>
            <a:ext cx="374650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04</a:t>
            </a:r>
            <a:r>
              <a:rPr sz="1650" b="1" spc="-10" dirty="0">
                <a:solidFill>
                  <a:srgbClr val="FFFFFF"/>
                </a:solidFill>
                <a:latin typeface="Arial"/>
                <a:cs typeface="Arial"/>
              </a:rPr>
              <a:t> </a:t>
            </a:r>
            <a:r>
              <a:rPr sz="1650" b="1" dirty="0">
                <a:solidFill>
                  <a:srgbClr val="FFFFFF"/>
                </a:solidFill>
                <a:latin typeface="Arial"/>
                <a:cs typeface="Arial"/>
              </a:rPr>
              <a:t>Importance</a:t>
            </a:r>
            <a:r>
              <a:rPr sz="1650" b="1" spc="-10" dirty="0">
                <a:solidFill>
                  <a:srgbClr val="FFFFFF"/>
                </a:solidFill>
                <a:latin typeface="Arial"/>
                <a:cs typeface="Arial"/>
              </a:rPr>
              <a:t> </a:t>
            </a:r>
            <a:r>
              <a:rPr sz="1650" b="1" dirty="0">
                <a:solidFill>
                  <a:srgbClr val="FFFFFF"/>
                </a:solidFill>
                <a:latin typeface="Arial"/>
                <a:cs typeface="Arial"/>
              </a:rPr>
              <a:t>of</a:t>
            </a:r>
            <a:r>
              <a:rPr sz="1650" b="1" spc="-15" dirty="0">
                <a:solidFill>
                  <a:srgbClr val="FFFFFF"/>
                </a:solidFill>
                <a:latin typeface="Arial"/>
                <a:cs typeface="Arial"/>
              </a:rPr>
              <a:t> </a:t>
            </a:r>
            <a:r>
              <a:rPr sz="1650" b="1" dirty="0">
                <a:solidFill>
                  <a:srgbClr val="FFFFFF"/>
                </a:solidFill>
                <a:latin typeface="Arial"/>
                <a:cs typeface="Arial"/>
              </a:rPr>
              <a:t>timely</a:t>
            </a:r>
            <a:r>
              <a:rPr sz="1650" b="1" spc="-15" dirty="0">
                <a:solidFill>
                  <a:srgbClr val="FFFFFF"/>
                </a:solidFill>
                <a:latin typeface="Arial"/>
                <a:cs typeface="Arial"/>
              </a:rPr>
              <a:t> </a:t>
            </a:r>
            <a:r>
              <a:rPr sz="1650" b="1" spc="-10" dirty="0">
                <a:solidFill>
                  <a:srgbClr val="FFFFFF"/>
                </a:solidFill>
                <a:latin typeface="Arial"/>
                <a:cs typeface="Arial"/>
              </a:rPr>
              <a:t>management</a:t>
            </a:r>
            <a:endParaRPr sz="1650">
              <a:latin typeface="Arial"/>
              <a:cs typeface="Arial"/>
            </a:endParaRPr>
          </a:p>
        </p:txBody>
      </p:sp>
      <p:sp>
        <p:nvSpPr>
          <p:cNvPr id="6" name="object 6"/>
          <p:cNvSpPr txBox="1"/>
          <p:nvPr/>
        </p:nvSpPr>
        <p:spPr>
          <a:xfrm>
            <a:off x="1408680" y="4153036"/>
            <a:ext cx="8866505" cy="2040889"/>
          </a:xfrm>
          <a:prstGeom prst="rect">
            <a:avLst/>
          </a:prstGeom>
        </p:spPr>
        <p:txBody>
          <a:bodyPr vert="horz" wrap="square" lIns="0" tIns="10160" rIns="0" bIns="0" rtlCol="0">
            <a:spAutoFit/>
          </a:bodyPr>
          <a:lstStyle/>
          <a:p>
            <a:pPr marL="320675" marR="30480" indent="-283210">
              <a:lnSpc>
                <a:spcPct val="101800"/>
              </a:lnSpc>
              <a:spcBef>
                <a:spcPts val="80"/>
              </a:spcBef>
              <a:buChar char="•"/>
              <a:tabLst>
                <a:tab pos="320675" algn="l"/>
              </a:tabLst>
            </a:pPr>
            <a:r>
              <a:rPr sz="2600" dirty="0">
                <a:solidFill>
                  <a:srgbClr val="11688B"/>
                </a:solidFill>
                <a:latin typeface="Arial"/>
                <a:cs typeface="Arial"/>
              </a:rPr>
              <a:t>In</a:t>
            </a:r>
            <a:r>
              <a:rPr sz="2600" spc="110" dirty="0">
                <a:solidFill>
                  <a:srgbClr val="11688B"/>
                </a:solidFill>
                <a:latin typeface="Arial"/>
                <a:cs typeface="Arial"/>
              </a:rPr>
              <a:t> </a:t>
            </a:r>
            <a:r>
              <a:rPr sz="2600" dirty="0">
                <a:solidFill>
                  <a:srgbClr val="11688B"/>
                </a:solidFill>
                <a:latin typeface="Arial"/>
                <a:cs typeface="Arial"/>
              </a:rPr>
              <a:t>a</a:t>
            </a:r>
            <a:r>
              <a:rPr sz="2600" spc="105" dirty="0">
                <a:solidFill>
                  <a:srgbClr val="11688B"/>
                </a:solidFill>
                <a:latin typeface="Arial"/>
                <a:cs typeface="Arial"/>
              </a:rPr>
              <a:t> </a:t>
            </a:r>
            <a:r>
              <a:rPr sz="2600" dirty="0">
                <a:solidFill>
                  <a:srgbClr val="11688B"/>
                </a:solidFill>
                <a:latin typeface="Arial"/>
                <a:cs typeface="Arial"/>
              </a:rPr>
              <a:t>real-world,</a:t>
            </a:r>
            <a:r>
              <a:rPr sz="2600" spc="114" dirty="0">
                <a:solidFill>
                  <a:srgbClr val="11688B"/>
                </a:solidFill>
                <a:latin typeface="Arial"/>
                <a:cs typeface="Arial"/>
              </a:rPr>
              <a:t> </a:t>
            </a:r>
            <a:r>
              <a:rPr sz="2600" dirty="0">
                <a:solidFill>
                  <a:srgbClr val="11688B"/>
                </a:solidFill>
                <a:latin typeface="Arial"/>
                <a:cs typeface="Arial"/>
              </a:rPr>
              <a:t>retrospective</a:t>
            </a:r>
            <a:r>
              <a:rPr sz="2600" spc="105" dirty="0">
                <a:solidFill>
                  <a:srgbClr val="11688B"/>
                </a:solidFill>
                <a:latin typeface="Arial"/>
                <a:cs typeface="Arial"/>
              </a:rPr>
              <a:t> </a:t>
            </a:r>
            <a:r>
              <a:rPr sz="2600" dirty="0">
                <a:solidFill>
                  <a:srgbClr val="11688B"/>
                </a:solidFill>
                <a:latin typeface="Arial"/>
                <a:cs typeface="Arial"/>
              </a:rPr>
              <a:t>analysis</a:t>
            </a:r>
            <a:r>
              <a:rPr sz="2600" spc="110" dirty="0">
                <a:solidFill>
                  <a:srgbClr val="11688B"/>
                </a:solidFill>
                <a:latin typeface="Arial"/>
                <a:cs typeface="Arial"/>
              </a:rPr>
              <a:t> </a:t>
            </a:r>
            <a:r>
              <a:rPr sz="2600" spc="50" dirty="0">
                <a:solidFill>
                  <a:srgbClr val="11688B"/>
                </a:solidFill>
                <a:latin typeface="Arial"/>
                <a:cs typeface="Arial"/>
              </a:rPr>
              <a:t>of</a:t>
            </a:r>
            <a:r>
              <a:rPr sz="2600" spc="120" dirty="0">
                <a:solidFill>
                  <a:srgbClr val="11688B"/>
                </a:solidFill>
                <a:latin typeface="Arial"/>
                <a:cs typeface="Arial"/>
              </a:rPr>
              <a:t> </a:t>
            </a:r>
            <a:r>
              <a:rPr sz="2600" dirty="0">
                <a:solidFill>
                  <a:srgbClr val="11688B"/>
                </a:solidFill>
                <a:latin typeface="Arial"/>
                <a:cs typeface="Arial"/>
              </a:rPr>
              <a:t>claims</a:t>
            </a:r>
            <a:r>
              <a:rPr sz="2600" spc="110" dirty="0">
                <a:solidFill>
                  <a:srgbClr val="11688B"/>
                </a:solidFill>
                <a:latin typeface="Arial"/>
                <a:cs typeface="Arial"/>
              </a:rPr>
              <a:t> </a:t>
            </a:r>
            <a:r>
              <a:rPr sz="2600" spc="-10" dirty="0">
                <a:solidFill>
                  <a:srgbClr val="11688B"/>
                </a:solidFill>
                <a:latin typeface="Arial"/>
                <a:cs typeface="Arial"/>
              </a:rPr>
              <a:t>data, </a:t>
            </a:r>
            <a:r>
              <a:rPr sz="2600" dirty="0">
                <a:solidFill>
                  <a:srgbClr val="11688B"/>
                </a:solidFill>
                <a:latin typeface="Arial"/>
                <a:cs typeface="Arial"/>
              </a:rPr>
              <a:t>inpatient</a:t>
            </a:r>
            <a:r>
              <a:rPr sz="2600" spc="105" dirty="0">
                <a:solidFill>
                  <a:srgbClr val="11688B"/>
                </a:solidFill>
                <a:latin typeface="Arial"/>
                <a:cs typeface="Arial"/>
              </a:rPr>
              <a:t> </a:t>
            </a:r>
            <a:r>
              <a:rPr sz="2600" dirty="0">
                <a:solidFill>
                  <a:srgbClr val="11688B"/>
                </a:solidFill>
                <a:latin typeface="Arial"/>
                <a:cs typeface="Arial"/>
              </a:rPr>
              <a:t>hospital</a:t>
            </a:r>
            <a:r>
              <a:rPr sz="2600" spc="110" dirty="0">
                <a:solidFill>
                  <a:srgbClr val="11688B"/>
                </a:solidFill>
                <a:latin typeface="Arial"/>
                <a:cs typeface="Arial"/>
              </a:rPr>
              <a:t> </a:t>
            </a:r>
            <a:r>
              <a:rPr sz="2600" dirty="0">
                <a:solidFill>
                  <a:srgbClr val="11688B"/>
                </a:solidFill>
                <a:latin typeface="Arial"/>
                <a:cs typeface="Arial"/>
              </a:rPr>
              <a:t>stays</a:t>
            </a:r>
            <a:r>
              <a:rPr sz="2600" spc="105" dirty="0">
                <a:solidFill>
                  <a:srgbClr val="11688B"/>
                </a:solidFill>
                <a:latin typeface="Arial"/>
                <a:cs typeface="Arial"/>
              </a:rPr>
              <a:t> </a:t>
            </a:r>
            <a:r>
              <a:rPr sz="2600" dirty="0">
                <a:solidFill>
                  <a:srgbClr val="11688B"/>
                </a:solidFill>
                <a:latin typeface="Arial"/>
                <a:cs typeface="Arial"/>
              </a:rPr>
              <a:t>for</a:t>
            </a:r>
            <a:r>
              <a:rPr sz="2600" spc="105" dirty="0">
                <a:solidFill>
                  <a:srgbClr val="11688B"/>
                </a:solidFill>
                <a:latin typeface="Arial"/>
                <a:cs typeface="Arial"/>
              </a:rPr>
              <a:t> </a:t>
            </a:r>
            <a:r>
              <a:rPr sz="2600" dirty="0">
                <a:solidFill>
                  <a:srgbClr val="11688B"/>
                </a:solidFill>
                <a:latin typeface="Arial"/>
                <a:cs typeface="Arial"/>
              </a:rPr>
              <a:t>at</a:t>
            </a:r>
            <a:r>
              <a:rPr sz="2600" spc="110" dirty="0">
                <a:solidFill>
                  <a:srgbClr val="11688B"/>
                </a:solidFill>
                <a:latin typeface="Arial"/>
                <a:cs typeface="Arial"/>
              </a:rPr>
              <a:t> </a:t>
            </a:r>
            <a:r>
              <a:rPr sz="2600" dirty="0">
                <a:solidFill>
                  <a:srgbClr val="11688B"/>
                </a:solidFill>
                <a:latin typeface="Arial"/>
                <a:cs typeface="Arial"/>
              </a:rPr>
              <a:t>least</a:t>
            </a:r>
            <a:r>
              <a:rPr sz="2600" spc="110" dirty="0">
                <a:solidFill>
                  <a:srgbClr val="11688B"/>
                </a:solidFill>
                <a:latin typeface="Arial"/>
                <a:cs typeface="Arial"/>
              </a:rPr>
              <a:t> </a:t>
            </a:r>
            <a:r>
              <a:rPr sz="2600" dirty="0">
                <a:solidFill>
                  <a:srgbClr val="11688B"/>
                </a:solidFill>
                <a:latin typeface="Arial"/>
                <a:cs typeface="Arial"/>
              </a:rPr>
              <a:t>5</a:t>
            </a:r>
            <a:r>
              <a:rPr sz="2600" spc="105" dirty="0">
                <a:solidFill>
                  <a:srgbClr val="11688B"/>
                </a:solidFill>
                <a:latin typeface="Arial"/>
                <a:cs typeface="Arial"/>
              </a:rPr>
              <a:t> </a:t>
            </a:r>
            <a:r>
              <a:rPr sz="2600" dirty="0">
                <a:solidFill>
                  <a:srgbClr val="11688B"/>
                </a:solidFill>
                <a:latin typeface="Arial"/>
                <a:cs typeface="Arial"/>
              </a:rPr>
              <a:t>days</a:t>
            </a:r>
            <a:r>
              <a:rPr sz="2600" spc="100" dirty="0">
                <a:solidFill>
                  <a:srgbClr val="11688B"/>
                </a:solidFill>
                <a:latin typeface="Arial"/>
                <a:cs typeface="Arial"/>
              </a:rPr>
              <a:t> </a:t>
            </a:r>
            <a:r>
              <a:rPr sz="2600" dirty="0">
                <a:solidFill>
                  <a:srgbClr val="11688B"/>
                </a:solidFill>
                <a:latin typeface="Arial"/>
                <a:cs typeface="Arial"/>
              </a:rPr>
              <a:t>were</a:t>
            </a:r>
            <a:r>
              <a:rPr sz="2600" spc="100" dirty="0">
                <a:solidFill>
                  <a:srgbClr val="11688B"/>
                </a:solidFill>
                <a:latin typeface="Arial"/>
                <a:cs typeface="Arial"/>
              </a:rPr>
              <a:t> </a:t>
            </a:r>
            <a:r>
              <a:rPr sz="2600" spc="-10" dirty="0">
                <a:solidFill>
                  <a:srgbClr val="11688B"/>
                </a:solidFill>
                <a:latin typeface="Arial"/>
                <a:cs typeface="Arial"/>
              </a:rPr>
              <a:t>observed </a:t>
            </a:r>
            <a:r>
              <a:rPr sz="2600" dirty="0">
                <a:solidFill>
                  <a:srgbClr val="11688B"/>
                </a:solidFill>
                <a:latin typeface="Arial"/>
                <a:cs typeface="Arial"/>
              </a:rPr>
              <a:t>for</a:t>
            </a:r>
            <a:r>
              <a:rPr sz="2600" spc="140" dirty="0">
                <a:solidFill>
                  <a:srgbClr val="11688B"/>
                </a:solidFill>
                <a:latin typeface="Arial"/>
                <a:cs typeface="Arial"/>
              </a:rPr>
              <a:t> </a:t>
            </a:r>
            <a:r>
              <a:rPr sz="2600" spc="70" dirty="0">
                <a:solidFill>
                  <a:srgbClr val="11688B"/>
                </a:solidFill>
                <a:latin typeface="Arial"/>
                <a:cs typeface="Arial"/>
              </a:rPr>
              <a:t>15.6%</a:t>
            </a:r>
            <a:r>
              <a:rPr sz="2600" spc="140" dirty="0">
                <a:solidFill>
                  <a:srgbClr val="11688B"/>
                </a:solidFill>
                <a:latin typeface="Arial"/>
                <a:cs typeface="Arial"/>
              </a:rPr>
              <a:t> </a:t>
            </a:r>
            <a:r>
              <a:rPr sz="2600" spc="50" dirty="0">
                <a:solidFill>
                  <a:srgbClr val="11688B"/>
                </a:solidFill>
                <a:latin typeface="Arial"/>
                <a:cs typeface="Arial"/>
              </a:rPr>
              <a:t>of</a:t>
            </a:r>
            <a:r>
              <a:rPr sz="2600" spc="145" dirty="0">
                <a:solidFill>
                  <a:srgbClr val="11688B"/>
                </a:solidFill>
                <a:latin typeface="Arial"/>
                <a:cs typeface="Arial"/>
              </a:rPr>
              <a:t> </a:t>
            </a:r>
            <a:r>
              <a:rPr sz="2600" dirty="0">
                <a:solidFill>
                  <a:srgbClr val="11688B"/>
                </a:solidFill>
                <a:latin typeface="Arial"/>
                <a:cs typeface="Arial"/>
              </a:rPr>
              <a:t>patients</a:t>
            </a:r>
            <a:r>
              <a:rPr sz="2600" spc="140" dirty="0">
                <a:solidFill>
                  <a:srgbClr val="11688B"/>
                </a:solidFill>
                <a:latin typeface="Arial"/>
                <a:cs typeface="Arial"/>
              </a:rPr>
              <a:t> </a:t>
            </a:r>
            <a:r>
              <a:rPr sz="2600" spc="55" dirty="0">
                <a:solidFill>
                  <a:srgbClr val="11688B"/>
                </a:solidFill>
                <a:latin typeface="Arial"/>
                <a:cs typeface="Arial"/>
              </a:rPr>
              <a:t>with</a:t>
            </a:r>
            <a:r>
              <a:rPr sz="2600" spc="145" dirty="0">
                <a:solidFill>
                  <a:srgbClr val="11688B"/>
                </a:solidFill>
                <a:latin typeface="Arial"/>
                <a:cs typeface="Arial"/>
              </a:rPr>
              <a:t> </a:t>
            </a:r>
            <a:r>
              <a:rPr sz="2600" dirty="0">
                <a:solidFill>
                  <a:srgbClr val="11688B"/>
                </a:solidFill>
                <a:latin typeface="Arial"/>
                <a:cs typeface="Arial"/>
              </a:rPr>
              <a:t>idiopathic</a:t>
            </a:r>
            <a:r>
              <a:rPr sz="2600" spc="135" dirty="0">
                <a:solidFill>
                  <a:srgbClr val="11688B"/>
                </a:solidFill>
                <a:latin typeface="Arial"/>
                <a:cs typeface="Arial"/>
              </a:rPr>
              <a:t> </a:t>
            </a:r>
            <a:r>
              <a:rPr sz="2600" spc="-10" dirty="0">
                <a:solidFill>
                  <a:srgbClr val="11688B"/>
                </a:solidFill>
                <a:latin typeface="Arial"/>
                <a:cs typeface="Arial"/>
              </a:rPr>
              <a:t>Multicentric </a:t>
            </a:r>
            <a:r>
              <a:rPr sz="2600" dirty="0">
                <a:solidFill>
                  <a:srgbClr val="11688B"/>
                </a:solidFill>
                <a:latin typeface="Arial"/>
                <a:cs typeface="Arial"/>
              </a:rPr>
              <a:t>Castleman</a:t>
            </a:r>
            <a:r>
              <a:rPr sz="2600" spc="10" dirty="0">
                <a:solidFill>
                  <a:srgbClr val="11688B"/>
                </a:solidFill>
                <a:latin typeface="Arial"/>
                <a:cs typeface="Arial"/>
              </a:rPr>
              <a:t> </a:t>
            </a:r>
            <a:r>
              <a:rPr sz="2600" dirty="0">
                <a:solidFill>
                  <a:srgbClr val="11688B"/>
                </a:solidFill>
                <a:latin typeface="Arial"/>
                <a:cs typeface="Arial"/>
              </a:rPr>
              <a:t>Disease</a:t>
            </a:r>
            <a:r>
              <a:rPr sz="2600" spc="5" dirty="0">
                <a:solidFill>
                  <a:srgbClr val="11688B"/>
                </a:solidFill>
                <a:latin typeface="Arial"/>
                <a:cs typeface="Arial"/>
              </a:rPr>
              <a:t> </a:t>
            </a:r>
            <a:r>
              <a:rPr sz="2600" spc="-20" dirty="0">
                <a:solidFill>
                  <a:srgbClr val="11688B"/>
                </a:solidFill>
                <a:latin typeface="Arial"/>
                <a:cs typeface="Arial"/>
              </a:rPr>
              <a:t>(iMCD)</a:t>
            </a:r>
            <a:r>
              <a:rPr sz="2600" spc="15" dirty="0">
                <a:solidFill>
                  <a:srgbClr val="11688B"/>
                </a:solidFill>
                <a:latin typeface="Arial"/>
                <a:cs typeface="Arial"/>
              </a:rPr>
              <a:t> </a:t>
            </a:r>
            <a:r>
              <a:rPr sz="2600" dirty="0">
                <a:solidFill>
                  <a:srgbClr val="11688B"/>
                </a:solidFill>
                <a:latin typeface="Arial"/>
                <a:cs typeface="Arial"/>
              </a:rPr>
              <a:t>in</a:t>
            </a:r>
            <a:r>
              <a:rPr sz="2600" spc="5" dirty="0">
                <a:solidFill>
                  <a:srgbClr val="11688B"/>
                </a:solidFill>
                <a:latin typeface="Arial"/>
                <a:cs typeface="Arial"/>
              </a:rPr>
              <a:t> </a:t>
            </a:r>
            <a:r>
              <a:rPr sz="2600" dirty="0">
                <a:solidFill>
                  <a:srgbClr val="11688B"/>
                </a:solidFill>
                <a:latin typeface="Arial"/>
                <a:cs typeface="Arial"/>
              </a:rPr>
              <a:t>the</a:t>
            </a:r>
            <a:r>
              <a:rPr sz="2600" spc="10" dirty="0">
                <a:solidFill>
                  <a:srgbClr val="11688B"/>
                </a:solidFill>
                <a:latin typeface="Arial"/>
                <a:cs typeface="Arial"/>
              </a:rPr>
              <a:t> </a:t>
            </a:r>
            <a:r>
              <a:rPr sz="2600" dirty="0">
                <a:solidFill>
                  <a:srgbClr val="11688B"/>
                </a:solidFill>
                <a:latin typeface="Arial"/>
                <a:cs typeface="Arial"/>
              </a:rPr>
              <a:t>first</a:t>
            </a:r>
            <a:r>
              <a:rPr sz="2600" spc="15" dirty="0">
                <a:solidFill>
                  <a:srgbClr val="11688B"/>
                </a:solidFill>
                <a:latin typeface="Arial"/>
                <a:cs typeface="Arial"/>
              </a:rPr>
              <a:t> </a:t>
            </a:r>
            <a:r>
              <a:rPr sz="2600" dirty="0">
                <a:solidFill>
                  <a:srgbClr val="11688B"/>
                </a:solidFill>
                <a:latin typeface="Arial"/>
                <a:cs typeface="Arial"/>
              </a:rPr>
              <a:t>year</a:t>
            </a:r>
            <a:r>
              <a:rPr sz="2600" spc="15" dirty="0">
                <a:solidFill>
                  <a:srgbClr val="11688B"/>
                </a:solidFill>
                <a:latin typeface="Arial"/>
                <a:cs typeface="Arial"/>
              </a:rPr>
              <a:t> </a:t>
            </a:r>
            <a:r>
              <a:rPr sz="2600" spc="50" dirty="0">
                <a:solidFill>
                  <a:srgbClr val="11688B"/>
                </a:solidFill>
                <a:latin typeface="Arial"/>
                <a:cs typeface="Arial"/>
              </a:rPr>
              <a:t>of</a:t>
            </a:r>
            <a:r>
              <a:rPr sz="2600" spc="15" dirty="0">
                <a:solidFill>
                  <a:srgbClr val="11688B"/>
                </a:solidFill>
                <a:latin typeface="Arial"/>
                <a:cs typeface="Arial"/>
              </a:rPr>
              <a:t> </a:t>
            </a:r>
            <a:r>
              <a:rPr sz="2600" spc="-10" dirty="0">
                <a:solidFill>
                  <a:srgbClr val="11688B"/>
                </a:solidFill>
                <a:latin typeface="Arial"/>
                <a:cs typeface="Arial"/>
              </a:rPr>
              <a:t>diagnosis, </a:t>
            </a:r>
            <a:r>
              <a:rPr sz="2600" dirty="0">
                <a:solidFill>
                  <a:srgbClr val="11688B"/>
                </a:solidFill>
                <a:latin typeface="Arial"/>
                <a:cs typeface="Arial"/>
              </a:rPr>
              <a:t>and</a:t>
            </a:r>
            <a:r>
              <a:rPr sz="2600" spc="75" dirty="0">
                <a:solidFill>
                  <a:srgbClr val="11688B"/>
                </a:solidFill>
                <a:latin typeface="Arial"/>
                <a:cs typeface="Arial"/>
              </a:rPr>
              <a:t> </a:t>
            </a:r>
            <a:r>
              <a:rPr sz="2600" spc="55" dirty="0">
                <a:solidFill>
                  <a:srgbClr val="11688B"/>
                </a:solidFill>
                <a:latin typeface="Arial"/>
                <a:cs typeface="Arial"/>
              </a:rPr>
              <a:t>dropped</a:t>
            </a:r>
            <a:r>
              <a:rPr sz="2600" spc="75" dirty="0">
                <a:solidFill>
                  <a:srgbClr val="11688B"/>
                </a:solidFill>
                <a:latin typeface="Arial"/>
                <a:cs typeface="Arial"/>
              </a:rPr>
              <a:t> to</a:t>
            </a:r>
            <a:r>
              <a:rPr sz="2600" spc="65" dirty="0">
                <a:solidFill>
                  <a:srgbClr val="11688B"/>
                </a:solidFill>
                <a:latin typeface="Arial"/>
                <a:cs typeface="Arial"/>
              </a:rPr>
              <a:t> </a:t>
            </a:r>
            <a:r>
              <a:rPr sz="2600" spc="85" dirty="0">
                <a:solidFill>
                  <a:srgbClr val="11688B"/>
                </a:solidFill>
                <a:latin typeface="Arial"/>
                <a:cs typeface="Arial"/>
              </a:rPr>
              <a:t>5.2%</a:t>
            </a:r>
            <a:r>
              <a:rPr sz="2600" spc="75" dirty="0">
                <a:solidFill>
                  <a:srgbClr val="11688B"/>
                </a:solidFill>
                <a:latin typeface="Arial"/>
                <a:cs typeface="Arial"/>
              </a:rPr>
              <a:t> </a:t>
            </a:r>
            <a:r>
              <a:rPr sz="2600" dirty="0">
                <a:solidFill>
                  <a:srgbClr val="11688B"/>
                </a:solidFill>
                <a:latin typeface="Arial"/>
                <a:cs typeface="Arial"/>
              </a:rPr>
              <a:t>in</a:t>
            </a:r>
            <a:r>
              <a:rPr sz="2600" spc="70" dirty="0">
                <a:solidFill>
                  <a:srgbClr val="11688B"/>
                </a:solidFill>
                <a:latin typeface="Arial"/>
                <a:cs typeface="Arial"/>
              </a:rPr>
              <a:t> </a:t>
            </a:r>
            <a:r>
              <a:rPr sz="2600" dirty="0">
                <a:solidFill>
                  <a:srgbClr val="11688B"/>
                </a:solidFill>
                <a:latin typeface="Arial"/>
                <a:cs typeface="Arial"/>
              </a:rPr>
              <a:t>the</a:t>
            </a:r>
            <a:r>
              <a:rPr sz="2600" spc="65" dirty="0">
                <a:solidFill>
                  <a:srgbClr val="11688B"/>
                </a:solidFill>
                <a:latin typeface="Arial"/>
                <a:cs typeface="Arial"/>
              </a:rPr>
              <a:t> </a:t>
            </a:r>
            <a:r>
              <a:rPr sz="2600" dirty="0">
                <a:solidFill>
                  <a:srgbClr val="11688B"/>
                </a:solidFill>
                <a:latin typeface="Arial"/>
                <a:cs typeface="Arial"/>
              </a:rPr>
              <a:t>subsequent</a:t>
            </a:r>
            <a:r>
              <a:rPr sz="2600" spc="75" dirty="0">
                <a:solidFill>
                  <a:srgbClr val="11688B"/>
                </a:solidFill>
                <a:latin typeface="Arial"/>
                <a:cs typeface="Arial"/>
              </a:rPr>
              <a:t> </a:t>
            </a:r>
            <a:r>
              <a:rPr sz="2600" spc="-10" dirty="0">
                <a:solidFill>
                  <a:srgbClr val="11688B"/>
                </a:solidFill>
                <a:latin typeface="Arial"/>
                <a:cs typeface="Arial"/>
              </a:rPr>
              <a:t>year</a:t>
            </a:r>
            <a:r>
              <a:rPr sz="2550" spc="-15" baseline="27777" dirty="0">
                <a:solidFill>
                  <a:srgbClr val="11688B"/>
                </a:solidFill>
                <a:latin typeface="Arial"/>
                <a:cs typeface="Arial"/>
              </a:rPr>
              <a:t>1</a:t>
            </a:r>
            <a:endParaRPr sz="2550" baseline="27777">
              <a:latin typeface="Arial"/>
              <a:cs typeface="Arial"/>
            </a:endParaRPr>
          </a:p>
        </p:txBody>
      </p:sp>
      <p:sp>
        <p:nvSpPr>
          <p:cNvPr id="7" name="object 7"/>
          <p:cNvSpPr txBox="1"/>
          <p:nvPr/>
        </p:nvSpPr>
        <p:spPr>
          <a:xfrm>
            <a:off x="1408680" y="6573068"/>
            <a:ext cx="8837930" cy="1631314"/>
          </a:xfrm>
          <a:prstGeom prst="rect">
            <a:avLst/>
          </a:prstGeom>
        </p:spPr>
        <p:txBody>
          <a:bodyPr vert="horz" wrap="square" lIns="0" tIns="12065" rIns="0" bIns="0" rtlCol="0">
            <a:spAutoFit/>
          </a:bodyPr>
          <a:lstStyle/>
          <a:p>
            <a:pPr marL="320675" marR="30480" indent="-283210">
              <a:lnSpc>
                <a:spcPct val="101299"/>
              </a:lnSpc>
              <a:spcBef>
                <a:spcPts val="95"/>
              </a:spcBef>
              <a:buChar char="•"/>
              <a:tabLst>
                <a:tab pos="320675" algn="l"/>
              </a:tabLst>
            </a:pPr>
            <a:r>
              <a:rPr sz="2600" dirty="0">
                <a:solidFill>
                  <a:srgbClr val="11688B"/>
                </a:solidFill>
                <a:latin typeface="Arial"/>
                <a:cs typeface="Arial"/>
              </a:rPr>
              <a:t>A</a:t>
            </a:r>
            <a:r>
              <a:rPr sz="2600" spc="130" dirty="0">
                <a:solidFill>
                  <a:srgbClr val="11688B"/>
                </a:solidFill>
                <a:latin typeface="Arial"/>
                <a:cs typeface="Arial"/>
              </a:rPr>
              <a:t> </a:t>
            </a:r>
            <a:r>
              <a:rPr sz="2600" dirty="0">
                <a:solidFill>
                  <a:srgbClr val="11688B"/>
                </a:solidFill>
                <a:latin typeface="Arial"/>
                <a:cs typeface="Arial"/>
              </a:rPr>
              <a:t>similar</a:t>
            </a:r>
            <a:r>
              <a:rPr sz="2600" spc="140" dirty="0">
                <a:solidFill>
                  <a:srgbClr val="11688B"/>
                </a:solidFill>
                <a:latin typeface="Arial"/>
                <a:cs typeface="Arial"/>
              </a:rPr>
              <a:t> </a:t>
            </a:r>
            <a:r>
              <a:rPr sz="2600" dirty="0">
                <a:solidFill>
                  <a:srgbClr val="11688B"/>
                </a:solidFill>
                <a:latin typeface="Arial"/>
                <a:cs typeface="Arial"/>
              </a:rPr>
              <a:t>pattern</a:t>
            </a:r>
            <a:r>
              <a:rPr sz="2600" spc="135" dirty="0">
                <a:solidFill>
                  <a:srgbClr val="11688B"/>
                </a:solidFill>
                <a:latin typeface="Arial"/>
                <a:cs typeface="Arial"/>
              </a:rPr>
              <a:t> </a:t>
            </a:r>
            <a:r>
              <a:rPr sz="2600" dirty="0">
                <a:solidFill>
                  <a:srgbClr val="11688B"/>
                </a:solidFill>
                <a:latin typeface="Arial"/>
                <a:cs typeface="Arial"/>
              </a:rPr>
              <a:t>was</a:t>
            </a:r>
            <a:r>
              <a:rPr sz="2600" spc="140" dirty="0">
                <a:solidFill>
                  <a:srgbClr val="11688B"/>
                </a:solidFill>
                <a:latin typeface="Arial"/>
                <a:cs typeface="Arial"/>
              </a:rPr>
              <a:t> </a:t>
            </a:r>
            <a:r>
              <a:rPr sz="2600" dirty="0">
                <a:solidFill>
                  <a:srgbClr val="11688B"/>
                </a:solidFill>
                <a:latin typeface="Arial"/>
                <a:cs typeface="Arial"/>
              </a:rPr>
              <a:t>observed</a:t>
            </a:r>
            <a:r>
              <a:rPr sz="2600" spc="140" dirty="0">
                <a:solidFill>
                  <a:srgbClr val="11688B"/>
                </a:solidFill>
                <a:latin typeface="Arial"/>
                <a:cs typeface="Arial"/>
              </a:rPr>
              <a:t> </a:t>
            </a:r>
            <a:r>
              <a:rPr sz="2600" dirty="0">
                <a:solidFill>
                  <a:srgbClr val="11688B"/>
                </a:solidFill>
                <a:latin typeface="Arial"/>
                <a:cs typeface="Arial"/>
              </a:rPr>
              <a:t>for</a:t>
            </a:r>
            <a:r>
              <a:rPr sz="2600" spc="140" dirty="0">
                <a:solidFill>
                  <a:srgbClr val="11688B"/>
                </a:solidFill>
                <a:latin typeface="Arial"/>
                <a:cs typeface="Arial"/>
              </a:rPr>
              <a:t> </a:t>
            </a:r>
            <a:r>
              <a:rPr sz="2600" dirty="0">
                <a:solidFill>
                  <a:srgbClr val="11688B"/>
                </a:solidFill>
                <a:latin typeface="Arial"/>
                <a:cs typeface="Arial"/>
              </a:rPr>
              <a:t>emergency-</a:t>
            </a:r>
            <a:r>
              <a:rPr sz="2600" spc="50" dirty="0">
                <a:solidFill>
                  <a:srgbClr val="11688B"/>
                </a:solidFill>
                <a:latin typeface="Arial"/>
                <a:cs typeface="Arial"/>
              </a:rPr>
              <a:t>room</a:t>
            </a:r>
            <a:r>
              <a:rPr sz="2600" spc="140" dirty="0">
                <a:solidFill>
                  <a:srgbClr val="11688B"/>
                </a:solidFill>
                <a:latin typeface="Arial"/>
                <a:cs typeface="Arial"/>
              </a:rPr>
              <a:t> </a:t>
            </a:r>
            <a:r>
              <a:rPr sz="2600" spc="-70" dirty="0">
                <a:solidFill>
                  <a:srgbClr val="11688B"/>
                </a:solidFill>
                <a:latin typeface="Arial"/>
                <a:cs typeface="Arial"/>
              </a:rPr>
              <a:t>(ER) </a:t>
            </a:r>
            <a:r>
              <a:rPr sz="2600" dirty="0">
                <a:solidFill>
                  <a:srgbClr val="11688B"/>
                </a:solidFill>
                <a:latin typeface="Arial"/>
                <a:cs typeface="Arial"/>
              </a:rPr>
              <a:t>visits;</a:t>
            </a:r>
            <a:r>
              <a:rPr sz="2600" spc="60" dirty="0">
                <a:solidFill>
                  <a:srgbClr val="11688B"/>
                </a:solidFill>
                <a:latin typeface="Arial"/>
                <a:cs typeface="Arial"/>
              </a:rPr>
              <a:t> </a:t>
            </a:r>
            <a:r>
              <a:rPr sz="2600" spc="70" dirty="0">
                <a:solidFill>
                  <a:srgbClr val="11688B"/>
                </a:solidFill>
                <a:latin typeface="Arial"/>
                <a:cs typeface="Arial"/>
              </a:rPr>
              <a:t>42.6%</a:t>
            </a:r>
            <a:r>
              <a:rPr sz="2600" spc="60" dirty="0">
                <a:solidFill>
                  <a:srgbClr val="11688B"/>
                </a:solidFill>
                <a:latin typeface="Arial"/>
                <a:cs typeface="Arial"/>
              </a:rPr>
              <a:t> </a:t>
            </a:r>
            <a:r>
              <a:rPr sz="2600" spc="50" dirty="0">
                <a:solidFill>
                  <a:srgbClr val="11688B"/>
                </a:solidFill>
                <a:latin typeface="Arial"/>
                <a:cs typeface="Arial"/>
              </a:rPr>
              <a:t>of</a:t>
            </a:r>
            <a:r>
              <a:rPr sz="2600" spc="65" dirty="0">
                <a:solidFill>
                  <a:srgbClr val="11688B"/>
                </a:solidFill>
                <a:latin typeface="Arial"/>
                <a:cs typeface="Arial"/>
              </a:rPr>
              <a:t> </a:t>
            </a:r>
            <a:r>
              <a:rPr sz="2600" dirty="0">
                <a:solidFill>
                  <a:srgbClr val="11688B"/>
                </a:solidFill>
                <a:latin typeface="Arial"/>
                <a:cs typeface="Arial"/>
              </a:rPr>
              <a:t>patients</a:t>
            </a:r>
            <a:r>
              <a:rPr sz="2600" spc="60" dirty="0">
                <a:solidFill>
                  <a:srgbClr val="11688B"/>
                </a:solidFill>
                <a:latin typeface="Arial"/>
                <a:cs typeface="Arial"/>
              </a:rPr>
              <a:t> </a:t>
            </a:r>
            <a:r>
              <a:rPr sz="2600" spc="55" dirty="0">
                <a:solidFill>
                  <a:srgbClr val="11688B"/>
                </a:solidFill>
                <a:latin typeface="Arial"/>
                <a:cs typeface="Arial"/>
              </a:rPr>
              <a:t>with</a:t>
            </a:r>
            <a:r>
              <a:rPr sz="2600" spc="60" dirty="0">
                <a:solidFill>
                  <a:srgbClr val="11688B"/>
                </a:solidFill>
                <a:latin typeface="Arial"/>
                <a:cs typeface="Arial"/>
              </a:rPr>
              <a:t> </a:t>
            </a:r>
            <a:r>
              <a:rPr sz="2600" dirty="0">
                <a:solidFill>
                  <a:srgbClr val="11688B"/>
                </a:solidFill>
                <a:latin typeface="Arial"/>
                <a:cs typeface="Arial"/>
              </a:rPr>
              <a:t>iMCD</a:t>
            </a:r>
            <a:r>
              <a:rPr sz="2600" spc="60" dirty="0">
                <a:solidFill>
                  <a:srgbClr val="11688B"/>
                </a:solidFill>
                <a:latin typeface="Arial"/>
                <a:cs typeface="Arial"/>
              </a:rPr>
              <a:t> </a:t>
            </a:r>
            <a:r>
              <a:rPr sz="2600" dirty="0">
                <a:solidFill>
                  <a:srgbClr val="11688B"/>
                </a:solidFill>
                <a:latin typeface="Arial"/>
                <a:cs typeface="Arial"/>
              </a:rPr>
              <a:t>required</a:t>
            </a:r>
            <a:r>
              <a:rPr sz="2600" spc="65" dirty="0">
                <a:solidFill>
                  <a:srgbClr val="11688B"/>
                </a:solidFill>
                <a:latin typeface="Arial"/>
                <a:cs typeface="Arial"/>
              </a:rPr>
              <a:t> </a:t>
            </a:r>
            <a:r>
              <a:rPr sz="2600" dirty="0">
                <a:solidFill>
                  <a:srgbClr val="11688B"/>
                </a:solidFill>
                <a:latin typeface="Arial"/>
                <a:cs typeface="Arial"/>
              </a:rPr>
              <a:t>an</a:t>
            </a:r>
            <a:r>
              <a:rPr sz="2600" spc="60" dirty="0">
                <a:solidFill>
                  <a:srgbClr val="11688B"/>
                </a:solidFill>
                <a:latin typeface="Arial"/>
                <a:cs typeface="Arial"/>
              </a:rPr>
              <a:t> </a:t>
            </a:r>
            <a:r>
              <a:rPr sz="2600" spc="-35" dirty="0">
                <a:solidFill>
                  <a:srgbClr val="11688B"/>
                </a:solidFill>
                <a:latin typeface="Arial"/>
                <a:cs typeface="Arial"/>
              </a:rPr>
              <a:t>ER</a:t>
            </a:r>
            <a:r>
              <a:rPr sz="2600" spc="60" dirty="0">
                <a:solidFill>
                  <a:srgbClr val="11688B"/>
                </a:solidFill>
                <a:latin typeface="Arial"/>
                <a:cs typeface="Arial"/>
              </a:rPr>
              <a:t> </a:t>
            </a:r>
            <a:r>
              <a:rPr sz="2600" spc="-10" dirty="0">
                <a:solidFill>
                  <a:srgbClr val="11688B"/>
                </a:solidFill>
                <a:latin typeface="Arial"/>
                <a:cs typeface="Arial"/>
              </a:rPr>
              <a:t>visit </a:t>
            </a:r>
            <a:r>
              <a:rPr sz="2600" dirty="0">
                <a:solidFill>
                  <a:srgbClr val="11688B"/>
                </a:solidFill>
                <a:latin typeface="Arial"/>
                <a:cs typeface="Arial"/>
              </a:rPr>
              <a:t>within</a:t>
            </a:r>
            <a:r>
              <a:rPr sz="2600" spc="105" dirty="0">
                <a:solidFill>
                  <a:srgbClr val="11688B"/>
                </a:solidFill>
                <a:latin typeface="Arial"/>
                <a:cs typeface="Arial"/>
              </a:rPr>
              <a:t> </a:t>
            </a:r>
            <a:r>
              <a:rPr sz="2600" dirty="0">
                <a:solidFill>
                  <a:srgbClr val="11688B"/>
                </a:solidFill>
                <a:latin typeface="Arial"/>
                <a:cs typeface="Arial"/>
              </a:rPr>
              <a:t>the</a:t>
            </a:r>
            <a:r>
              <a:rPr sz="2600" spc="100" dirty="0">
                <a:solidFill>
                  <a:srgbClr val="11688B"/>
                </a:solidFill>
                <a:latin typeface="Arial"/>
                <a:cs typeface="Arial"/>
              </a:rPr>
              <a:t> </a:t>
            </a:r>
            <a:r>
              <a:rPr sz="2600" dirty="0">
                <a:solidFill>
                  <a:srgbClr val="11688B"/>
                </a:solidFill>
                <a:latin typeface="Arial"/>
                <a:cs typeface="Arial"/>
              </a:rPr>
              <a:t>first</a:t>
            </a:r>
            <a:r>
              <a:rPr sz="2600" spc="114" dirty="0">
                <a:solidFill>
                  <a:srgbClr val="11688B"/>
                </a:solidFill>
                <a:latin typeface="Arial"/>
                <a:cs typeface="Arial"/>
              </a:rPr>
              <a:t> </a:t>
            </a:r>
            <a:r>
              <a:rPr sz="2600" dirty="0">
                <a:solidFill>
                  <a:srgbClr val="11688B"/>
                </a:solidFill>
                <a:latin typeface="Arial"/>
                <a:cs typeface="Arial"/>
              </a:rPr>
              <a:t>year</a:t>
            </a:r>
            <a:r>
              <a:rPr sz="2600" spc="105" dirty="0">
                <a:solidFill>
                  <a:srgbClr val="11688B"/>
                </a:solidFill>
                <a:latin typeface="Arial"/>
                <a:cs typeface="Arial"/>
              </a:rPr>
              <a:t> </a:t>
            </a:r>
            <a:r>
              <a:rPr sz="2600" spc="50" dirty="0">
                <a:solidFill>
                  <a:srgbClr val="11688B"/>
                </a:solidFill>
                <a:latin typeface="Arial"/>
                <a:cs typeface="Arial"/>
              </a:rPr>
              <a:t>of</a:t>
            </a:r>
            <a:r>
              <a:rPr sz="2600" spc="110" dirty="0">
                <a:solidFill>
                  <a:srgbClr val="11688B"/>
                </a:solidFill>
                <a:latin typeface="Arial"/>
                <a:cs typeface="Arial"/>
              </a:rPr>
              <a:t> </a:t>
            </a:r>
            <a:r>
              <a:rPr sz="2600" dirty="0">
                <a:solidFill>
                  <a:srgbClr val="11688B"/>
                </a:solidFill>
                <a:latin typeface="Arial"/>
                <a:cs typeface="Arial"/>
              </a:rPr>
              <a:t>diagnosis,</a:t>
            </a:r>
            <a:r>
              <a:rPr sz="2600" spc="110" dirty="0">
                <a:solidFill>
                  <a:srgbClr val="11688B"/>
                </a:solidFill>
                <a:latin typeface="Arial"/>
                <a:cs typeface="Arial"/>
              </a:rPr>
              <a:t> </a:t>
            </a:r>
            <a:r>
              <a:rPr sz="2600" dirty="0">
                <a:solidFill>
                  <a:srgbClr val="11688B"/>
                </a:solidFill>
                <a:latin typeface="Arial"/>
                <a:cs typeface="Arial"/>
              </a:rPr>
              <a:t>before</a:t>
            </a:r>
            <a:r>
              <a:rPr sz="2600" spc="100" dirty="0">
                <a:solidFill>
                  <a:srgbClr val="11688B"/>
                </a:solidFill>
                <a:latin typeface="Arial"/>
                <a:cs typeface="Arial"/>
              </a:rPr>
              <a:t> </a:t>
            </a:r>
            <a:r>
              <a:rPr sz="2600" spc="50" dirty="0">
                <a:solidFill>
                  <a:srgbClr val="11688B"/>
                </a:solidFill>
                <a:latin typeface="Arial"/>
                <a:cs typeface="Arial"/>
              </a:rPr>
              <a:t>dropping</a:t>
            </a:r>
            <a:r>
              <a:rPr sz="2600" spc="105" dirty="0">
                <a:solidFill>
                  <a:srgbClr val="11688B"/>
                </a:solidFill>
                <a:latin typeface="Arial"/>
                <a:cs typeface="Arial"/>
              </a:rPr>
              <a:t> </a:t>
            </a:r>
            <a:r>
              <a:rPr sz="2600" spc="50" dirty="0">
                <a:solidFill>
                  <a:srgbClr val="11688B"/>
                </a:solidFill>
                <a:latin typeface="Arial"/>
                <a:cs typeface="Arial"/>
              </a:rPr>
              <a:t>to </a:t>
            </a:r>
            <a:r>
              <a:rPr sz="2600" spc="70" dirty="0">
                <a:solidFill>
                  <a:srgbClr val="11688B"/>
                </a:solidFill>
                <a:latin typeface="Arial"/>
                <a:cs typeface="Arial"/>
              </a:rPr>
              <a:t>13.5%</a:t>
            </a:r>
            <a:r>
              <a:rPr sz="2600" spc="55" dirty="0">
                <a:solidFill>
                  <a:srgbClr val="11688B"/>
                </a:solidFill>
                <a:latin typeface="Arial"/>
                <a:cs typeface="Arial"/>
              </a:rPr>
              <a:t> </a:t>
            </a:r>
            <a:r>
              <a:rPr sz="2600" dirty="0">
                <a:solidFill>
                  <a:srgbClr val="11688B"/>
                </a:solidFill>
                <a:latin typeface="Arial"/>
                <a:cs typeface="Arial"/>
              </a:rPr>
              <a:t>in</a:t>
            </a:r>
            <a:r>
              <a:rPr sz="2600" spc="60" dirty="0">
                <a:solidFill>
                  <a:srgbClr val="11688B"/>
                </a:solidFill>
                <a:latin typeface="Arial"/>
                <a:cs typeface="Arial"/>
              </a:rPr>
              <a:t> </a:t>
            </a:r>
            <a:r>
              <a:rPr sz="2600" dirty="0">
                <a:solidFill>
                  <a:srgbClr val="11688B"/>
                </a:solidFill>
                <a:latin typeface="Arial"/>
                <a:cs typeface="Arial"/>
              </a:rPr>
              <a:t>the</a:t>
            </a:r>
            <a:r>
              <a:rPr sz="2600" spc="50" dirty="0">
                <a:solidFill>
                  <a:srgbClr val="11688B"/>
                </a:solidFill>
                <a:latin typeface="Arial"/>
                <a:cs typeface="Arial"/>
              </a:rPr>
              <a:t> </a:t>
            </a:r>
            <a:r>
              <a:rPr sz="2600" dirty="0">
                <a:solidFill>
                  <a:srgbClr val="11688B"/>
                </a:solidFill>
                <a:latin typeface="Arial"/>
                <a:cs typeface="Arial"/>
              </a:rPr>
              <a:t>second</a:t>
            </a:r>
            <a:r>
              <a:rPr sz="2600" spc="65" dirty="0">
                <a:solidFill>
                  <a:srgbClr val="11688B"/>
                </a:solidFill>
                <a:latin typeface="Arial"/>
                <a:cs typeface="Arial"/>
              </a:rPr>
              <a:t> </a:t>
            </a:r>
            <a:r>
              <a:rPr sz="2600" dirty="0">
                <a:solidFill>
                  <a:srgbClr val="11688B"/>
                </a:solidFill>
                <a:latin typeface="Arial"/>
                <a:cs typeface="Arial"/>
              </a:rPr>
              <a:t>year</a:t>
            </a:r>
            <a:r>
              <a:rPr sz="2600" spc="60" dirty="0">
                <a:solidFill>
                  <a:srgbClr val="11688B"/>
                </a:solidFill>
                <a:latin typeface="Arial"/>
                <a:cs typeface="Arial"/>
              </a:rPr>
              <a:t> </a:t>
            </a:r>
            <a:r>
              <a:rPr sz="2600" dirty="0">
                <a:solidFill>
                  <a:srgbClr val="11688B"/>
                </a:solidFill>
                <a:latin typeface="Arial"/>
                <a:cs typeface="Arial"/>
              </a:rPr>
              <a:t>after</a:t>
            </a:r>
            <a:r>
              <a:rPr sz="2600" spc="55" dirty="0">
                <a:solidFill>
                  <a:srgbClr val="11688B"/>
                </a:solidFill>
                <a:latin typeface="Arial"/>
                <a:cs typeface="Arial"/>
              </a:rPr>
              <a:t> </a:t>
            </a:r>
            <a:r>
              <a:rPr sz="2600" spc="-10" dirty="0">
                <a:solidFill>
                  <a:srgbClr val="11688B"/>
                </a:solidFill>
                <a:latin typeface="Arial"/>
                <a:cs typeface="Arial"/>
              </a:rPr>
              <a:t>diagnosis</a:t>
            </a:r>
            <a:r>
              <a:rPr sz="2550" spc="-15" baseline="27777" dirty="0">
                <a:solidFill>
                  <a:srgbClr val="11688B"/>
                </a:solidFill>
                <a:latin typeface="Arial"/>
                <a:cs typeface="Arial"/>
              </a:rPr>
              <a:t>1</a:t>
            </a:r>
            <a:endParaRPr sz="2550" baseline="27777">
              <a:latin typeface="Arial"/>
              <a:cs typeface="Arial"/>
            </a:endParaRPr>
          </a:p>
        </p:txBody>
      </p:sp>
      <p:grpSp>
        <p:nvGrpSpPr>
          <p:cNvPr id="8" name="object 8"/>
          <p:cNvGrpSpPr/>
          <p:nvPr/>
        </p:nvGrpSpPr>
        <p:grpSpPr>
          <a:xfrm>
            <a:off x="12382638" y="3530297"/>
            <a:ext cx="5340985" cy="4030345"/>
            <a:chOff x="12382638" y="3530297"/>
            <a:chExt cx="5340985" cy="4030345"/>
          </a:xfrm>
        </p:grpSpPr>
        <p:sp>
          <p:nvSpPr>
            <p:cNvPr id="9" name="object 9"/>
            <p:cNvSpPr/>
            <p:nvPr/>
          </p:nvSpPr>
          <p:spPr>
            <a:xfrm>
              <a:off x="12386565" y="3530297"/>
              <a:ext cx="0" cy="4026535"/>
            </a:xfrm>
            <a:custGeom>
              <a:avLst/>
              <a:gdLst/>
              <a:ahLst/>
              <a:cxnLst/>
              <a:rect l="l" t="t" r="r" b="b"/>
              <a:pathLst>
                <a:path h="4026534">
                  <a:moveTo>
                    <a:pt x="0" y="0"/>
                  </a:moveTo>
                  <a:lnTo>
                    <a:pt x="0" y="4026115"/>
                  </a:lnTo>
                </a:path>
              </a:pathLst>
            </a:custGeom>
            <a:ln w="7853">
              <a:solidFill>
                <a:srgbClr val="11688B"/>
              </a:solidFill>
            </a:ln>
          </p:spPr>
          <p:txBody>
            <a:bodyPr wrap="square" lIns="0" tIns="0" rIns="0" bIns="0" rtlCol="0"/>
            <a:lstStyle/>
            <a:p>
              <a:endParaRPr/>
            </a:p>
          </p:txBody>
        </p:sp>
        <p:sp>
          <p:nvSpPr>
            <p:cNvPr id="10" name="object 10"/>
            <p:cNvSpPr/>
            <p:nvPr/>
          </p:nvSpPr>
          <p:spPr>
            <a:xfrm>
              <a:off x="12855994" y="5783725"/>
              <a:ext cx="3782695" cy="1776730"/>
            </a:xfrm>
            <a:custGeom>
              <a:avLst/>
              <a:gdLst/>
              <a:ahLst/>
              <a:cxnLst/>
              <a:rect l="l" t="t" r="r" b="b"/>
              <a:pathLst>
                <a:path w="3782694" h="1776729">
                  <a:moveTo>
                    <a:pt x="1007122" y="1171663"/>
                  </a:moveTo>
                  <a:lnTo>
                    <a:pt x="0" y="1171663"/>
                  </a:lnTo>
                  <a:lnTo>
                    <a:pt x="0" y="1776666"/>
                  </a:lnTo>
                  <a:lnTo>
                    <a:pt x="1007122" y="1776666"/>
                  </a:lnTo>
                  <a:lnTo>
                    <a:pt x="1007122" y="1171663"/>
                  </a:lnTo>
                  <a:close/>
                </a:path>
                <a:path w="3782694" h="1776729">
                  <a:moveTo>
                    <a:pt x="3782072" y="0"/>
                  </a:moveTo>
                  <a:lnTo>
                    <a:pt x="2774937" y="0"/>
                  </a:lnTo>
                  <a:lnTo>
                    <a:pt x="2774937" y="1776666"/>
                  </a:lnTo>
                  <a:lnTo>
                    <a:pt x="3782072" y="1776666"/>
                  </a:lnTo>
                  <a:lnTo>
                    <a:pt x="3782072" y="0"/>
                  </a:lnTo>
                  <a:close/>
                </a:path>
              </a:pathLst>
            </a:custGeom>
            <a:solidFill>
              <a:srgbClr val="11688B"/>
            </a:solidFill>
          </p:spPr>
          <p:txBody>
            <a:bodyPr wrap="square" lIns="0" tIns="0" rIns="0" bIns="0" rtlCol="0"/>
            <a:lstStyle/>
            <a:p>
              <a:endParaRPr/>
            </a:p>
          </p:txBody>
        </p:sp>
        <p:sp>
          <p:nvSpPr>
            <p:cNvPr id="11" name="object 11"/>
            <p:cNvSpPr/>
            <p:nvPr/>
          </p:nvSpPr>
          <p:spPr>
            <a:xfrm>
              <a:off x="13919835" y="6964140"/>
              <a:ext cx="3803650" cy="583565"/>
            </a:xfrm>
            <a:custGeom>
              <a:avLst/>
              <a:gdLst/>
              <a:ahLst/>
              <a:cxnLst/>
              <a:rect l="l" t="t" r="r" b="b"/>
              <a:pathLst>
                <a:path w="3803650" h="583565">
                  <a:moveTo>
                    <a:pt x="1007122" y="385965"/>
                  </a:moveTo>
                  <a:lnTo>
                    <a:pt x="0" y="385965"/>
                  </a:lnTo>
                  <a:lnTo>
                    <a:pt x="0" y="583069"/>
                  </a:lnTo>
                  <a:lnTo>
                    <a:pt x="1007122" y="583069"/>
                  </a:lnTo>
                  <a:lnTo>
                    <a:pt x="1007122" y="385965"/>
                  </a:lnTo>
                  <a:close/>
                </a:path>
                <a:path w="3803650" h="583565">
                  <a:moveTo>
                    <a:pt x="3803650" y="0"/>
                  </a:moveTo>
                  <a:lnTo>
                    <a:pt x="2796514" y="0"/>
                  </a:lnTo>
                  <a:lnTo>
                    <a:pt x="2796514" y="583069"/>
                  </a:lnTo>
                  <a:lnTo>
                    <a:pt x="3803650" y="583069"/>
                  </a:lnTo>
                  <a:lnTo>
                    <a:pt x="3803650" y="0"/>
                  </a:lnTo>
                  <a:close/>
                </a:path>
              </a:pathLst>
            </a:custGeom>
            <a:solidFill>
              <a:srgbClr val="F28A04"/>
            </a:solidFill>
          </p:spPr>
          <p:txBody>
            <a:bodyPr wrap="square" lIns="0" tIns="0" rIns="0" bIns="0" rtlCol="0"/>
            <a:lstStyle/>
            <a:p>
              <a:endParaRPr/>
            </a:p>
          </p:txBody>
        </p:sp>
        <p:sp>
          <p:nvSpPr>
            <p:cNvPr id="12" name="object 12"/>
            <p:cNvSpPr/>
            <p:nvPr/>
          </p:nvSpPr>
          <p:spPr>
            <a:xfrm>
              <a:off x="12386576" y="7546921"/>
              <a:ext cx="5337175" cy="0"/>
            </a:xfrm>
            <a:custGeom>
              <a:avLst/>
              <a:gdLst/>
              <a:ahLst/>
              <a:cxnLst/>
              <a:rect l="l" t="t" r="r" b="b"/>
              <a:pathLst>
                <a:path w="5337175">
                  <a:moveTo>
                    <a:pt x="5336915" y="0"/>
                  </a:moveTo>
                  <a:lnTo>
                    <a:pt x="0" y="0"/>
                  </a:lnTo>
                </a:path>
              </a:pathLst>
            </a:custGeom>
            <a:ln w="7853">
              <a:solidFill>
                <a:srgbClr val="11688B"/>
              </a:solidFill>
            </a:ln>
          </p:spPr>
          <p:txBody>
            <a:bodyPr wrap="square" lIns="0" tIns="0" rIns="0" bIns="0" rtlCol="0"/>
            <a:lstStyle/>
            <a:p>
              <a:endParaRPr/>
            </a:p>
          </p:txBody>
        </p:sp>
      </p:grpSp>
      <p:sp>
        <p:nvSpPr>
          <p:cNvPr id="13" name="object 13"/>
          <p:cNvSpPr/>
          <p:nvPr/>
        </p:nvSpPr>
        <p:spPr>
          <a:xfrm>
            <a:off x="16217338" y="4245727"/>
            <a:ext cx="154305" cy="153035"/>
          </a:xfrm>
          <a:custGeom>
            <a:avLst/>
            <a:gdLst/>
            <a:ahLst/>
            <a:cxnLst/>
            <a:rect l="l" t="t" r="r" b="b"/>
            <a:pathLst>
              <a:path w="154305" h="153035">
                <a:moveTo>
                  <a:pt x="154120" y="0"/>
                </a:moveTo>
                <a:lnTo>
                  <a:pt x="0" y="0"/>
                </a:lnTo>
                <a:lnTo>
                  <a:pt x="0" y="152619"/>
                </a:lnTo>
                <a:lnTo>
                  <a:pt x="154120" y="152619"/>
                </a:lnTo>
                <a:lnTo>
                  <a:pt x="154120" y="0"/>
                </a:lnTo>
                <a:close/>
              </a:path>
            </a:pathLst>
          </a:custGeom>
          <a:solidFill>
            <a:srgbClr val="11688B"/>
          </a:solidFill>
        </p:spPr>
        <p:txBody>
          <a:bodyPr wrap="square" lIns="0" tIns="0" rIns="0" bIns="0" rtlCol="0"/>
          <a:lstStyle/>
          <a:p>
            <a:endParaRPr/>
          </a:p>
        </p:txBody>
      </p:sp>
      <p:sp>
        <p:nvSpPr>
          <p:cNvPr id="14" name="object 14"/>
          <p:cNvSpPr txBox="1"/>
          <p:nvPr/>
        </p:nvSpPr>
        <p:spPr>
          <a:xfrm>
            <a:off x="16561077" y="4098588"/>
            <a:ext cx="2160270" cy="618490"/>
          </a:xfrm>
          <a:prstGeom prst="rect">
            <a:avLst/>
          </a:prstGeom>
        </p:spPr>
        <p:txBody>
          <a:bodyPr vert="horz" wrap="square" lIns="0" tIns="11430" rIns="0" bIns="0" rtlCol="0">
            <a:spAutoFit/>
          </a:bodyPr>
          <a:lstStyle/>
          <a:p>
            <a:pPr marL="12700" marR="5080" indent="-635">
              <a:lnSpc>
                <a:spcPct val="134200"/>
              </a:lnSpc>
              <a:spcBef>
                <a:spcPts val="90"/>
              </a:spcBef>
            </a:pPr>
            <a:r>
              <a:rPr sz="1450" dirty="0">
                <a:solidFill>
                  <a:srgbClr val="11688B"/>
                </a:solidFill>
                <a:latin typeface="Arial"/>
                <a:cs typeface="Arial"/>
              </a:rPr>
              <a:t>First</a:t>
            </a:r>
            <a:r>
              <a:rPr sz="1450" spc="30" dirty="0">
                <a:solidFill>
                  <a:srgbClr val="11688B"/>
                </a:solidFill>
                <a:latin typeface="Arial"/>
                <a:cs typeface="Arial"/>
              </a:rPr>
              <a:t> </a:t>
            </a:r>
            <a:r>
              <a:rPr sz="1450" dirty="0">
                <a:solidFill>
                  <a:srgbClr val="11688B"/>
                </a:solidFill>
                <a:latin typeface="Arial"/>
                <a:cs typeface="Arial"/>
              </a:rPr>
              <a:t>year</a:t>
            </a:r>
            <a:r>
              <a:rPr sz="1450" spc="35" dirty="0">
                <a:solidFill>
                  <a:srgbClr val="11688B"/>
                </a:solidFill>
                <a:latin typeface="Arial"/>
                <a:cs typeface="Arial"/>
              </a:rPr>
              <a:t> </a:t>
            </a:r>
            <a:r>
              <a:rPr sz="1450" dirty="0">
                <a:solidFill>
                  <a:srgbClr val="11688B"/>
                </a:solidFill>
                <a:latin typeface="Arial"/>
                <a:cs typeface="Arial"/>
              </a:rPr>
              <a:t>of</a:t>
            </a:r>
            <a:r>
              <a:rPr sz="1450" spc="40" dirty="0">
                <a:solidFill>
                  <a:srgbClr val="11688B"/>
                </a:solidFill>
                <a:latin typeface="Arial"/>
                <a:cs typeface="Arial"/>
              </a:rPr>
              <a:t> </a:t>
            </a:r>
            <a:r>
              <a:rPr sz="1450" spc="-10" dirty="0">
                <a:solidFill>
                  <a:srgbClr val="11688B"/>
                </a:solidFill>
                <a:latin typeface="Arial"/>
                <a:cs typeface="Arial"/>
              </a:rPr>
              <a:t>diagnosis </a:t>
            </a:r>
            <a:r>
              <a:rPr sz="1450" dirty="0">
                <a:solidFill>
                  <a:srgbClr val="11688B"/>
                </a:solidFill>
                <a:latin typeface="Arial"/>
                <a:cs typeface="Arial"/>
              </a:rPr>
              <a:t>Second</a:t>
            </a:r>
            <a:r>
              <a:rPr sz="1450" spc="60" dirty="0">
                <a:solidFill>
                  <a:srgbClr val="11688B"/>
                </a:solidFill>
                <a:latin typeface="Arial"/>
                <a:cs typeface="Arial"/>
              </a:rPr>
              <a:t> </a:t>
            </a:r>
            <a:r>
              <a:rPr sz="1450" dirty="0">
                <a:solidFill>
                  <a:srgbClr val="11688B"/>
                </a:solidFill>
                <a:latin typeface="Arial"/>
                <a:cs typeface="Arial"/>
              </a:rPr>
              <a:t>year</a:t>
            </a:r>
            <a:r>
              <a:rPr sz="1450" spc="60" dirty="0">
                <a:solidFill>
                  <a:srgbClr val="11688B"/>
                </a:solidFill>
                <a:latin typeface="Arial"/>
                <a:cs typeface="Arial"/>
              </a:rPr>
              <a:t> </a:t>
            </a:r>
            <a:r>
              <a:rPr sz="1450" dirty="0">
                <a:solidFill>
                  <a:srgbClr val="11688B"/>
                </a:solidFill>
                <a:latin typeface="Arial"/>
                <a:cs typeface="Arial"/>
              </a:rPr>
              <a:t>of</a:t>
            </a:r>
            <a:r>
              <a:rPr sz="1450" spc="70" dirty="0">
                <a:solidFill>
                  <a:srgbClr val="11688B"/>
                </a:solidFill>
                <a:latin typeface="Arial"/>
                <a:cs typeface="Arial"/>
              </a:rPr>
              <a:t> </a:t>
            </a:r>
            <a:r>
              <a:rPr sz="1450" spc="-10" dirty="0">
                <a:solidFill>
                  <a:srgbClr val="11688B"/>
                </a:solidFill>
                <a:latin typeface="Arial"/>
                <a:cs typeface="Arial"/>
              </a:rPr>
              <a:t>diagnosis</a:t>
            </a:r>
            <a:endParaRPr sz="1450">
              <a:latin typeface="Arial"/>
              <a:cs typeface="Arial"/>
            </a:endParaRPr>
          </a:p>
        </p:txBody>
      </p:sp>
      <p:sp>
        <p:nvSpPr>
          <p:cNvPr id="15" name="object 15"/>
          <p:cNvSpPr/>
          <p:nvPr/>
        </p:nvSpPr>
        <p:spPr>
          <a:xfrm>
            <a:off x="16217349" y="4543783"/>
            <a:ext cx="154305" cy="151765"/>
          </a:xfrm>
          <a:custGeom>
            <a:avLst/>
            <a:gdLst/>
            <a:ahLst/>
            <a:cxnLst/>
            <a:rect l="l" t="t" r="r" b="b"/>
            <a:pathLst>
              <a:path w="154305" h="151764">
                <a:moveTo>
                  <a:pt x="154120" y="0"/>
                </a:moveTo>
                <a:lnTo>
                  <a:pt x="0" y="0"/>
                </a:lnTo>
                <a:lnTo>
                  <a:pt x="0" y="151374"/>
                </a:lnTo>
                <a:lnTo>
                  <a:pt x="154120" y="151374"/>
                </a:lnTo>
                <a:lnTo>
                  <a:pt x="154120" y="0"/>
                </a:lnTo>
                <a:close/>
              </a:path>
            </a:pathLst>
          </a:custGeom>
          <a:solidFill>
            <a:srgbClr val="F28A04"/>
          </a:solidFill>
        </p:spPr>
        <p:txBody>
          <a:bodyPr wrap="square" lIns="0" tIns="0" rIns="0" bIns="0" rtlCol="0"/>
          <a:lstStyle/>
          <a:p>
            <a:endParaRPr/>
          </a:p>
        </p:txBody>
      </p:sp>
      <p:sp>
        <p:nvSpPr>
          <p:cNvPr id="16" name="object 16"/>
          <p:cNvSpPr txBox="1"/>
          <p:nvPr/>
        </p:nvSpPr>
        <p:spPr>
          <a:xfrm>
            <a:off x="15709554" y="7698897"/>
            <a:ext cx="1767839" cy="528320"/>
          </a:xfrm>
          <a:prstGeom prst="rect">
            <a:avLst/>
          </a:prstGeom>
        </p:spPr>
        <p:txBody>
          <a:bodyPr vert="horz" wrap="square" lIns="0" tIns="12065" rIns="0" bIns="0" rtlCol="0">
            <a:spAutoFit/>
          </a:bodyPr>
          <a:lstStyle/>
          <a:p>
            <a:pPr marL="626110" marR="5080" indent="-614045">
              <a:lnSpc>
                <a:spcPct val="100000"/>
              </a:lnSpc>
              <a:spcBef>
                <a:spcPts val="95"/>
              </a:spcBef>
            </a:pPr>
            <a:r>
              <a:rPr sz="1650" b="1" dirty="0">
                <a:solidFill>
                  <a:srgbClr val="11688B"/>
                </a:solidFill>
                <a:latin typeface="Arial"/>
                <a:cs typeface="Arial"/>
              </a:rPr>
              <a:t>Emergency-</a:t>
            </a:r>
            <a:r>
              <a:rPr sz="1650" b="1" spc="-20" dirty="0">
                <a:solidFill>
                  <a:srgbClr val="11688B"/>
                </a:solidFill>
                <a:latin typeface="Arial"/>
                <a:cs typeface="Arial"/>
              </a:rPr>
              <a:t>room </a:t>
            </a:r>
            <a:r>
              <a:rPr sz="1650" b="1" spc="-10" dirty="0">
                <a:solidFill>
                  <a:srgbClr val="11688B"/>
                </a:solidFill>
                <a:latin typeface="Arial"/>
                <a:cs typeface="Arial"/>
              </a:rPr>
              <a:t>visits</a:t>
            </a:r>
            <a:endParaRPr sz="1650">
              <a:latin typeface="Arial"/>
              <a:cs typeface="Arial"/>
            </a:endParaRPr>
          </a:p>
        </p:txBody>
      </p:sp>
      <p:sp>
        <p:nvSpPr>
          <p:cNvPr id="17" name="object 17"/>
          <p:cNvSpPr txBox="1"/>
          <p:nvPr/>
        </p:nvSpPr>
        <p:spPr>
          <a:xfrm>
            <a:off x="13024369" y="7673767"/>
            <a:ext cx="1598930" cy="528320"/>
          </a:xfrm>
          <a:prstGeom prst="rect">
            <a:avLst/>
          </a:prstGeom>
        </p:spPr>
        <p:txBody>
          <a:bodyPr vert="horz" wrap="square" lIns="0" tIns="12065" rIns="0" bIns="0" rtlCol="0">
            <a:spAutoFit/>
          </a:bodyPr>
          <a:lstStyle/>
          <a:p>
            <a:pPr marL="12700" marR="5080" indent="346710">
              <a:lnSpc>
                <a:spcPct val="100000"/>
              </a:lnSpc>
              <a:spcBef>
                <a:spcPts val="95"/>
              </a:spcBef>
            </a:pPr>
            <a:r>
              <a:rPr sz="1650" b="1" spc="-10" dirty="0">
                <a:solidFill>
                  <a:srgbClr val="11688B"/>
                </a:solidFill>
                <a:latin typeface="Arial"/>
                <a:cs typeface="Arial"/>
              </a:rPr>
              <a:t>Inpatient </a:t>
            </a:r>
            <a:r>
              <a:rPr sz="1650" b="1" spc="-20" dirty="0">
                <a:solidFill>
                  <a:srgbClr val="11688B"/>
                </a:solidFill>
                <a:latin typeface="Arial"/>
                <a:cs typeface="Arial"/>
              </a:rPr>
              <a:t>hospitalisations</a:t>
            </a:r>
            <a:endParaRPr sz="1650">
              <a:latin typeface="Arial"/>
              <a:cs typeface="Arial"/>
            </a:endParaRPr>
          </a:p>
        </p:txBody>
      </p:sp>
      <p:sp>
        <p:nvSpPr>
          <p:cNvPr id="18" name="object 18"/>
          <p:cNvSpPr txBox="1"/>
          <p:nvPr/>
        </p:nvSpPr>
        <p:spPr>
          <a:xfrm>
            <a:off x="11448668" y="3899473"/>
            <a:ext cx="275590" cy="3421379"/>
          </a:xfrm>
          <a:prstGeom prst="rect">
            <a:avLst/>
          </a:prstGeom>
        </p:spPr>
        <p:txBody>
          <a:bodyPr vert="vert270" wrap="square" lIns="0" tIns="6985" rIns="0" bIns="0" rtlCol="0">
            <a:spAutoFit/>
          </a:bodyPr>
          <a:lstStyle/>
          <a:p>
            <a:pPr marL="12700">
              <a:lnSpc>
                <a:spcPct val="100000"/>
              </a:lnSpc>
              <a:spcBef>
                <a:spcPts val="55"/>
              </a:spcBef>
            </a:pPr>
            <a:r>
              <a:rPr sz="1650" b="1" spc="-20" dirty="0">
                <a:solidFill>
                  <a:srgbClr val="11688B"/>
                </a:solidFill>
                <a:latin typeface="Arial"/>
                <a:cs typeface="Arial"/>
              </a:rPr>
              <a:t>Annual </a:t>
            </a:r>
            <a:r>
              <a:rPr sz="1650" b="1" dirty="0">
                <a:solidFill>
                  <a:srgbClr val="11688B"/>
                </a:solidFill>
                <a:latin typeface="Arial"/>
                <a:cs typeface="Arial"/>
              </a:rPr>
              <a:t>percentage</a:t>
            </a:r>
            <a:r>
              <a:rPr sz="1650" b="1" spc="-10" dirty="0">
                <a:solidFill>
                  <a:srgbClr val="11688B"/>
                </a:solidFill>
                <a:latin typeface="Arial"/>
                <a:cs typeface="Arial"/>
              </a:rPr>
              <a:t> </a:t>
            </a:r>
            <a:r>
              <a:rPr sz="1650" b="1" dirty="0">
                <a:solidFill>
                  <a:srgbClr val="11688B"/>
                </a:solidFill>
                <a:latin typeface="Arial"/>
                <a:cs typeface="Arial"/>
              </a:rPr>
              <a:t>of</a:t>
            </a:r>
            <a:r>
              <a:rPr sz="1650" b="1" spc="-15" dirty="0">
                <a:solidFill>
                  <a:srgbClr val="11688B"/>
                </a:solidFill>
                <a:latin typeface="Arial"/>
                <a:cs typeface="Arial"/>
              </a:rPr>
              <a:t> </a:t>
            </a:r>
            <a:r>
              <a:rPr sz="1650" b="1" dirty="0">
                <a:solidFill>
                  <a:srgbClr val="11688B"/>
                </a:solidFill>
                <a:latin typeface="Arial"/>
                <a:cs typeface="Arial"/>
              </a:rPr>
              <a:t>patients</a:t>
            </a:r>
            <a:r>
              <a:rPr sz="1650" b="1" spc="-10" dirty="0">
                <a:solidFill>
                  <a:srgbClr val="11688B"/>
                </a:solidFill>
                <a:latin typeface="Arial"/>
                <a:cs typeface="Arial"/>
              </a:rPr>
              <a:t> </a:t>
            </a:r>
            <a:r>
              <a:rPr sz="1650" b="1" spc="-25" dirty="0">
                <a:solidFill>
                  <a:srgbClr val="11688B"/>
                </a:solidFill>
                <a:latin typeface="Arial"/>
                <a:cs typeface="Arial"/>
              </a:rPr>
              <a:t>(%)</a:t>
            </a:r>
            <a:endParaRPr sz="1650">
              <a:latin typeface="Arial"/>
              <a:cs typeface="Arial"/>
            </a:endParaRPr>
          </a:p>
        </p:txBody>
      </p:sp>
      <p:sp>
        <p:nvSpPr>
          <p:cNvPr id="19" name="object 19"/>
          <p:cNvSpPr txBox="1"/>
          <p:nvPr/>
        </p:nvSpPr>
        <p:spPr>
          <a:xfrm>
            <a:off x="12054230" y="7374718"/>
            <a:ext cx="142240" cy="276860"/>
          </a:xfrm>
          <a:prstGeom prst="rect">
            <a:avLst/>
          </a:prstGeom>
        </p:spPr>
        <p:txBody>
          <a:bodyPr vert="horz" wrap="square" lIns="0" tIns="12065" rIns="0" bIns="0" rtlCol="0">
            <a:spAutoFit/>
          </a:bodyPr>
          <a:lstStyle/>
          <a:p>
            <a:pPr marL="12700">
              <a:lnSpc>
                <a:spcPct val="100000"/>
              </a:lnSpc>
              <a:spcBef>
                <a:spcPts val="95"/>
              </a:spcBef>
            </a:pPr>
            <a:r>
              <a:rPr sz="1650" spc="-50" dirty="0">
                <a:solidFill>
                  <a:srgbClr val="11688B"/>
                </a:solidFill>
                <a:latin typeface="Arial"/>
                <a:cs typeface="Arial"/>
              </a:rPr>
              <a:t>0</a:t>
            </a:r>
            <a:endParaRPr sz="1650">
              <a:latin typeface="Arial"/>
              <a:cs typeface="Arial"/>
            </a:endParaRPr>
          </a:p>
        </p:txBody>
      </p:sp>
      <p:sp>
        <p:nvSpPr>
          <p:cNvPr id="20" name="object 20"/>
          <p:cNvSpPr txBox="1"/>
          <p:nvPr/>
        </p:nvSpPr>
        <p:spPr>
          <a:xfrm>
            <a:off x="11937313" y="4243505"/>
            <a:ext cx="258445" cy="276860"/>
          </a:xfrm>
          <a:prstGeom prst="rect">
            <a:avLst/>
          </a:prstGeom>
        </p:spPr>
        <p:txBody>
          <a:bodyPr vert="horz" wrap="square" lIns="0" tIns="12065" rIns="0" bIns="0" rtlCol="0">
            <a:spAutoFit/>
          </a:bodyPr>
          <a:lstStyle/>
          <a:p>
            <a:pPr marL="12700">
              <a:lnSpc>
                <a:spcPct val="100000"/>
              </a:lnSpc>
              <a:spcBef>
                <a:spcPts val="95"/>
              </a:spcBef>
            </a:pPr>
            <a:r>
              <a:rPr sz="1650" spc="-25" dirty="0">
                <a:solidFill>
                  <a:srgbClr val="11688B"/>
                </a:solidFill>
                <a:latin typeface="Arial"/>
                <a:cs typeface="Arial"/>
              </a:rPr>
              <a:t>80</a:t>
            </a:r>
            <a:endParaRPr sz="1650">
              <a:latin typeface="Arial"/>
              <a:cs typeface="Arial"/>
            </a:endParaRPr>
          </a:p>
        </p:txBody>
      </p:sp>
      <p:sp>
        <p:nvSpPr>
          <p:cNvPr id="21" name="object 21"/>
          <p:cNvSpPr txBox="1"/>
          <p:nvPr/>
        </p:nvSpPr>
        <p:spPr>
          <a:xfrm>
            <a:off x="11937585" y="5025052"/>
            <a:ext cx="258445" cy="276860"/>
          </a:xfrm>
          <a:prstGeom prst="rect">
            <a:avLst/>
          </a:prstGeom>
        </p:spPr>
        <p:txBody>
          <a:bodyPr vert="horz" wrap="square" lIns="0" tIns="12065" rIns="0" bIns="0" rtlCol="0">
            <a:spAutoFit/>
          </a:bodyPr>
          <a:lstStyle/>
          <a:p>
            <a:pPr marL="12700">
              <a:lnSpc>
                <a:spcPct val="100000"/>
              </a:lnSpc>
              <a:spcBef>
                <a:spcPts val="95"/>
              </a:spcBef>
            </a:pPr>
            <a:r>
              <a:rPr sz="1650" spc="-25" dirty="0">
                <a:solidFill>
                  <a:srgbClr val="11688B"/>
                </a:solidFill>
                <a:latin typeface="Arial"/>
                <a:cs typeface="Arial"/>
              </a:rPr>
              <a:t>60</a:t>
            </a:r>
            <a:endParaRPr sz="1650">
              <a:latin typeface="Arial"/>
              <a:cs typeface="Arial"/>
            </a:endParaRPr>
          </a:p>
        </p:txBody>
      </p:sp>
      <p:sp>
        <p:nvSpPr>
          <p:cNvPr id="22" name="object 22"/>
          <p:cNvSpPr txBox="1"/>
          <p:nvPr/>
        </p:nvSpPr>
        <p:spPr>
          <a:xfrm>
            <a:off x="11937323" y="5809112"/>
            <a:ext cx="258445" cy="276860"/>
          </a:xfrm>
          <a:prstGeom prst="rect">
            <a:avLst/>
          </a:prstGeom>
        </p:spPr>
        <p:txBody>
          <a:bodyPr vert="horz" wrap="square" lIns="0" tIns="12065" rIns="0" bIns="0" rtlCol="0">
            <a:spAutoFit/>
          </a:bodyPr>
          <a:lstStyle/>
          <a:p>
            <a:pPr marL="12700">
              <a:lnSpc>
                <a:spcPct val="100000"/>
              </a:lnSpc>
              <a:spcBef>
                <a:spcPts val="95"/>
              </a:spcBef>
            </a:pPr>
            <a:r>
              <a:rPr sz="1650" spc="-25" dirty="0">
                <a:solidFill>
                  <a:srgbClr val="11688B"/>
                </a:solidFill>
                <a:latin typeface="Arial"/>
                <a:cs typeface="Arial"/>
              </a:rPr>
              <a:t>40</a:t>
            </a:r>
            <a:endParaRPr sz="1650">
              <a:latin typeface="Arial"/>
              <a:cs typeface="Arial"/>
            </a:endParaRPr>
          </a:p>
        </p:txBody>
      </p:sp>
      <p:sp>
        <p:nvSpPr>
          <p:cNvPr id="23" name="object 23"/>
          <p:cNvSpPr txBox="1"/>
          <p:nvPr/>
        </p:nvSpPr>
        <p:spPr>
          <a:xfrm>
            <a:off x="11937878" y="6590658"/>
            <a:ext cx="258445" cy="276860"/>
          </a:xfrm>
          <a:prstGeom prst="rect">
            <a:avLst/>
          </a:prstGeom>
        </p:spPr>
        <p:txBody>
          <a:bodyPr vert="horz" wrap="square" lIns="0" tIns="12065" rIns="0" bIns="0" rtlCol="0">
            <a:spAutoFit/>
          </a:bodyPr>
          <a:lstStyle/>
          <a:p>
            <a:pPr marL="12700">
              <a:lnSpc>
                <a:spcPct val="100000"/>
              </a:lnSpc>
              <a:spcBef>
                <a:spcPts val="95"/>
              </a:spcBef>
            </a:pPr>
            <a:r>
              <a:rPr sz="1650" spc="-25" dirty="0">
                <a:solidFill>
                  <a:srgbClr val="11688B"/>
                </a:solidFill>
                <a:latin typeface="Arial"/>
                <a:cs typeface="Arial"/>
              </a:rPr>
              <a:t>20</a:t>
            </a:r>
            <a:endParaRPr sz="1650">
              <a:latin typeface="Arial"/>
              <a:cs typeface="Arial"/>
            </a:endParaRPr>
          </a:p>
        </p:txBody>
      </p:sp>
      <p:sp>
        <p:nvSpPr>
          <p:cNvPr id="24" name="object 24"/>
          <p:cNvSpPr txBox="1"/>
          <p:nvPr/>
        </p:nvSpPr>
        <p:spPr>
          <a:xfrm>
            <a:off x="11820824" y="3459445"/>
            <a:ext cx="375285" cy="276860"/>
          </a:xfrm>
          <a:prstGeom prst="rect">
            <a:avLst/>
          </a:prstGeom>
        </p:spPr>
        <p:txBody>
          <a:bodyPr vert="horz" wrap="square" lIns="0" tIns="12065" rIns="0" bIns="0" rtlCol="0">
            <a:spAutoFit/>
          </a:bodyPr>
          <a:lstStyle/>
          <a:p>
            <a:pPr marL="12700">
              <a:lnSpc>
                <a:spcPct val="100000"/>
              </a:lnSpc>
              <a:spcBef>
                <a:spcPts val="95"/>
              </a:spcBef>
            </a:pPr>
            <a:r>
              <a:rPr sz="1650" spc="-25" dirty="0">
                <a:solidFill>
                  <a:srgbClr val="11688B"/>
                </a:solidFill>
                <a:latin typeface="Arial"/>
                <a:cs typeface="Arial"/>
              </a:rPr>
              <a:t>100</a:t>
            </a:r>
            <a:endParaRPr sz="1650">
              <a:latin typeface="Arial"/>
              <a:cs typeface="Arial"/>
            </a:endParaRPr>
          </a:p>
        </p:txBody>
      </p:sp>
      <p:sp>
        <p:nvSpPr>
          <p:cNvPr id="25" name="object 25"/>
          <p:cNvSpPr txBox="1"/>
          <p:nvPr/>
        </p:nvSpPr>
        <p:spPr>
          <a:xfrm>
            <a:off x="13038619" y="6568042"/>
            <a:ext cx="642620" cy="276860"/>
          </a:xfrm>
          <a:prstGeom prst="rect">
            <a:avLst/>
          </a:prstGeom>
        </p:spPr>
        <p:txBody>
          <a:bodyPr vert="horz" wrap="square" lIns="0" tIns="12065" rIns="0" bIns="0" rtlCol="0">
            <a:spAutoFit/>
          </a:bodyPr>
          <a:lstStyle/>
          <a:p>
            <a:pPr marL="12700">
              <a:lnSpc>
                <a:spcPct val="100000"/>
              </a:lnSpc>
              <a:spcBef>
                <a:spcPts val="95"/>
              </a:spcBef>
            </a:pPr>
            <a:r>
              <a:rPr sz="1650" b="1" spc="-10" dirty="0">
                <a:solidFill>
                  <a:srgbClr val="11688B"/>
                </a:solidFill>
                <a:latin typeface="Arial"/>
                <a:cs typeface="Arial"/>
              </a:rPr>
              <a:t>15.6%</a:t>
            </a:r>
            <a:endParaRPr sz="1650">
              <a:latin typeface="Arial"/>
              <a:cs typeface="Arial"/>
            </a:endParaRPr>
          </a:p>
        </p:txBody>
      </p:sp>
      <p:sp>
        <p:nvSpPr>
          <p:cNvPr id="26" name="object 26"/>
          <p:cNvSpPr txBox="1"/>
          <p:nvPr/>
        </p:nvSpPr>
        <p:spPr>
          <a:xfrm>
            <a:off x="15813561" y="5384413"/>
            <a:ext cx="642620" cy="276860"/>
          </a:xfrm>
          <a:prstGeom prst="rect">
            <a:avLst/>
          </a:prstGeom>
        </p:spPr>
        <p:txBody>
          <a:bodyPr vert="horz" wrap="square" lIns="0" tIns="12065" rIns="0" bIns="0" rtlCol="0">
            <a:spAutoFit/>
          </a:bodyPr>
          <a:lstStyle/>
          <a:p>
            <a:pPr marL="12700">
              <a:lnSpc>
                <a:spcPct val="100000"/>
              </a:lnSpc>
              <a:spcBef>
                <a:spcPts val="95"/>
              </a:spcBef>
            </a:pPr>
            <a:r>
              <a:rPr sz="1650" b="1" spc="-10" dirty="0">
                <a:solidFill>
                  <a:srgbClr val="11688B"/>
                </a:solidFill>
                <a:latin typeface="Arial"/>
                <a:cs typeface="Arial"/>
              </a:rPr>
              <a:t>42.6%</a:t>
            </a:r>
            <a:endParaRPr sz="1650">
              <a:latin typeface="Arial"/>
              <a:cs typeface="Arial"/>
            </a:endParaRPr>
          </a:p>
        </p:txBody>
      </p:sp>
      <p:sp>
        <p:nvSpPr>
          <p:cNvPr id="27" name="object 27"/>
          <p:cNvSpPr txBox="1"/>
          <p:nvPr/>
        </p:nvSpPr>
        <p:spPr>
          <a:xfrm>
            <a:off x="14143141" y="7017871"/>
            <a:ext cx="525780" cy="276860"/>
          </a:xfrm>
          <a:prstGeom prst="rect">
            <a:avLst/>
          </a:prstGeom>
        </p:spPr>
        <p:txBody>
          <a:bodyPr vert="horz" wrap="square" lIns="0" tIns="12065" rIns="0" bIns="0" rtlCol="0">
            <a:spAutoFit/>
          </a:bodyPr>
          <a:lstStyle/>
          <a:p>
            <a:pPr marL="12700">
              <a:lnSpc>
                <a:spcPct val="100000"/>
              </a:lnSpc>
              <a:spcBef>
                <a:spcPts val="95"/>
              </a:spcBef>
            </a:pPr>
            <a:r>
              <a:rPr sz="1650" b="1" spc="-20" dirty="0">
                <a:solidFill>
                  <a:srgbClr val="F28A04"/>
                </a:solidFill>
                <a:latin typeface="Arial"/>
                <a:cs typeface="Arial"/>
              </a:rPr>
              <a:t>5.2%</a:t>
            </a:r>
            <a:endParaRPr sz="1650">
              <a:latin typeface="Arial"/>
              <a:cs typeface="Arial"/>
            </a:endParaRPr>
          </a:p>
        </p:txBody>
      </p:sp>
      <p:sp>
        <p:nvSpPr>
          <p:cNvPr id="28" name="object 28"/>
          <p:cNvSpPr txBox="1"/>
          <p:nvPr/>
        </p:nvSpPr>
        <p:spPr>
          <a:xfrm>
            <a:off x="16878272" y="6550451"/>
            <a:ext cx="642620" cy="276860"/>
          </a:xfrm>
          <a:prstGeom prst="rect">
            <a:avLst/>
          </a:prstGeom>
        </p:spPr>
        <p:txBody>
          <a:bodyPr vert="horz" wrap="square" lIns="0" tIns="12065" rIns="0" bIns="0" rtlCol="0">
            <a:spAutoFit/>
          </a:bodyPr>
          <a:lstStyle/>
          <a:p>
            <a:pPr marL="12700">
              <a:lnSpc>
                <a:spcPct val="100000"/>
              </a:lnSpc>
              <a:spcBef>
                <a:spcPts val="95"/>
              </a:spcBef>
            </a:pPr>
            <a:r>
              <a:rPr sz="1650" b="1" spc="-10" dirty="0">
                <a:solidFill>
                  <a:srgbClr val="F28A04"/>
                </a:solidFill>
                <a:latin typeface="Arial"/>
                <a:cs typeface="Arial"/>
              </a:rPr>
              <a:t>13.5%</a:t>
            </a:r>
            <a:endParaRPr sz="1650">
              <a:latin typeface="Arial"/>
              <a:cs typeface="Arial"/>
            </a:endParaRPr>
          </a:p>
        </p:txBody>
      </p:sp>
      <p:pic>
        <p:nvPicPr>
          <p:cNvPr id="29" name="object 29"/>
          <p:cNvPicPr/>
          <p:nvPr/>
        </p:nvPicPr>
        <p:blipFill>
          <a:blip r:embed="rId2" cstate="print"/>
          <a:stretch>
            <a:fillRect/>
          </a:stretch>
        </p:blipFill>
        <p:spPr>
          <a:xfrm>
            <a:off x="13761256" y="8285402"/>
            <a:ext cx="980074" cy="718721"/>
          </a:xfrm>
          <a:prstGeom prst="rect">
            <a:avLst/>
          </a:prstGeom>
        </p:spPr>
      </p:pic>
      <p:pic>
        <p:nvPicPr>
          <p:cNvPr id="30" name="object 30"/>
          <p:cNvPicPr/>
          <p:nvPr/>
        </p:nvPicPr>
        <p:blipFill>
          <a:blip r:embed="rId3" cstate="print"/>
          <a:stretch>
            <a:fillRect/>
          </a:stretch>
        </p:blipFill>
        <p:spPr>
          <a:xfrm>
            <a:off x="16603473" y="8401001"/>
            <a:ext cx="980074" cy="665948"/>
          </a:xfrm>
          <a:prstGeom prst="rect">
            <a:avLst/>
          </a:prstGeom>
        </p:spPr>
      </p:pic>
      <p:sp>
        <p:nvSpPr>
          <p:cNvPr id="31" name="object 31"/>
          <p:cNvSpPr txBox="1"/>
          <p:nvPr/>
        </p:nvSpPr>
        <p:spPr>
          <a:xfrm>
            <a:off x="12217548" y="2156030"/>
            <a:ext cx="6006465" cy="925194"/>
          </a:xfrm>
          <a:prstGeom prst="rect">
            <a:avLst/>
          </a:prstGeom>
        </p:spPr>
        <p:txBody>
          <a:bodyPr vert="horz" wrap="square" lIns="0" tIns="27940" rIns="0" bIns="0" rtlCol="0">
            <a:spAutoFit/>
          </a:bodyPr>
          <a:lstStyle/>
          <a:p>
            <a:pPr marL="38100" marR="30480">
              <a:lnSpc>
                <a:spcPts val="2320"/>
              </a:lnSpc>
              <a:spcBef>
                <a:spcPts val="220"/>
              </a:spcBef>
            </a:pPr>
            <a:r>
              <a:rPr sz="1950" b="1" dirty="0">
                <a:solidFill>
                  <a:srgbClr val="11688B"/>
                </a:solidFill>
                <a:latin typeface="Arial"/>
                <a:cs typeface="Arial"/>
              </a:rPr>
              <a:t>Annual</a:t>
            </a:r>
            <a:r>
              <a:rPr sz="1950" b="1" spc="-25" dirty="0">
                <a:solidFill>
                  <a:srgbClr val="11688B"/>
                </a:solidFill>
                <a:latin typeface="Arial"/>
                <a:cs typeface="Arial"/>
              </a:rPr>
              <a:t> </a:t>
            </a:r>
            <a:r>
              <a:rPr sz="1950" b="1" dirty="0">
                <a:solidFill>
                  <a:srgbClr val="11688B"/>
                </a:solidFill>
                <a:latin typeface="Arial"/>
                <a:cs typeface="Arial"/>
              </a:rPr>
              <a:t>inpatient</a:t>
            </a:r>
            <a:r>
              <a:rPr sz="1950" b="1" spc="-20" dirty="0">
                <a:solidFill>
                  <a:srgbClr val="11688B"/>
                </a:solidFill>
                <a:latin typeface="Arial"/>
                <a:cs typeface="Arial"/>
              </a:rPr>
              <a:t> </a:t>
            </a:r>
            <a:r>
              <a:rPr sz="1950" b="1" dirty="0">
                <a:solidFill>
                  <a:srgbClr val="11688B"/>
                </a:solidFill>
                <a:latin typeface="Arial"/>
                <a:cs typeface="Arial"/>
              </a:rPr>
              <a:t>hospitalisations</a:t>
            </a:r>
            <a:r>
              <a:rPr sz="1950" b="1" spc="-35" dirty="0">
                <a:solidFill>
                  <a:srgbClr val="11688B"/>
                </a:solidFill>
                <a:latin typeface="Arial"/>
                <a:cs typeface="Arial"/>
              </a:rPr>
              <a:t> </a:t>
            </a:r>
            <a:r>
              <a:rPr sz="1950" b="1" dirty="0">
                <a:solidFill>
                  <a:srgbClr val="11688B"/>
                </a:solidFill>
                <a:latin typeface="Arial"/>
                <a:cs typeface="Arial"/>
              </a:rPr>
              <a:t>and</a:t>
            </a:r>
            <a:r>
              <a:rPr sz="1950" b="1" spc="-30" dirty="0">
                <a:solidFill>
                  <a:srgbClr val="11688B"/>
                </a:solidFill>
                <a:latin typeface="Arial"/>
                <a:cs typeface="Arial"/>
              </a:rPr>
              <a:t> </a:t>
            </a:r>
            <a:r>
              <a:rPr sz="1950" b="1" dirty="0">
                <a:solidFill>
                  <a:srgbClr val="11688B"/>
                </a:solidFill>
                <a:latin typeface="Arial"/>
                <a:cs typeface="Arial"/>
              </a:rPr>
              <a:t>ER</a:t>
            </a:r>
            <a:r>
              <a:rPr sz="1950" b="1" spc="-25" dirty="0">
                <a:solidFill>
                  <a:srgbClr val="11688B"/>
                </a:solidFill>
                <a:latin typeface="Arial"/>
                <a:cs typeface="Arial"/>
              </a:rPr>
              <a:t> </a:t>
            </a:r>
            <a:r>
              <a:rPr sz="1950" b="1" spc="-10" dirty="0">
                <a:solidFill>
                  <a:srgbClr val="11688B"/>
                </a:solidFill>
                <a:latin typeface="Arial"/>
                <a:cs typeface="Arial"/>
              </a:rPr>
              <a:t>visits</a:t>
            </a:r>
            <a:r>
              <a:rPr sz="1950" b="1" spc="-30" dirty="0">
                <a:solidFill>
                  <a:srgbClr val="11688B"/>
                </a:solidFill>
                <a:latin typeface="Arial"/>
                <a:cs typeface="Arial"/>
              </a:rPr>
              <a:t> </a:t>
            </a:r>
            <a:r>
              <a:rPr sz="1950" b="1" spc="-25" dirty="0">
                <a:solidFill>
                  <a:srgbClr val="11688B"/>
                </a:solidFill>
                <a:latin typeface="Arial"/>
                <a:cs typeface="Arial"/>
              </a:rPr>
              <a:t>for </a:t>
            </a:r>
            <a:r>
              <a:rPr sz="1950" b="1" dirty="0">
                <a:solidFill>
                  <a:srgbClr val="11688B"/>
                </a:solidFill>
                <a:latin typeface="Arial"/>
                <a:cs typeface="Arial"/>
              </a:rPr>
              <a:t>patients</a:t>
            </a:r>
            <a:r>
              <a:rPr sz="1950" b="1" spc="55" dirty="0">
                <a:solidFill>
                  <a:srgbClr val="11688B"/>
                </a:solidFill>
                <a:latin typeface="Arial"/>
                <a:cs typeface="Arial"/>
              </a:rPr>
              <a:t> </a:t>
            </a:r>
            <a:r>
              <a:rPr sz="1950" b="1" dirty="0">
                <a:solidFill>
                  <a:srgbClr val="11688B"/>
                </a:solidFill>
                <a:latin typeface="Arial"/>
                <a:cs typeface="Arial"/>
              </a:rPr>
              <a:t>with</a:t>
            </a:r>
            <a:r>
              <a:rPr sz="1950" b="1" spc="60" dirty="0">
                <a:solidFill>
                  <a:srgbClr val="11688B"/>
                </a:solidFill>
                <a:latin typeface="Arial"/>
                <a:cs typeface="Arial"/>
              </a:rPr>
              <a:t> </a:t>
            </a:r>
            <a:r>
              <a:rPr sz="1950" b="1" spc="50" dirty="0">
                <a:solidFill>
                  <a:srgbClr val="11688B"/>
                </a:solidFill>
                <a:latin typeface="Arial"/>
                <a:cs typeface="Arial"/>
              </a:rPr>
              <a:t>iMCD</a:t>
            </a:r>
            <a:r>
              <a:rPr sz="1950" b="1" spc="60" dirty="0">
                <a:solidFill>
                  <a:srgbClr val="11688B"/>
                </a:solidFill>
                <a:latin typeface="Arial"/>
                <a:cs typeface="Arial"/>
              </a:rPr>
              <a:t> </a:t>
            </a:r>
            <a:r>
              <a:rPr sz="1950" b="1" dirty="0">
                <a:solidFill>
                  <a:srgbClr val="11688B"/>
                </a:solidFill>
                <a:latin typeface="Arial"/>
                <a:cs typeface="Arial"/>
              </a:rPr>
              <a:t>within</a:t>
            </a:r>
            <a:r>
              <a:rPr sz="1950" b="1" spc="60" dirty="0">
                <a:solidFill>
                  <a:srgbClr val="11688B"/>
                </a:solidFill>
                <a:latin typeface="Arial"/>
                <a:cs typeface="Arial"/>
              </a:rPr>
              <a:t> </a:t>
            </a:r>
            <a:r>
              <a:rPr sz="1950" b="1" dirty="0">
                <a:solidFill>
                  <a:srgbClr val="11688B"/>
                </a:solidFill>
                <a:latin typeface="Arial"/>
                <a:cs typeface="Arial"/>
              </a:rPr>
              <a:t>the</a:t>
            </a:r>
            <a:r>
              <a:rPr sz="1950" b="1" spc="60" dirty="0">
                <a:solidFill>
                  <a:srgbClr val="11688B"/>
                </a:solidFill>
                <a:latin typeface="Arial"/>
                <a:cs typeface="Arial"/>
              </a:rPr>
              <a:t> </a:t>
            </a:r>
            <a:r>
              <a:rPr sz="1950" b="1" dirty="0">
                <a:solidFill>
                  <a:srgbClr val="11688B"/>
                </a:solidFill>
                <a:latin typeface="Arial"/>
                <a:cs typeface="Arial"/>
              </a:rPr>
              <a:t>first</a:t>
            </a:r>
            <a:r>
              <a:rPr sz="1950" b="1" spc="60" dirty="0">
                <a:solidFill>
                  <a:srgbClr val="11688B"/>
                </a:solidFill>
                <a:latin typeface="Arial"/>
                <a:cs typeface="Arial"/>
              </a:rPr>
              <a:t> </a:t>
            </a:r>
            <a:r>
              <a:rPr sz="1950" b="1" dirty="0">
                <a:solidFill>
                  <a:srgbClr val="11688B"/>
                </a:solidFill>
                <a:latin typeface="Arial"/>
                <a:cs typeface="Arial"/>
              </a:rPr>
              <a:t>two</a:t>
            </a:r>
            <a:r>
              <a:rPr sz="1950" b="1" spc="60" dirty="0">
                <a:solidFill>
                  <a:srgbClr val="11688B"/>
                </a:solidFill>
                <a:latin typeface="Arial"/>
                <a:cs typeface="Arial"/>
              </a:rPr>
              <a:t> </a:t>
            </a:r>
            <a:r>
              <a:rPr sz="1950" b="1" spc="-10" dirty="0">
                <a:solidFill>
                  <a:srgbClr val="11688B"/>
                </a:solidFill>
                <a:latin typeface="Arial"/>
                <a:cs typeface="Arial"/>
              </a:rPr>
              <a:t>years</a:t>
            </a:r>
            <a:endParaRPr sz="1950">
              <a:latin typeface="Arial"/>
              <a:cs typeface="Arial"/>
            </a:endParaRPr>
          </a:p>
          <a:p>
            <a:pPr marL="38100">
              <a:lnSpc>
                <a:spcPts val="2315"/>
              </a:lnSpc>
            </a:pPr>
            <a:r>
              <a:rPr sz="1950" b="1" dirty="0">
                <a:solidFill>
                  <a:srgbClr val="11688B"/>
                </a:solidFill>
                <a:latin typeface="Arial"/>
                <a:cs typeface="Arial"/>
              </a:rPr>
              <a:t>of</a:t>
            </a:r>
            <a:r>
              <a:rPr sz="1950" b="1" spc="15" dirty="0">
                <a:solidFill>
                  <a:srgbClr val="11688B"/>
                </a:solidFill>
                <a:latin typeface="Arial"/>
                <a:cs typeface="Arial"/>
              </a:rPr>
              <a:t> </a:t>
            </a:r>
            <a:r>
              <a:rPr sz="1950" b="1" spc="-10" dirty="0">
                <a:solidFill>
                  <a:srgbClr val="11688B"/>
                </a:solidFill>
                <a:latin typeface="Arial"/>
                <a:cs typeface="Arial"/>
              </a:rPr>
              <a:t>diagnosis</a:t>
            </a:r>
            <a:r>
              <a:rPr sz="1950" b="1" spc="-15" baseline="23504" dirty="0">
                <a:solidFill>
                  <a:srgbClr val="11688B"/>
                </a:solidFill>
                <a:latin typeface="Arial"/>
                <a:cs typeface="Arial"/>
              </a:rPr>
              <a:t>1</a:t>
            </a:r>
            <a:endParaRPr sz="1950" baseline="23504">
              <a:latin typeface="Arial"/>
              <a:cs typeface="Arial"/>
            </a:endParaRPr>
          </a:p>
        </p:txBody>
      </p:sp>
      <p:sp>
        <p:nvSpPr>
          <p:cNvPr id="32" name="object 32"/>
          <p:cNvSpPr txBox="1"/>
          <p:nvPr/>
        </p:nvSpPr>
        <p:spPr>
          <a:xfrm>
            <a:off x="12146439" y="9257803"/>
            <a:ext cx="3266440" cy="252095"/>
          </a:xfrm>
          <a:prstGeom prst="rect">
            <a:avLst/>
          </a:prstGeom>
        </p:spPr>
        <p:txBody>
          <a:bodyPr vert="horz" wrap="square" lIns="0" tIns="17145" rIns="0" bIns="0" rtlCol="0">
            <a:spAutoFit/>
          </a:bodyPr>
          <a:lstStyle/>
          <a:p>
            <a:pPr marL="38100">
              <a:lnSpc>
                <a:spcPct val="100000"/>
              </a:lnSpc>
              <a:spcBef>
                <a:spcPts val="135"/>
              </a:spcBef>
            </a:pPr>
            <a:r>
              <a:rPr sz="1450" dirty="0">
                <a:solidFill>
                  <a:srgbClr val="11688B"/>
                </a:solidFill>
                <a:latin typeface="Arial"/>
                <a:cs typeface="Arial"/>
              </a:rPr>
              <a:t>Adapted</a:t>
            </a:r>
            <a:r>
              <a:rPr sz="1450" spc="70" dirty="0">
                <a:solidFill>
                  <a:srgbClr val="11688B"/>
                </a:solidFill>
                <a:latin typeface="Arial"/>
                <a:cs typeface="Arial"/>
              </a:rPr>
              <a:t> </a:t>
            </a:r>
            <a:r>
              <a:rPr sz="1450" dirty="0">
                <a:solidFill>
                  <a:srgbClr val="11688B"/>
                </a:solidFill>
                <a:latin typeface="Arial"/>
                <a:cs typeface="Arial"/>
              </a:rPr>
              <a:t>from</a:t>
            </a:r>
            <a:r>
              <a:rPr sz="1450" spc="85" dirty="0">
                <a:solidFill>
                  <a:srgbClr val="11688B"/>
                </a:solidFill>
                <a:latin typeface="Arial"/>
                <a:cs typeface="Arial"/>
              </a:rPr>
              <a:t> </a:t>
            </a:r>
            <a:r>
              <a:rPr sz="1450" dirty="0">
                <a:solidFill>
                  <a:srgbClr val="11688B"/>
                </a:solidFill>
                <a:latin typeface="Arial"/>
                <a:cs typeface="Arial"/>
              </a:rPr>
              <a:t>Mukherjee</a:t>
            </a:r>
            <a:r>
              <a:rPr sz="1450" spc="80" dirty="0">
                <a:solidFill>
                  <a:srgbClr val="11688B"/>
                </a:solidFill>
                <a:latin typeface="Arial"/>
                <a:cs typeface="Arial"/>
              </a:rPr>
              <a:t> </a:t>
            </a:r>
            <a:r>
              <a:rPr sz="1450" i="1" dirty="0">
                <a:solidFill>
                  <a:srgbClr val="11688B"/>
                </a:solidFill>
                <a:latin typeface="Arial"/>
                <a:cs typeface="Arial"/>
              </a:rPr>
              <a:t>et</a:t>
            </a:r>
            <a:r>
              <a:rPr sz="1450" i="1" spc="80" dirty="0">
                <a:solidFill>
                  <a:srgbClr val="11688B"/>
                </a:solidFill>
                <a:latin typeface="Arial"/>
                <a:cs typeface="Arial"/>
              </a:rPr>
              <a:t> </a:t>
            </a:r>
            <a:r>
              <a:rPr sz="1450" i="1" dirty="0">
                <a:solidFill>
                  <a:srgbClr val="11688B"/>
                </a:solidFill>
                <a:latin typeface="Arial"/>
                <a:cs typeface="Arial"/>
              </a:rPr>
              <a:t>al.,</a:t>
            </a:r>
            <a:r>
              <a:rPr sz="1450" i="1" spc="80" dirty="0">
                <a:solidFill>
                  <a:srgbClr val="11688B"/>
                </a:solidFill>
                <a:latin typeface="Arial"/>
                <a:cs typeface="Arial"/>
              </a:rPr>
              <a:t> </a:t>
            </a:r>
            <a:r>
              <a:rPr sz="1450" spc="-10" dirty="0">
                <a:solidFill>
                  <a:srgbClr val="11688B"/>
                </a:solidFill>
                <a:latin typeface="Arial"/>
                <a:cs typeface="Arial"/>
              </a:rPr>
              <a:t>2022.</a:t>
            </a:r>
            <a:r>
              <a:rPr sz="1425" spc="-15" baseline="23391" dirty="0">
                <a:solidFill>
                  <a:srgbClr val="11688B"/>
                </a:solidFill>
                <a:latin typeface="Arial"/>
                <a:cs typeface="Arial"/>
              </a:rPr>
              <a:t>1</a:t>
            </a:r>
            <a:endParaRPr sz="1425" baseline="23391">
              <a:latin typeface="Arial"/>
              <a:cs typeface="Arial"/>
            </a:endParaRPr>
          </a:p>
        </p:txBody>
      </p:sp>
      <p:grpSp>
        <p:nvGrpSpPr>
          <p:cNvPr id="33" name="object 33"/>
          <p:cNvGrpSpPr/>
          <p:nvPr/>
        </p:nvGrpSpPr>
        <p:grpSpPr>
          <a:xfrm>
            <a:off x="18497949" y="646598"/>
            <a:ext cx="1113155" cy="866140"/>
            <a:chOff x="18497949" y="646598"/>
            <a:chExt cx="1113155" cy="866140"/>
          </a:xfrm>
        </p:grpSpPr>
        <p:sp>
          <p:nvSpPr>
            <p:cNvPr id="34" name="object 34"/>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35" name="object 35"/>
            <p:cNvPicPr/>
            <p:nvPr/>
          </p:nvPicPr>
          <p:blipFill>
            <a:blip r:embed="rId4" cstate="print"/>
            <a:stretch>
              <a:fillRect/>
            </a:stretch>
          </p:blipFill>
          <p:spPr>
            <a:xfrm>
              <a:off x="18719430" y="743851"/>
              <a:ext cx="670974" cy="670974"/>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81987" y="2519549"/>
            <a:ext cx="8553901" cy="6051809"/>
          </a:xfrm>
          <a:prstGeom prst="rect">
            <a:avLst/>
          </a:prstGeom>
        </p:spPr>
      </p:pic>
      <p:sp>
        <p:nvSpPr>
          <p:cNvPr id="3" name="object 3"/>
          <p:cNvSpPr txBox="1">
            <a:spLocks noGrp="1"/>
          </p:cNvSpPr>
          <p:nvPr>
            <p:ph type="title"/>
          </p:nvPr>
        </p:nvSpPr>
        <p:spPr>
          <a:xfrm>
            <a:off x="1378890" y="1462857"/>
            <a:ext cx="9662160" cy="1573530"/>
          </a:xfrm>
          <a:prstGeom prst="rect">
            <a:avLst/>
          </a:prstGeom>
        </p:spPr>
        <p:txBody>
          <a:bodyPr vert="horz" wrap="square" lIns="0" tIns="107950" rIns="0" bIns="0" rtlCol="0">
            <a:spAutoFit/>
          </a:bodyPr>
          <a:lstStyle/>
          <a:p>
            <a:pPr marL="12700" marR="7620">
              <a:lnSpc>
                <a:spcPts val="5760"/>
              </a:lnSpc>
              <a:spcBef>
                <a:spcPts val="850"/>
              </a:spcBef>
            </a:pPr>
            <a:r>
              <a:rPr sz="5350" spc="-114" dirty="0">
                <a:solidFill>
                  <a:srgbClr val="11688B"/>
                </a:solidFill>
              </a:rPr>
              <a:t>Patients</a:t>
            </a:r>
            <a:r>
              <a:rPr sz="5350" spc="-250" dirty="0">
                <a:solidFill>
                  <a:srgbClr val="11688B"/>
                </a:solidFill>
              </a:rPr>
              <a:t> </a:t>
            </a:r>
            <a:r>
              <a:rPr sz="5350" spc="-75" dirty="0">
                <a:solidFill>
                  <a:srgbClr val="11688B"/>
                </a:solidFill>
              </a:rPr>
              <a:t>with</a:t>
            </a:r>
            <a:r>
              <a:rPr sz="5350" spc="-250" dirty="0">
                <a:solidFill>
                  <a:srgbClr val="11688B"/>
                </a:solidFill>
              </a:rPr>
              <a:t> </a:t>
            </a:r>
            <a:r>
              <a:rPr sz="5350" dirty="0">
                <a:solidFill>
                  <a:srgbClr val="11688B"/>
                </a:solidFill>
              </a:rPr>
              <a:t>iMCD</a:t>
            </a:r>
            <a:r>
              <a:rPr sz="5350" spc="-245" dirty="0">
                <a:solidFill>
                  <a:srgbClr val="11688B"/>
                </a:solidFill>
              </a:rPr>
              <a:t> </a:t>
            </a:r>
            <a:r>
              <a:rPr sz="5350" spc="-130" dirty="0">
                <a:solidFill>
                  <a:srgbClr val="11688B"/>
                </a:solidFill>
              </a:rPr>
              <a:t>have</a:t>
            </a:r>
            <a:r>
              <a:rPr sz="5350" spc="-245" dirty="0">
                <a:solidFill>
                  <a:srgbClr val="11688B"/>
                </a:solidFill>
              </a:rPr>
              <a:t> </a:t>
            </a:r>
            <a:r>
              <a:rPr sz="5350" spc="85" dirty="0">
                <a:solidFill>
                  <a:srgbClr val="11688B"/>
                </a:solidFill>
              </a:rPr>
              <a:t>a</a:t>
            </a:r>
            <a:r>
              <a:rPr sz="5350" spc="-250" dirty="0">
                <a:solidFill>
                  <a:srgbClr val="11688B"/>
                </a:solidFill>
              </a:rPr>
              <a:t> </a:t>
            </a:r>
            <a:r>
              <a:rPr sz="5350" spc="-95" dirty="0">
                <a:solidFill>
                  <a:srgbClr val="11688B"/>
                </a:solidFill>
              </a:rPr>
              <a:t>high </a:t>
            </a:r>
            <a:r>
              <a:rPr sz="5350" spc="-150" dirty="0">
                <a:solidFill>
                  <a:srgbClr val="11688B"/>
                </a:solidFill>
              </a:rPr>
              <a:t>risk</a:t>
            </a:r>
            <a:r>
              <a:rPr sz="5350" spc="-245" dirty="0">
                <a:solidFill>
                  <a:srgbClr val="11688B"/>
                </a:solidFill>
              </a:rPr>
              <a:t> </a:t>
            </a:r>
            <a:r>
              <a:rPr sz="5350" spc="-20" dirty="0">
                <a:solidFill>
                  <a:srgbClr val="11688B"/>
                </a:solidFill>
              </a:rPr>
              <a:t>of</a:t>
            </a:r>
            <a:r>
              <a:rPr sz="5350" spc="-265" dirty="0">
                <a:solidFill>
                  <a:srgbClr val="11688B"/>
                </a:solidFill>
              </a:rPr>
              <a:t> </a:t>
            </a:r>
            <a:r>
              <a:rPr sz="5350" spc="-165" dirty="0">
                <a:solidFill>
                  <a:srgbClr val="11688B"/>
                </a:solidFill>
              </a:rPr>
              <a:t>serious</a:t>
            </a:r>
            <a:r>
              <a:rPr sz="5350" spc="-245" dirty="0">
                <a:solidFill>
                  <a:srgbClr val="11688B"/>
                </a:solidFill>
              </a:rPr>
              <a:t> </a:t>
            </a:r>
            <a:r>
              <a:rPr sz="5350" spc="-50" dirty="0">
                <a:solidFill>
                  <a:srgbClr val="11688B"/>
                </a:solidFill>
              </a:rPr>
              <a:t>comorbidities</a:t>
            </a:r>
            <a:endParaRPr sz="5350"/>
          </a:p>
        </p:txBody>
      </p:sp>
      <p:sp>
        <p:nvSpPr>
          <p:cNvPr id="4" name="object 4"/>
          <p:cNvSpPr txBox="1"/>
          <p:nvPr/>
        </p:nvSpPr>
        <p:spPr>
          <a:xfrm>
            <a:off x="829339" y="10226988"/>
            <a:ext cx="7968615"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5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idiopathic</a:t>
            </a:r>
            <a:r>
              <a:rPr sz="1650" spc="70" dirty="0">
                <a:solidFill>
                  <a:srgbClr val="11688B"/>
                </a:solidFill>
                <a:latin typeface="Arial"/>
                <a:cs typeface="Arial"/>
              </a:rPr>
              <a:t> </a:t>
            </a:r>
            <a:r>
              <a:rPr sz="1650" dirty="0">
                <a:solidFill>
                  <a:srgbClr val="11688B"/>
                </a:solidFill>
                <a:latin typeface="Arial"/>
                <a:cs typeface="Arial"/>
              </a:rPr>
              <a:t>Multicentric</a:t>
            </a:r>
            <a:r>
              <a:rPr sz="1650" spc="70" dirty="0">
                <a:solidFill>
                  <a:srgbClr val="11688B"/>
                </a:solidFill>
                <a:latin typeface="Arial"/>
                <a:cs typeface="Arial"/>
              </a:rPr>
              <a:t> </a:t>
            </a:r>
            <a:r>
              <a:rPr sz="1650" dirty="0">
                <a:solidFill>
                  <a:srgbClr val="11688B"/>
                </a:solidFill>
                <a:latin typeface="Arial"/>
                <a:cs typeface="Arial"/>
              </a:rPr>
              <a:t>Castleman</a:t>
            </a:r>
            <a:r>
              <a:rPr sz="1650" spc="70" dirty="0">
                <a:solidFill>
                  <a:srgbClr val="11688B"/>
                </a:solidFill>
                <a:latin typeface="Arial"/>
                <a:cs typeface="Arial"/>
              </a:rPr>
              <a:t> </a:t>
            </a:r>
            <a:r>
              <a:rPr sz="1650" spc="-10" dirty="0">
                <a:solidFill>
                  <a:srgbClr val="11688B"/>
                </a:solidFill>
                <a:latin typeface="Arial"/>
                <a:cs typeface="Arial"/>
              </a:rPr>
              <a:t>Disease;</a:t>
            </a:r>
            <a:r>
              <a:rPr sz="1650" spc="65" dirty="0">
                <a:solidFill>
                  <a:srgbClr val="11688B"/>
                </a:solidFill>
                <a:latin typeface="Arial"/>
                <a:cs typeface="Arial"/>
              </a:rPr>
              <a:t> </a:t>
            </a:r>
            <a:r>
              <a:rPr sz="1650" b="1" dirty="0">
                <a:solidFill>
                  <a:srgbClr val="11688B"/>
                </a:solidFill>
                <a:latin typeface="Arial"/>
                <a:cs typeface="Arial"/>
              </a:rPr>
              <a:t>US</a:t>
            </a:r>
            <a:r>
              <a:rPr sz="165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United</a:t>
            </a:r>
            <a:r>
              <a:rPr sz="1650" spc="70" dirty="0">
                <a:solidFill>
                  <a:srgbClr val="11688B"/>
                </a:solidFill>
                <a:latin typeface="Arial"/>
                <a:cs typeface="Arial"/>
              </a:rPr>
              <a:t> </a:t>
            </a:r>
            <a:r>
              <a:rPr sz="1650" spc="-10" dirty="0">
                <a:solidFill>
                  <a:srgbClr val="11688B"/>
                </a:solidFill>
                <a:latin typeface="Arial"/>
                <a:cs typeface="Arial"/>
              </a:rPr>
              <a:t>States.</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3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Mukherjee</a:t>
            </a:r>
            <a:r>
              <a:rPr sz="1650" spc="-20" dirty="0">
                <a:solidFill>
                  <a:srgbClr val="11688B"/>
                </a:solidFill>
                <a:latin typeface="Arial"/>
                <a:cs typeface="Arial"/>
              </a:rPr>
              <a:t> </a:t>
            </a:r>
            <a:r>
              <a:rPr sz="1650" dirty="0">
                <a:solidFill>
                  <a:srgbClr val="11688B"/>
                </a:solidFill>
                <a:latin typeface="Arial"/>
                <a:cs typeface="Arial"/>
              </a:rPr>
              <a:t>S,</a:t>
            </a:r>
            <a:r>
              <a:rPr sz="1650" spc="-25" dirty="0">
                <a:solidFill>
                  <a:srgbClr val="11688B"/>
                </a:solidFill>
                <a:latin typeface="Arial"/>
                <a:cs typeface="Arial"/>
              </a:rPr>
              <a:t> </a:t>
            </a:r>
            <a:r>
              <a:rPr sz="1650" i="1" dirty="0">
                <a:solidFill>
                  <a:srgbClr val="11688B"/>
                </a:solidFill>
                <a:latin typeface="Arial"/>
                <a:cs typeface="Arial"/>
              </a:rPr>
              <a:t>et</a:t>
            </a:r>
            <a:r>
              <a:rPr sz="1650" i="1" spc="-25" dirty="0">
                <a:solidFill>
                  <a:srgbClr val="11688B"/>
                </a:solidFill>
                <a:latin typeface="Arial"/>
                <a:cs typeface="Arial"/>
              </a:rPr>
              <a:t> </a:t>
            </a:r>
            <a:r>
              <a:rPr sz="1650" i="1" spc="-30" dirty="0">
                <a:solidFill>
                  <a:srgbClr val="11688B"/>
                </a:solidFill>
                <a:latin typeface="Arial"/>
                <a:cs typeface="Arial"/>
              </a:rPr>
              <a:t>al.</a:t>
            </a:r>
            <a:r>
              <a:rPr sz="1650" i="1" spc="-165" dirty="0">
                <a:solidFill>
                  <a:srgbClr val="11688B"/>
                </a:solidFill>
                <a:latin typeface="Arial"/>
                <a:cs typeface="Arial"/>
              </a:rPr>
              <a:t> </a:t>
            </a:r>
            <a:r>
              <a:rPr sz="1650" i="1" spc="-10" dirty="0">
                <a:solidFill>
                  <a:srgbClr val="11688B"/>
                </a:solidFill>
                <a:latin typeface="Arial"/>
                <a:cs typeface="Arial"/>
              </a:rPr>
              <a:t>Leukemia</a:t>
            </a:r>
            <a:r>
              <a:rPr sz="1650" spc="-1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2022;</a:t>
            </a:r>
            <a:r>
              <a:rPr sz="1650" spc="-25" dirty="0">
                <a:solidFill>
                  <a:srgbClr val="11688B"/>
                </a:solidFill>
                <a:latin typeface="Arial"/>
                <a:cs typeface="Arial"/>
              </a:rPr>
              <a:t> </a:t>
            </a:r>
            <a:r>
              <a:rPr sz="1650" dirty="0">
                <a:solidFill>
                  <a:srgbClr val="11688B"/>
                </a:solidFill>
                <a:latin typeface="Arial"/>
                <a:cs typeface="Arial"/>
              </a:rPr>
              <a:t>36:</a:t>
            </a:r>
            <a:r>
              <a:rPr sz="1650" spc="-20" dirty="0">
                <a:solidFill>
                  <a:srgbClr val="11688B"/>
                </a:solidFill>
                <a:latin typeface="Arial"/>
                <a:cs typeface="Arial"/>
              </a:rPr>
              <a:t> </a:t>
            </a:r>
            <a:r>
              <a:rPr sz="1650" spc="-10" dirty="0">
                <a:solidFill>
                  <a:srgbClr val="11688B"/>
                </a:solidFill>
                <a:latin typeface="Arial"/>
                <a:cs typeface="Arial"/>
              </a:rPr>
              <a:t>2539–43.</a:t>
            </a:r>
            <a:endParaRPr sz="1650">
              <a:latin typeface="Arial"/>
              <a:cs typeface="Arial"/>
            </a:endParaRPr>
          </a:p>
        </p:txBody>
      </p:sp>
      <p:sp>
        <p:nvSpPr>
          <p:cNvPr id="5" name="object 5"/>
          <p:cNvSpPr/>
          <p:nvPr/>
        </p:nvSpPr>
        <p:spPr>
          <a:xfrm>
            <a:off x="1415716" y="690303"/>
            <a:ext cx="4039235" cy="457200"/>
          </a:xfrm>
          <a:custGeom>
            <a:avLst/>
            <a:gdLst/>
            <a:ahLst/>
            <a:cxnLst/>
            <a:rect l="l" t="t" r="r" b="b"/>
            <a:pathLst>
              <a:path w="4039235" h="457200">
                <a:moveTo>
                  <a:pt x="3810660" y="0"/>
                </a:moveTo>
                <a:lnTo>
                  <a:pt x="228342" y="0"/>
                </a:lnTo>
                <a:lnTo>
                  <a:pt x="182323" y="4638"/>
                </a:lnTo>
                <a:lnTo>
                  <a:pt x="139461" y="17943"/>
                </a:lnTo>
                <a:lnTo>
                  <a:pt x="100674" y="38995"/>
                </a:lnTo>
                <a:lnTo>
                  <a:pt x="66880" y="66878"/>
                </a:lnTo>
                <a:lnTo>
                  <a:pt x="38997" y="100671"/>
                </a:lnTo>
                <a:lnTo>
                  <a:pt x="17944" y="139459"/>
                </a:lnTo>
                <a:lnTo>
                  <a:pt x="4639" y="182322"/>
                </a:lnTo>
                <a:lnTo>
                  <a:pt x="0" y="228337"/>
                </a:lnTo>
                <a:lnTo>
                  <a:pt x="4639" y="274356"/>
                </a:lnTo>
                <a:lnTo>
                  <a:pt x="17944" y="317219"/>
                </a:lnTo>
                <a:lnTo>
                  <a:pt x="38997" y="356007"/>
                </a:lnTo>
                <a:lnTo>
                  <a:pt x="66880" y="389801"/>
                </a:lnTo>
                <a:lnTo>
                  <a:pt x="100674" y="417684"/>
                </a:lnTo>
                <a:lnTo>
                  <a:pt x="139461" y="438737"/>
                </a:lnTo>
                <a:lnTo>
                  <a:pt x="182323" y="452043"/>
                </a:lnTo>
                <a:lnTo>
                  <a:pt x="228342" y="456682"/>
                </a:lnTo>
                <a:lnTo>
                  <a:pt x="3810656" y="456686"/>
                </a:lnTo>
                <a:lnTo>
                  <a:pt x="3856675" y="452047"/>
                </a:lnTo>
                <a:lnTo>
                  <a:pt x="3899537" y="438742"/>
                </a:lnTo>
                <a:lnTo>
                  <a:pt x="3938325" y="417688"/>
                </a:lnTo>
                <a:lnTo>
                  <a:pt x="3972118" y="389806"/>
                </a:lnTo>
                <a:lnTo>
                  <a:pt x="4000001" y="356011"/>
                </a:lnTo>
                <a:lnTo>
                  <a:pt x="4021054" y="317224"/>
                </a:lnTo>
                <a:lnTo>
                  <a:pt x="4034359" y="274361"/>
                </a:lnTo>
                <a:lnTo>
                  <a:pt x="4038998" y="228342"/>
                </a:lnTo>
                <a:lnTo>
                  <a:pt x="4034364" y="182322"/>
                </a:lnTo>
                <a:lnTo>
                  <a:pt x="4021059" y="139459"/>
                </a:lnTo>
                <a:lnTo>
                  <a:pt x="4000006" y="100671"/>
                </a:lnTo>
                <a:lnTo>
                  <a:pt x="3972123" y="66878"/>
                </a:lnTo>
                <a:lnTo>
                  <a:pt x="3938329" y="38995"/>
                </a:lnTo>
                <a:lnTo>
                  <a:pt x="3899542" y="17943"/>
                </a:lnTo>
                <a:lnTo>
                  <a:pt x="3856679" y="4638"/>
                </a:lnTo>
                <a:lnTo>
                  <a:pt x="3810660" y="0"/>
                </a:lnTo>
                <a:close/>
              </a:path>
            </a:pathLst>
          </a:custGeom>
          <a:solidFill>
            <a:srgbClr val="F28A04"/>
          </a:solidFill>
        </p:spPr>
        <p:txBody>
          <a:bodyPr wrap="square" lIns="0" tIns="0" rIns="0" bIns="0" rtlCol="0"/>
          <a:lstStyle/>
          <a:p>
            <a:endParaRPr/>
          </a:p>
        </p:txBody>
      </p:sp>
      <p:sp>
        <p:nvSpPr>
          <p:cNvPr id="6" name="object 6"/>
          <p:cNvSpPr txBox="1"/>
          <p:nvPr/>
        </p:nvSpPr>
        <p:spPr>
          <a:xfrm>
            <a:off x="1550461" y="768008"/>
            <a:ext cx="374650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04</a:t>
            </a:r>
            <a:r>
              <a:rPr sz="1650" b="1" spc="-10" dirty="0">
                <a:solidFill>
                  <a:srgbClr val="FFFFFF"/>
                </a:solidFill>
                <a:latin typeface="Arial"/>
                <a:cs typeface="Arial"/>
              </a:rPr>
              <a:t> </a:t>
            </a:r>
            <a:r>
              <a:rPr sz="1650" b="1" dirty="0">
                <a:solidFill>
                  <a:srgbClr val="FFFFFF"/>
                </a:solidFill>
                <a:latin typeface="Arial"/>
                <a:cs typeface="Arial"/>
              </a:rPr>
              <a:t>Importance</a:t>
            </a:r>
            <a:r>
              <a:rPr sz="1650" b="1" spc="-10" dirty="0">
                <a:solidFill>
                  <a:srgbClr val="FFFFFF"/>
                </a:solidFill>
                <a:latin typeface="Arial"/>
                <a:cs typeface="Arial"/>
              </a:rPr>
              <a:t> </a:t>
            </a:r>
            <a:r>
              <a:rPr sz="1650" b="1" dirty="0">
                <a:solidFill>
                  <a:srgbClr val="FFFFFF"/>
                </a:solidFill>
                <a:latin typeface="Arial"/>
                <a:cs typeface="Arial"/>
              </a:rPr>
              <a:t>of</a:t>
            </a:r>
            <a:r>
              <a:rPr sz="1650" b="1" spc="-15" dirty="0">
                <a:solidFill>
                  <a:srgbClr val="FFFFFF"/>
                </a:solidFill>
                <a:latin typeface="Arial"/>
                <a:cs typeface="Arial"/>
              </a:rPr>
              <a:t> </a:t>
            </a:r>
            <a:r>
              <a:rPr sz="1650" b="1" dirty="0">
                <a:solidFill>
                  <a:srgbClr val="FFFFFF"/>
                </a:solidFill>
                <a:latin typeface="Arial"/>
                <a:cs typeface="Arial"/>
              </a:rPr>
              <a:t>timely</a:t>
            </a:r>
            <a:r>
              <a:rPr sz="1650" b="1" spc="-15" dirty="0">
                <a:solidFill>
                  <a:srgbClr val="FFFFFF"/>
                </a:solidFill>
                <a:latin typeface="Arial"/>
                <a:cs typeface="Arial"/>
              </a:rPr>
              <a:t> </a:t>
            </a:r>
            <a:r>
              <a:rPr sz="1650" b="1" spc="-10" dirty="0">
                <a:solidFill>
                  <a:srgbClr val="FFFFFF"/>
                </a:solidFill>
                <a:latin typeface="Arial"/>
                <a:cs typeface="Arial"/>
              </a:rPr>
              <a:t>management</a:t>
            </a:r>
            <a:endParaRPr sz="1650">
              <a:latin typeface="Arial"/>
              <a:cs typeface="Arial"/>
            </a:endParaRPr>
          </a:p>
        </p:txBody>
      </p:sp>
      <p:sp>
        <p:nvSpPr>
          <p:cNvPr id="7" name="object 7"/>
          <p:cNvSpPr txBox="1">
            <a:spLocks noGrp="1"/>
          </p:cNvSpPr>
          <p:nvPr>
            <p:ph type="body" idx="1"/>
          </p:nvPr>
        </p:nvSpPr>
        <p:spPr>
          <a:prstGeom prst="rect">
            <a:avLst/>
          </a:prstGeom>
        </p:spPr>
        <p:txBody>
          <a:bodyPr vert="horz" wrap="square" lIns="0" tIns="8890" rIns="0" bIns="0" rtlCol="0">
            <a:spAutoFit/>
          </a:bodyPr>
          <a:lstStyle/>
          <a:p>
            <a:pPr marL="333375" marR="43180" indent="-283210">
              <a:lnSpc>
                <a:spcPct val="102099"/>
              </a:lnSpc>
              <a:spcBef>
                <a:spcPts val="70"/>
              </a:spcBef>
              <a:buChar char="•"/>
              <a:tabLst>
                <a:tab pos="333375" algn="l"/>
              </a:tabLst>
            </a:pPr>
            <a:r>
              <a:rPr dirty="0"/>
              <a:t>In</a:t>
            </a:r>
            <a:r>
              <a:rPr spc="95" dirty="0"/>
              <a:t> </a:t>
            </a:r>
            <a:r>
              <a:rPr dirty="0"/>
              <a:t>a</a:t>
            </a:r>
            <a:r>
              <a:rPr spc="90" dirty="0"/>
              <a:t> </a:t>
            </a:r>
            <a:r>
              <a:rPr dirty="0"/>
              <a:t>real-world,</a:t>
            </a:r>
            <a:r>
              <a:rPr spc="95" dirty="0"/>
              <a:t> </a:t>
            </a:r>
            <a:r>
              <a:rPr dirty="0"/>
              <a:t>retrospective</a:t>
            </a:r>
            <a:r>
              <a:rPr spc="90" dirty="0"/>
              <a:t> </a:t>
            </a:r>
            <a:r>
              <a:rPr dirty="0"/>
              <a:t>analysis</a:t>
            </a:r>
            <a:r>
              <a:rPr spc="100" dirty="0"/>
              <a:t> </a:t>
            </a:r>
            <a:r>
              <a:rPr spc="50" dirty="0"/>
              <a:t>of</a:t>
            </a:r>
            <a:r>
              <a:rPr spc="100" dirty="0"/>
              <a:t> </a:t>
            </a:r>
            <a:r>
              <a:rPr dirty="0"/>
              <a:t>US</a:t>
            </a:r>
            <a:r>
              <a:rPr spc="105" dirty="0"/>
              <a:t> </a:t>
            </a:r>
            <a:r>
              <a:rPr dirty="0"/>
              <a:t>claims</a:t>
            </a:r>
            <a:r>
              <a:rPr spc="95" dirty="0"/>
              <a:t> </a:t>
            </a:r>
            <a:r>
              <a:rPr spc="-10" dirty="0"/>
              <a:t>data,</a:t>
            </a:r>
            <a:r>
              <a:rPr spc="650" dirty="0"/>
              <a:t> </a:t>
            </a:r>
            <a:r>
              <a:rPr dirty="0"/>
              <a:t>a</a:t>
            </a:r>
            <a:r>
              <a:rPr spc="80" dirty="0"/>
              <a:t> </a:t>
            </a:r>
            <a:r>
              <a:rPr dirty="0"/>
              <a:t>significantly</a:t>
            </a:r>
            <a:r>
              <a:rPr spc="90" dirty="0"/>
              <a:t> </a:t>
            </a:r>
            <a:r>
              <a:rPr dirty="0"/>
              <a:t>higher</a:t>
            </a:r>
            <a:r>
              <a:rPr spc="90" dirty="0"/>
              <a:t> </a:t>
            </a:r>
            <a:r>
              <a:rPr spc="50" dirty="0"/>
              <a:t>proportion</a:t>
            </a:r>
            <a:r>
              <a:rPr spc="90" dirty="0"/>
              <a:t> </a:t>
            </a:r>
            <a:r>
              <a:rPr spc="50" dirty="0"/>
              <a:t>of</a:t>
            </a:r>
            <a:r>
              <a:rPr spc="90" dirty="0"/>
              <a:t> </a:t>
            </a:r>
            <a:r>
              <a:rPr dirty="0"/>
              <a:t>patients</a:t>
            </a:r>
            <a:r>
              <a:rPr spc="90" dirty="0"/>
              <a:t> </a:t>
            </a:r>
            <a:r>
              <a:rPr spc="55" dirty="0"/>
              <a:t>with</a:t>
            </a:r>
            <a:r>
              <a:rPr spc="90" dirty="0"/>
              <a:t> </a:t>
            </a:r>
            <a:r>
              <a:rPr spc="-10" dirty="0"/>
              <a:t>idiopathic </a:t>
            </a:r>
            <a:r>
              <a:rPr dirty="0"/>
              <a:t>Multicentric</a:t>
            </a:r>
            <a:r>
              <a:rPr spc="110" dirty="0"/>
              <a:t> </a:t>
            </a:r>
            <a:r>
              <a:rPr dirty="0"/>
              <a:t>Castleman</a:t>
            </a:r>
            <a:r>
              <a:rPr spc="120" dirty="0"/>
              <a:t> </a:t>
            </a:r>
            <a:r>
              <a:rPr dirty="0"/>
              <a:t>Disease</a:t>
            </a:r>
            <a:r>
              <a:rPr spc="114" dirty="0"/>
              <a:t> </a:t>
            </a:r>
            <a:r>
              <a:rPr spc="-20" dirty="0"/>
              <a:t>(iMCD)</a:t>
            </a:r>
            <a:r>
              <a:rPr spc="114" dirty="0"/>
              <a:t> </a:t>
            </a:r>
            <a:r>
              <a:rPr dirty="0"/>
              <a:t>presented</a:t>
            </a:r>
            <a:r>
              <a:rPr spc="125" dirty="0"/>
              <a:t> </a:t>
            </a:r>
            <a:r>
              <a:rPr spc="35" dirty="0"/>
              <a:t>with </a:t>
            </a:r>
            <a:r>
              <a:rPr dirty="0"/>
              <a:t>organ</a:t>
            </a:r>
            <a:r>
              <a:rPr spc="130" dirty="0"/>
              <a:t> </a:t>
            </a:r>
            <a:r>
              <a:rPr dirty="0"/>
              <a:t>failure</a:t>
            </a:r>
            <a:r>
              <a:rPr spc="130" dirty="0"/>
              <a:t> </a:t>
            </a:r>
            <a:r>
              <a:rPr dirty="0"/>
              <a:t>and/or</a:t>
            </a:r>
            <a:r>
              <a:rPr spc="130" dirty="0"/>
              <a:t> </a:t>
            </a:r>
            <a:r>
              <a:rPr spc="60" dirty="0"/>
              <a:t>thrombotic</a:t>
            </a:r>
            <a:r>
              <a:rPr spc="130" dirty="0"/>
              <a:t> </a:t>
            </a:r>
            <a:r>
              <a:rPr dirty="0"/>
              <a:t>events,</a:t>
            </a:r>
            <a:r>
              <a:rPr spc="130" dirty="0"/>
              <a:t> </a:t>
            </a:r>
            <a:r>
              <a:rPr dirty="0"/>
              <a:t>compared</a:t>
            </a:r>
            <a:r>
              <a:rPr spc="140" dirty="0"/>
              <a:t> </a:t>
            </a:r>
            <a:r>
              <a:rPr spc="35" dirty="0"/>
              <a:t>with</a:t>
            </a:r>
          </a:p>
          <a:p>
            <a:pPr marL="333375">
              <a:lnSpc>
                <a:spcPct val="100000"/>
              </a:lnSpc>
              <a:spcBef>
                <a:spcPts val="30"/>
              </a:spcBef>
            </a:pPr>
            <a:r>
              <a:rPr dirty="0"/>
              <a:t>a</a:t>
            </a:r>
            <a:r>
              <a:rPr spc="95" dirty="0"/>
              <a:t> </a:t>
            </a:r>
            <a:r>
              <a:rPr spc="55" dirty="0"/>
              <a:t>non-</a:t>
            </a:r>
            <a:r>
              <a:rPr dirty="0"/>
              <a:t>iMCD</a:t>
            </a:r>
            <a:r>
              <a:rPr spc="100" dirty="0"/>
              <a:t> </a:t>
            </a:r>
            <a:r>
              <a:rPr dirty="0"/>
              <a:t>matched</a:t>
            </a:r>
            <a:r>
              <a:rPr spc="110" dirty="0"/>
              <a:t> </a:t>
            </a:r>
            <a:r>
              <a:rPr spc="45" dirty="0"/>
              <a:t>cohort,</a:t>
            </a:r>
            <a:r>
              <a:rPr spc="100" dirty="0"/>
              <a:t> </a:t>
            </a:r>
            <a:r>
              <a:rPr spc="-10" dirty="0"/>
              <a:t>(</a:t>
            </a:r>
            <a:r>
              <a:rPr i="1" spc="-10" dirty="0">
                <a:latin typeface="Arial"/>
                <a:cs typeface="Arial"/>
              </a:rPr>
              <a:t>P</a:t>
            </a:r>
            <a:r>
              <a:rPr spc="-10" dirty="0"/>
              <a:t>&lt;0.001)</a:t>
            </a:r>
            <a:r>
              <a:rPr sz="2550" spc="-15" baseline="27777" dirty="0"/>
              <a:t>1</a:t>
            </a:r>
            <a:endParaRPr sz="2550" baseline="27777">
              <a:latin typeface="Arial"/>
              <a:cs typeface="Arial"/>
            </a:endParaRPr>
          </a:p>
          <a:p>
            <a:pPr>
              <a:lnSpc>
                <a:spcPct val="100000"/>
              </a:lnSpc>
              <a:spcBef>
                <a:spcPts val="190"/>
              </a:spcBef>
            </a:pPr>
            <a:endParaRPr sz="2550" baseline="27777">
              <a:latin typeface="Arial"/>
              <a:cs typeface="Arial"/>
            </a:endParaRPr>
          </a:p>
          <a:p>
            <a:pPr marL="333375" marR="585470" indent="-283210" algn="just">
              <a:lnSpc>
                <a:spcPct val="101499"/>
              </a:lnSpc>
              <a:spcBef>
                <a:spcPts val="5"/>
              </a:spcBef>
              <a:buChar char="•"/>
              <a:tabLst>
                <a:tab pos="333375" algn="l"/>
              </a:tabLst>
            </a:pPr>
            <a:r>
              <a:rPr dirty="0"/>
              <a:t>Among</a:t>
            </a:r>
            <a:r>
              <a:rPr spc="150" dirty="0"/>
              <a:t> </a:t>
            </a:r>
            <a:r>
              <a:rPr dirty="0"/>
              <a:t>all</a:t>
            </a:r>
            <a:r>
              <a:rPr spc="160" dirty="0"/>
              <a:t> </a:t>
            </a:r>
            <a:r>
              <a:rPr dirty="0"/>
              <a:t>organ</a:t>
            </a:r>
            <a:r>
              <a:rPr spc="150" dirty="0"/>
              <a:t> </a:t>
            </a:r>
            <a:r>
              <a:rPr spc="50" dirty="0"/>
              <a:t>dysfunction-</a:t>
            </a:r>
            <a:r>
              <a:rPr dirty="0"/>
              <a:t>related</a:t>
            </a:r>
            <a:r>
              <a:rPr spc="160" dirty="0"/>
              <a:t> </a:t>
            </a:r>
            <a:r>
              <a:rPr dirty="0"/>
              <a:t>morbidities,</a:t>
            </a:r>
            <a:r>
              <a:rPr spc="155" dirty="0"/>
              <a:t> </a:t>
            </a:r>
            <a:r>
              <a:rPr spc="-10" dirty="0"/>
              <a:t>renal </a:t>
            </a:r>
            <a:r>
              <a:rPr dirty="0"/>
              <a:t>and</a:t>
            </a:r>
            <a:r>
              <a:rPr spc="135" dirty="0"/>
              <a:t> </a:t>
            </a:r>
            <a:r>
              <a:rPr dirty="0"/>
              <a:t>respiratory</a:t>
            </a:r>
            <a:r>
              <a:rPr spc="125" dirty="0"/>
              <a:t> </a:t>
            </a:r>
            <a:r>
              <a:rPr dirty="0"/>
              <a:t>function</a:t>
            </a:r>
            <a:r>
              <a:rPr spc="130" dirty="0"/>
              <a:t> </a:t>
            </a:r>
            <a:r>
              <a:rPr dirty="0"/>
              <a:t>were</a:t>
            </a:r>
            <a:r>
              <a:rPr spc="125" dirty="0"/>
              <a:t> </a:t>
            </a:r>
            <a:r>
              <a:rPr dirty="0"/>
              <a:t>affected</a:t>
            </a:r>
            <a:r>
              <a:rPr spc="135" dirty="0"/>
              <a:t> </a:t>
            </a:r>
            <a:r>
              <a:rPr dirty="0"/>
              <a:t>the</a:t>
            </a:r>
            <a:r>
              <a:rPr spc="125" dirty="0"/>
              <a:t> </a:t>
            </a:r>
            <a:r>
              <a:rPr spc="50" dirty="0"/>
              <a:t>most,</a:t>
            </a:r>
            <a:r>
              <a:rPr spc="130" dirty="0"/>
              <a:t> </a:t>
            </a:r>
            <a:r>
              <a:rPr dirty="0"/>
              <a:t>in</a:t>
            </a:r>
            <a:r>
              <a:rPr spc="130" dirty="0"/>
              <a:t> </a:t>
            </a:r>
            <a:r>
              <a:rPr spc="-25" dirty="0"/>
              <a:t>the </a:t>
            </a:r>
            <a:r>
              <a:rPr spc="50" dirty="0"/>
              <a:t>cohort</a:t>
            </a:r>
            <a:r>
              <a:rPr spc="80" dirty="0"/>
              <a:t> </a:t>
            </a:r>
            <a:r>
              <a:rPr spc="50" dirty="0"/>
              <a:t>of</a:t>
            </a:r>
            <a:r>
              <a:rPr spc="80" dirty="0"/>
              <a:t> </a:t>
            </a:r>
            <a:r>
              <a:rPr dirty="0"/>
              <a:t>patients</a:t>
            </a:r>
            <a:r>
              <a:rPr spc="75" dirty="0"/>
              <a:t> </a:t>
            </a:r>
            <a:r>
              <a:rPr spc="55" dirty="0"/>
              <a:t>with</a:t>
            </a:r>
            <a:r>
              <a:rPr spc="75" dirty="0"/>
              <a:t> </a:t>
            </a:r>
            <a:r>
              <a:rPr spc="-10" dirty="0"/>
              <a:t>iMCD</a:t>
            </a:r>
            <a:r>
              <a:rPr sz="2550" spc="-15" baseline="26143" dirty="0"/>
              <a:t>1</a:t>
            </a:r>
            <a:endParaRPr sz="2550" baseline="26143"/>
          </a:p>
        </p:txBody>
      </p:sp>
      <p:sp>
        <p:nvSpPr>
          <p:cNvPr id="8" name="object 8"/>
          <p:cNvSpPr txBox="1"/>
          <p:nvPr/>
        </p:nvSpPr>
        <p:spPr>
          <a:xfrm>
            <a:off x="12196605" y="2349531"/>
            <a:ext cx="5822950" cy="925194"/>
          </a:xfrm>
          <a:prstGeom prst="rect">
            <a:avLst/>
          </a:prstGeom>
        </p:spPr>
        <p:txBody>
          <a:bodyPr vert="horz" wrap="square" lIns="0" tIns="27940" rIns="0" bIns="0" rtlCol="0">
            <a:spAutoFit/>
          </a:bodyPr>
          <a:lstStyle/>
          <a:p>
            <a:pPr marL="38100" marR="30480">
              <a:lnSpc>
                <a:spcPts val="2320"/>
              </a:lnSpc>
              <a:spcBef>
                <a:spcPts val="220"/>
              </a:spcBef>
            </a:pPr>
            <a:r>
              <a:rPr sz="1950" b="1" dirty="0">
                <a:solidFill>
                  <a:srgbClr val="11688B"/>
                </a:solidFill>
                <a:latin typeface="Arial"/>
                <a:cs typeface="Arial"/>
              </a:rPr>
              <a:t>Cumulative</a:t>
            </a:r>
            <a:r>
              <a:rPr sz="1950" b="1" spc="15" dirty="0">
                <a:solidFill>
                  <a:srgbClr val="11688B"/>
                </a:solidFill>
                <a:latin typeface="Arial"/>
                <a:cs typeface="Arial"/>
              </a:rPr>
              <a:t> </a:t>
            </a:r>
            <a:r>
              <a:rPr sz="1950" b="1" dirty="0">
                <a:solidFill>
                  <a:srgbClr val="11688B"/>
                </a:solidFill>
                <a:latin typeface="Arial"/>
                <a:cs typeface="Arial"/>
              </a:rPr>
              <a:t>proportion</a:t>
            </a:r>
            <a:r>
              <a:rPr sz="1950" b="1" spc="20" dirty="0">
                <a:solidFill>
                  <a:srgbClr val="11688B"/>
                </a:solidFill>
                <a:latin typeface="Arial"/>
                <a:cs typeface="Arial"/>
              </a:rPr>
              <a:t> </a:t>
            </a:r>
            <a:r>
              <a:rPr sz="1950" b="1" dirty="0">
                <a:solidFill>
                  <a:srgbClr val="11688B"/>
                </a:solidFill>
                <a:latin typeface="Arial"/>
                <a:cs typeface="Arial"/>
              </a:rPr>
              <a:t>of</a:t>
            </a:r>
            <a:r>
              <a:rPr sz="1950" b="1" spc="20" dirty="0">
                <a:solidFill>
                  <a:srgbClr val="11688B"/>
                </a:solidFill>
                <a:latin typeface="Arial"/>
                <a:cs typeface="Arial"/>
              </a:rPr>
              <a:t> </a:t>
            </a:r>
            <a:r>
              <a:rPr sz="1950" b="1" dirty="0">
                <a:solidFill>
                  <a:srgbClr val="11688B"/>
                </a:solidFill>
                <a:latin typeface="Arial"/>
                <a:cs typeface="Arial"/>
              </a:rPr>
              <a:t>organ</a:t>
            </a:r>
            <a:r>
              <a:rPr sz="1950" b="1" spc="20" dirty="0">
                <a:solidFill>
                  <a:srgbClr val="11688B"/>
                </a:solidFill>
                <a:latin typeface="Arial"/>
                <a:cs typeface="Arial"/>
              </a:rPr>
              <a:t> </a:t>
            </a:r>
            <a:r>
              <a:rPr sz="1950" b="1" dirty="0">
                <a:solidFill>
                  <a:srgbClr val="11688B"/>
                </a:solidFill>
                <a:latin typeface="Arial"/>
                <a:cs typeface="Arial"/>
              </a:rPr>
              <a:t>dysfunction</a:t>
            </a:r>
            <a:r>
              <a:rPr sz="1950" b="1" spc="20" dirty="0">
                <a:solidFill>
                  <a:srgbClr val="11688B"/>
                </a:solidFill>
                <a:latin typeface="Arial"/>
                <a:cs typeface="Arial"/>
              </a:rPr>
              <a:t> </a:t>
            </a:r>
            <a:r>
              <a:rPr sz="1950" b="1" spc="-25" dirty="0">
                <a:solidFill>
                  <a:srgbClr val="11688B"/>
                </a:solidFill>
                <a:latin typeface="Arial"/>
                <a:cs typeface="Arial"/>
              </a:rPr>
              <a:t>and </a:t>
            </a:r>
            <a:r>
              <a:rPr sz="1950" b="1" dirty="0">
                <a:solidFill>
                  <a:srgbClr val="11688B"/>
                </a:solidFill>
                <a:latin typeface="Arial"/>
                <a:cs typeface="Arial"/>
              </a:rPr>
              <a:t>thrombotic</a:t>
            </a:r>
            <a:r>
              <a:rPr sz="1950" b="1" spc="45" dirty="0">
                <a:solidFill>
                  <a:srgbClr val="11688B"/>
                </a:solidFill>
                <a:latin typeface="Arial"/>
                <a:cs typeface="Arial"/>
              </a:rPr>
              <a:t> </a:t>
            </a:r>
            <a:r>
              <a:rPr sz="1950" b="1" dirty="0">
                <a:solidFill>
                  <a:srgbClr val="11688B"/>
                </a:solidFill>
                <a:latin typeface="Arial"/>
                <a:cs typeface="Arial"/>
              </a:rPr>
              <a:t>events</a:t>
            </a:r>
            <a:r>
              <a:rPr sz="1950" b="1" spc="45" dirty="0">
                <a:solidFill>
                  <a:srgbClr val="11688B"/>
                </a:solidFill>
                <a:latin typeface="Arial"/>
                <a:cs typeface="Arial"/>
              </a:rPr>
              <a:t> </a:t>
            </a:r>
            <a:r>
              <a:rPr sz="1950" b="1" dirty="0">
                <a:solidFill>
                  <a:srgbClr val="11688B"/>
                </a:solidFill>
                <a:latin typeface="Arial"/>
                <a:cs typeface="Arial"/>
              </a:rPr>
              <a:t>were</a:t>
            </a:r>
            <a:r>
              <a:rPr sz="1950" b="1" spc="45" dirty="0">
                <a:solidFill>
                  <a:srgbClr val="11688B"/>
                </a:solidFill>
                <a:latin typeface="Arial"/>
                <a:cs typeface="Arial"/>
              </a:rPr>
              <a:t> </a:t>
            </a:r>
            <a:r>
              <a:rPr sz="1950" b="1" dirty="0">
                <a:solidFill>
                  <a:srgbClr val="11688B"/>
                </a:solidFill>
                <a:latin typeface="Arial"/>
                <a:cs typeface="Arial"/>
              </a:rPr>
              <a:t>higher</a:t>
            </a:r>
            <a:r>
              <a:rPr sz="1950" b="1" spc="50" dirty="0">
                <a:solidFill>
                  <a:srgbClr val="11688B"/>
                </a:solidFill>
                <a:latin typeface="Arial"/>
                <a:cs typeface="Arial"/>
              </a:rPr>
              <a:t> </a:t>
            </a:r>
            <a:r>
              <a:rPr sz="1950" b="1" dirty="0">
                <a:solidFill>
                  <a:srgbClr val="11688B"/>
                </a:solidFill>
                <a:latin typeface="Arial"/>
                <a:cs typeface="Arial"/>
              </a:rPr>
              <a:t>in</a:t>
            </a:r>
            <a:r>
              <a:rPr sz="1950" b="1" spc="50" dirty="0">
                <a:solidFill>
                  <a:srgbClr val="11688B"/>
                </a:solidFill>
                <a:latin typeface="Arial"/>
                <a:cs typeface="Arial"/>
              </a:rPr>
              <a:t> </a:t>
            </a:r>
            <a:r>
              <a:rPr sz="1950" b="1" spc="-10" dirty="0">
                <a:solidFill>
                  <a:srgbClr val="11688B"/>
                </a:solidFill>
                <a:latin typeface="Arial"/>
                <a:cs typeface="Arial"/>
              </a:rPr>
              <a:t>patients</a:t>
            </a:r>
            <a:endParaRPr sz="1950">
              <a:latin typeface="Arial"/>
              <a:cs typeface="Arial"/>
            </a:endParaRPr>
          </a:p>
          <a:p>
            <a:pPr marL="38100">
              <a:lnSpc>
                <a:spcPts val="2315"/>
              </a:lnSpc>
            </a:pPr>
            <a:r>
              <a:rPr sz="1950" b="1" dirty="0">
                <a:solidFill>
                  <a:srgbClr val="11688B"/>
                </a:solidFill>
                <a:latin typeface="Arial"/>
                <a:cs typeface="Arial"/>
              </a:rPr>
              <a:t>with</a:t>
            </a:r>
            <a:r>
              <a:rPr sz="1950" b="1" spc="-5" dirty="0">
                <a:solidFill>
                  <a:srgbClr val="11688B"/>
                </a:solidFill>
                <a:latin typeface="Arial"/>
                <a:cs typeface="Arial"/>
              </a:rPr>
              <a:t> </a:t>
            </a:r>
            <a:r>
              <a:rPr sz="1950" b="1" spc="50" dirty="0">
                <a:solidFill>
                  <a:srgbClr val="11688B"/>
                </a:solidFill>
                <a:latin typeface="Arial"/>
                <a:cs typeface="Arial"/>
              </a:rPr>
              <a:t>iMCD</a:t>
            </a:r>
            <a:r>
              <a:rPr sz="1950" b="1" spc="-5" dirty="0">
                <a:solidFill>
                  <a:srgbClr val="11688B"/>
                </a:solidFill>
                <a:latin typeface="Arial"/>
                <a:cs typeface="Arial"/>
              </a:rPr>
              <a:t> </a:t>
            </a:r>
            <a:r>
              <a:rPr sz="1950" b="1" dirty="0">
                <a:solidFill>
                  <a:srgbClr val="11688B"/>
                </a:solidFill>
                <a:latin typeface="Arial"/>
                <a:cs typeface="Arial"/>
              </a:rPr>
              <a:t>vs.</a:t>
            </a:r>
            <a:r>
              <a:rPr sz="1950" b="1" spc="-5" dirty="0">
                <a:solidFill>
                  <a:srgbClr val="11688B"/>
                </a:solidFill>
                <a:latin typeface="Arial"/>
                <a:cs typeface="Arial"/>
              </a:rPr>
              <a:t> </a:t>
            </a:r>
            <a:r>
              <a:rPr sz="1950" b="1" spc="-10" dirty="0">
                <a:solidFill>
                  <a:srgbClr val="11688B"/>
                </a:solidFill>
                <a:latin typeface="Arial"/>
                <a:cs typeface="Arial"/>
              </a:rPr>
              <a:t>controls</a:t>
            </a:r>
            <a:r>
              <a:rPr sz="1950" b="1" spc="-15" baseline="23504" dirty="0">
                <a:solidFill>
                  <a:srgbClr val="11688B"/>
                </a:solidFill>
                <a:latin typeface="Arial"/>
                <a:cs typeface="Arial"/>
              </a:rPr>
              <a:t>1</a:t>
            </a:r>
            <a:endParaRPr sz="1950" baseline="23504">
              <a:latin typeface="Arial"/>
              <a:cs typeface="Arial"/>
            </a:endParaRPr>
          </a:p>
        </p:txBody>
      </p:sp>
      <p:sp>
        <p:nvSpPr>
          <p:cNvPr id="9" name="object 9"/>
          <p:cNvSpPr txBox="1"/>
          <p:nvPr/>
        </p:nvSpPr>
        <p:spPr>
          <a:xfrm>
            <a:off x="11652250" y="8000458"/>
            <a:ext cx="5885816" cy="961161"/>
          </a:xfrm>
          <a:prstGeom prst="rect">
            <a:avLst/>
          </a:prstGeom>
        </p:spPr>
        <p:txBody>
          <a:bodyPr vert="horz" wrap="square" lIns="0" tIns="12065" rIns="0" bIns="0" rtlCol="0">
            <a:spAutoFit/>
          </a:bodyPr>
          <a:lstStyle/>
          <a:p>
            <a:pPr marL="2220595">
              <a:lnSpc>
                <a:spcPct val="100000"/>
              </a:lnSpc>
              <a:spcBef>
                <a:spcPts val="95"/>
              </a:spcBef>
            </a:pPr>
            <a:r>
              <a:rPr lang="en-GB" sz="1650" b="1" spc="-10" dirty="0">
                <a:solidFill>
                  <a:srgbClr val="11688B"/>
                </a:solidFill>
                <a:latin typeface="Arial"/>
                <a:cs typeface="Arial"/>
              </a:rPr>
              <a:t>Months from index (</a:t>
            </a:r>
            <a:r>
              <a:rPr sz="1650" b="1" spc="-10" dirty="0">
                <a:solidFill>
                  <a:srgbClr val="11688B"/>
                </a:solidFill>
                <a:latin typeface="Arial"/>
                <a:cs typeface="Arial"/>
              </a:rPr>
              <a:t>diagnosis</a:t>
            </a:r>
            <a:r>
              <a:rPr lang="en-GB" sz="1650" b="1" spc="-10" dirty="0">
                <a:solidFill>
                  <a:srgbClr val="11688B"/>
                </a:solidFill>
                <a:latin typeface="Arial"/>
                <a:cs typeface="Arial"/>
              </a:rPr>
              <a:t>) date</a:t>
            </a:r>
            <a:endParaRPr sz="1650" dirty="0">
              <a:latin typeface="Arial"/>
              <a:cs typeface="Arial"/>
            </a:endParaRPr>
          </a:p>
          <a:p>
            <a:pPr>
              <a:lnSpc>
                <a:spcPct val="100000"/>
              </a:lnSpc>
              <a:spcBef>
                <a:spcPts val="1664"/>
              </a:spcBef>
            </a:pPr>
            <a:endParaRPr sz="1650" dirty="0">
              <a:latin typeface="Arial"/>
              <a:cs typeface="Arial"/>
            </a:endParaRPr>
          </a:p>
          <a:p>
            <a:pPr marL="50800">
              <a:lnSpc>
                <a:spcPct val="100000"/>
              </a:lnSpc>
              <a:spcBef>
                <a:spcPts val="5"/>
              </a:spcBef>
            </a:pPr>
            <a:r>
              <a:rPr sz="1450" dirty="0">
                <a:solidFill>
                  <a:srgbClr val="11688B"/>
                </a:solidFill>
                <a:latin typeface="Arial"/>
                <a:cs typeface="Arial"/>
              </a:rPr>
              <a:t>Adapted</a:t>
            </a:r>
            <a:r>
              <a:rPr sz="1450" spc="70" dirty="0">
                <a:solidFill>
                  <a:srgbClr val="11688B"/>
                </a:solidFill>
                <a:latin typeface="Arial"/>
                <a:cs typeface="Arial"/>
              </a:rPr>
              <a:t> </a:t>
            </a:r>
            <a:r>
              <a:rPr sz="1450" dirty="0">
                <a:solidFill>
                  <a:srgbClr val="11688B"/>
                </a:solidFill>
                <a:latin typeface="Arial"/>
                <a:cs typeface="Arial"/>
              </a:rPr>
              <a:t>from</a:t>
            </a:r>
            <a:r>
              <a:rPr sz="1450" spc="85" dirty="0">
                <a:solidFill>
                  <a:srgbClr val="11688B"/>
                </a:solidFill>
                <a:latin typeface="Arial"/>
                <a:cs typeface="Arial"/>
              </a:rPr>
              <a:t> </a:t>
            </a:r>
            <a:r>
              <a:rPr sz="1450" dirty="0">
                <a:solidFill>
                  <a:srgbClr val="11688B"/>
                </a:solidFill>
                <a:latin typeface="Arial"/>
                <a:cs typeface="Arial"/>
              </a:rPr>
              <a:t>Mukherjee</a:t>
            </a:r>
            <a:r>
              <a:rPr sz="1450" spc="80" dirty="0">
                <a:solidFill>
                  <a:srgbClr val="11688B"/>
                </a:solidFill>
                <a:latin typeface="Arial"/>
                <a:cs typeface="Arial"/>
              </a:rPr>
              <a:t> </a:t>
            </a:r>
            <a:r>
              <a:rPr sz="1450" i="1" dirty="0">
                <a:solidFill>
                  <a:srgbClr val="11688B"/>
                </a:solidFill>
                <a:latin typeface="Arial"/>
                <a:cs typeface="Arial"/>
              </a:rPr>
              <a:t>et</a:t>
            </a:r>
            <a:r>
              <a:rPr sz="1450" i="1" spc="80" dirty="0">
                <a:solidFill>
                  <a:srgbClr val="11688B"/>
                </a:solidFill>
                <a:latin typeface="Arial"/>
                <a:cs typeface="Arial"/>
              </a:rPr>
              <a:t> </a:t>
            </a:r>
            <a:r>
              <a:rPr sz="1450" i="1" dirty="0">
                <a:solidFill>
                  <a:srgbClr val="11688B"/>
                </a:solidFill>
                <a:latin typeface="Arial"/>
                <a:cs typeface="Arial"/>
              </a:rPr>
              <a:t>al.,</a:t>
            </a:r>
            <a:r>
              <a:rPr sz="1450" i="1" spc="80" dirty="0">
                <a:solidFill>
                  <a:srgbClr val="11688B"/>
                </a:solidFill>
                <a:latin typeface="Arial"/>
                <a:cs typeface="Arial"/>
              </a:rPr>
              <a:t> </a:t>
            </a:r>
            <a:r>
              <a:rPr sz="1450" spc="-10" dirty="0">
                <a:solidFill>
                  <a:srgbClr val="11688B"/>
                </a:solidFill>
                <a:latin typeface="Arial"/>
                <a:cs typeface="Arial"/>
              </a:rPr>
              <a:t>2022.</a:t>
            </a:r>
            <a:r>
              <a:rPr sz="1425" spc="-15" baseline="23391" dirty="0">
                <a:solidFill>
                  <a:srgbClr val="11688B"/>
                </a:solidFill>
                <a:latin typeface="Arial"/>
                <a:cs typeface="Arial"/>
              </a:rPr>
              <a:t>1</a:t>
            </a:r>
            <a:endParaRPr sz="1425" baseline="23391" dirty="0">
              <a:latin typeface="Arial"/>
              <a:cs typeface="Arial"/>
            </a:endParaRPr>
          </a:p>
        </p:txBody>
      </p:sp>
      <p:sp>
        <p:nvSpPr>
          <p:cNvPr id="10" name="object 10"/>
          <p:cNvSpPr txBox="1"/>
          <p:nvPr/>
        </p:nvSpPr>
        <p:spPr>
          <a:xfrm>
            <a:off x="11649971" y="4343502"/>
            <a:ext cx="275590" cy="2404110"/>
          </a:xfrm>
          <a:prstGeom prst="rect">
            <a:avLst/>
          </a:prstGeom>
        </p:spPr>
        <p:txBody>
          <a:bodyPr vert="vert270" wrap="square" lIns="0" tIns="6985" rIns="0" bIns="0" rtlCol="0">
            <a:spAutoFit/>
          </a:bodyPr>
          <a:lstStyle/>
          <a:p>
            <a:pPr marL="12700">
              <a:lnSpc>
                <a:spcPct val="100000"/>
              </a:lnSpc>
              <a:spcBef>
                <a:spcPts val="55"/>
              </a:spcBef>
            </a:pPr>
            <a:r>
              <a:rPr sz="1650" b="1" spc="-10" dirty="0">
                <a:solidFill>
                  <a:srgbClr val="11688B"/>
                </a:solidFill>
                <a:latin typeface="Arial"/>
                <a:cs typeface="Arial"/>
              </a:rPr>
              <a:t>Cumulative</a:t>
            </a:r>
            <a:r>
              <a:rPr sz="1650" b="1" spc="-25" dirty="0">
                <a:solidFill>
                  <a:srgbClr val="11688B"/>
                </a:solidFill>
                <a:latin typeface="Arial"/>
                <a:cs typeface="Arial"/>
              </a:rPr>
              <a:t> </a:t>
            </a:r>
            <a:r>
              <a:rPr sz="1650" b="1" dirty="0">
                <a:solidFill>
                  <a:srgbClr val="11688B"/>
                </a:solidFill>
                <a:latin typeface="Arial"/>
                <a:cs typeface="Arial"/>
              </a:rPr>
              <a:t>patients</a:t>
            </a:r>
            <a:r>
              <a:rPr sz="1650" b="1" spc="-25" dirty="0">
                <a:solidFill>
                  <a:srgbClr val="11688B"/>
                </a:solidFill>
                <a:latin typeface="Arial"/>
                <a:cs typeface="Arial"/>
              </a:rPr>
              <a:t> (%)</a:t>
            </a:r>
            <a:endParaRPr sz="1650">
              <a:latin typeface="Arial"/>
              <a:cs typeface="Arial"/>
            </a:endParaRPr>
          </a:p>
        </p:txBody>
      </p:sp>
      <p:grpSp>
        <p:nvGrpSpPr>
          <p:cNvPr id="11" name="object 11"/>
          <p:cNvGrpSpPr/>
          <p:nvPr/>
        </p:nvGrpSpPr>
        <p:grpSpPr>
          <a:xfrm>
            <a:off x="18497949" y="646598"/>
            <a:ext cx="1113155" cy="866140"/>
            <a:chOff x="18497949" y="646598"/>
            <a:chExt cx="1113155" cy="866140"/>
          </a:xfrm>
        </p:grpSpPr>
        <p:sp>
          <p:nvSpPr>
            <p:cNvPr id="12" name="object 12"/>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13" name="object 13"/>
            <p:cNvPicPr/>
            <p:nvPr/>
          </p:nvPicPr>
          <p:blipFill>
            <a:blip r:embed="rId3" cstate="print"/>
            <a:stretch>
              <a:fillRect/>
            </a:stretch>
          </p:blipFill>
          <p:spPr>
            <a:xfrm>
              <a:off x="18719430" y="743851"/>
              <a:ext cx="670974" cy="670974"/>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54373" y="2146407"/>
            <a:ext cx="5959475" cy="7833359"/>
            <a:chOff x="11454373" y="2146407"/>
            <a:chExt cx="5959475" cy="7833359"/>
          </a:xfrm>
        </p:grpSpPr>
        <p:pic>
          <p:nvPicPr>
            <p:cNvPr id="3" name="object 3"/>
            <p:cNvPicPr/>
            <p:nvPr/>
          </p:nvPicPr>
          <p:blipFill>
            <a:blip r:embed="rId2" cstate="print"/>
            <a:stretch>
              <a:fillRect/>
            </a:stretch>
          </p:blipFill>
          <p:spPr>
            <a:xfrm>
              <a:off x="11454373" y="5782422"/>
              <a:ext cx="5938953" cy="4196766"/>
            </a:xfrm>
            <a:prstGeom prst="rect">
              <a:avLst/>
            </a:prstGeom>
          </p:spPr>
        </p:pic>
        <p:pic>
          <p:nvPicPr>
            <p:cNvPr id="4" name="object 4"/>
            <p:cNvPicPr/>
            <p:nvPr/>
          </p:nvPicPr>
          <p:blipFill>
            <a:blip r:embed="rId3" cstate="print"/>
            <a:stretch>
              <a:fillRect/>
            </a:stretch>
          </p:blipFill>
          <p:spPr>
            <a:xfrm>
              <a:off x="11470090" y="2146407"/>
              <a:ext cx="5943379" cy="4199896"/>
            </a:xfrm>
            <a:prstGeom prst="rect">
              <a:avLst/>
            </a:prstGeom>
          </p:spPr>
        </p:pic>
      </p:grpSp>
      <p:sp>
        <p:nvSpPr>
          <p:cNvPr id="5" name="object 5"/>
          <p:cNvSpPr txBox="1"/>
          <p:nvPr/>
        </p:nvSpPr>
        <p:spPr>
          <a:xfrm>
            <a:off x="11772627" y="2965823"/>
            <a:ext cx="225425" cy="1929764"/>
          </a:xfrm>
          <a:prstGeom prst="rect">
            <a:avLst/>
          </a:prstGeom>
        </p:spPr>
        <p:txBody>
          <a:bodyPr vert="vert270" wrap="square" lIns="0" tIns="10795" rIns="0" bIns="0" rtlCol="0">
            <a:spAutoFit/>
          </a:bodyPr>
          <a:lstStyle/>
          <a:p>
            <a:pPr marL="12700">
              <a:lnSpc>
                <a:spcPct val="100000"/>
              </a:lnSpc>
              <a:spcBef>
                <a:spcPts val="85"/>
              </a:spcBef>
            </a:pPr>
            <a:r>
              <a:rPr sz="1300" b="1" dirty="0">
                <a:solidFill>
                  <a:srgbClr val="11688B"/>
                </a:solidFill>
                <a:latin typeface="Arial"/>
                <a:cs typeface="Arial"/>
              </a:rPr>
              <a:t>Cumulative</a:t>
            </a:r>
            <a:r>
              <a:rPr sz="1300" b="1" spc="5" dirty="0">
                <a:solidFill>
                  <a:srgbClr val="11688B"/>
                </a:solidFill>
                <a:latin typeface="Arial"/>
                <a:cs typeface="Arial"/>
              </a:rPr>
              <a:t> </a:t>
            </a:r>
            <a:r>
              <a:rPr sz="1300" b="1" dirty="0">
                <a:solidFill>
                  <a:srgbClr val="11688B"/>
                </a:solidFill>
                <a:latin typeface="Arial"/>
                <a:cs typeface="Arial"/>
              </a:rPr>
              <a:t>patients</a:t>
            </a:r>
            <a:r>
              <a:rPr sz="1300" b="1" spc="10" dirty="0">
                <a:solidFill>
                  <a:srgbClr val="11688B"/>
                </a:solidFill>
                <a:latin typeface="Arial"/>
                <a:cs typeface="Arial"/>
              </a:rPr>
              <a:t> </a:t>
            </a:r>
            <a:r>
              <a:rPr sz="1300" b="1" spc="-25" dirty="0">
                <a:solidFill>
                  <a:srgbClr val="11688B"/>
                </a:solidFill>
                <a:latin typeface="Arial"/>
                <a:cs typeface="Arial"/>
              </a:rPr>
              <a:t>(%)</a:t>
            </a:r>
            <a:endParaRPr sz="1300">
              <a:latin typeface="Arial"/>
              <a:cs typeface="Arial"/>
            </a:endParaRPr>
          </a:p>
        </p:txBody>
      </p:sp>
      <p:sp>
        <p:nvSpPr>
          <p:cNvPr id="6" name="object 6"/>
          <p:cNvSpPr/>
          <p:nvPr/>
        </p:nvSpPr>
        <p:spPr>
          <a:xfrm>
            <a:off x="11455148" y="6062183"/>
            <a:ext cx="7480300" cy="0"/>
          </a:xfrm>
          <a:custGeom>
            <a:avLst/>
            <a:gdLst/>
            <a:ahLst/>
            <a:cxnLst/>
            <a:rect l="l" t="t" r="r" b="b"/>
            <a:pathLst>
              <a:path w="7480300">
                <a:moveTo>
                  <a:pt x="0" y="0"/>
                </a:moveTo>
                <a:lnTo>
                  <a:pt x="7479952" y="0"/>
                </a:lnTo>
              </a:path>
            </a:pathLst>
          </a:custGeom>
          <a:ln w="31412">
            <a:solidFill>
              <a:srgbClr val="ED7D31"/>
            </a:solidFill>
          </a:ln>
        </p:spPr>
        <p:txBody>
          <a:bodyPr wrap="square" lIns="0" tIns="0" rIns="0" bIns="0" rtlCol="0"/>
          <a:lstStyle/>
          <a:p>
            <a:endParaRPr/>
          </a:p>
        </p:txBody>
      </p:sp>
      <p:sp>
        <p:nvSpPr>
          <p:cNvPr id="7" name="object 7"/>
          <p:cNvSpPr txBox="1"/>
          <p:nvPr/>
        </p:nvSpPr>
        <p:spPr>
          <a:xfrm>
            <a:off x="13322004" y="5654675"/>
            <a:ext cx="3048000" cy="443711"/>
          </a:xfrm>
          <a:prstGeom prst="rect">
            <a:avLst/>
          </a:prstGeom>
        </p:spPr>
        <p:txBody>
          <a:bodyPr vert="horz" wrap="square" lIns="0" tIns="15240" rIns="0" bIns="0" rtlCol="0">
            <a:spAutoFit/>
          </a:bodyPr>
          <a:lstStyle/>
          <a:p>
            <a:pPr marL="12700">
              <a:spcBef>
                <a:spcPts val="120"/>
              </a:spcBef>
            </a:pPr>
            <a:r>
              <a:rPr lang="en-GB" sz="1400" b="1" spc="-10" dirty="0">
                <a:solidFill>
                  <a:srgbClr val="11688B"/>
                </a:solidFill>
                <a:latin typeface="Arial"/>
                <a:cs typeface="Arial"/>
              </a:rPr>
              <a:t>Months from index (diagnosis) date</a:t>
            </a:r>
            <a:endParaRPr lang="en-GB" sz="1400" dirty="0">
              <a:latin typeface="Arial"/>
              <a:cs typeface="Arial"/>
            </a:endParaRPr>
          </a:p>
          <a:p>
            <a:pPr marL="12700">
              <a:lnSpc>
                <a:spcPct val="100000"/>
              </a:lnSpc>
              <a:spcBef>
                <a:spcPts val="120"/>
              </a:spcBef>
            </a:pPr>
            <a:endParaRPr sz="1300" dirty="0">
              <a:latin typeface="Arial"/>
              <a:cs typeface="Arial"/>
            </a:endParaRPr>
          </a:p>
        </p:txBody>
      </p:sp>
      <p:sp>
        <p:nvSpPr>
          <p:cNvPr id="8" name="object 8"/>
          <p:cNvSpPr txBox="1"/>
          <p:nvPr/>
        </p:nvSpPr>
        <p:spPr>
          <a:xfrm>
            <a:off x="11770490" y="6619743"/>
            <a:ext cx="225425" cy="1929764"/>
          </a:xfrm>
          <a:prstGeom prst="rect">
            <a:avLst/>
          </a:prstGeom>
        </p:spPr>
        <p:txBody>
          <a:bodyPr vert="vert270" wrap="square" lIns="0" tIns="10795" rIns="0" bIns="0" rtlCol="0">
            <a:spAutoFit/>
          </a:bodyPr>
          <a:lstStyle/>
          <a:p>
            <a:pPr marL="12700">
              <a:lnSpc>
                <a:spcPct val="100000"/>
              </a:lnSpc>
              <a:spcBef>
                <a:spcPts val="85"/>
              </a:spcBef>
            </a:pPr>
            <a:r>
              <a:rPr sz="1300" b="1" dirty="0">
                <a:solidFill>
                  <a:srgbClr val="11688B"/>
                </a:solidFill>
                <a:latin typeface="Arial"/>
                <a:cs typeface="Arial"/>
              </a:rPr>
              <a:t>Cumulative</a:t>
            </a:r>
            <a:r>
              <a:rPr sz="1300" b="1" spc="5" dirty="0">
                <a:solidFill>
                  <a:srgbClr val="11688B"/>
                </a:solidFill>
                <a:latin typeface="Arial"/>
                <a:cs typeface="Arial"/>
              </a:rPr>
              <a:t> </a:t>
            </a:r>
            <a:r>
              <a:rPr sz="1300" b="1" dirty="0">
                <a:solidFill>
                  <a:srgbClr val="11688B"/>
                </a:solidFill>
                <a:latin typeface="Arial"/>
                <a:cs typeface="Arial"/>
              </a:rPr>
              <a:t>patients</a:t>
            </a:r>
            <a:r>
              <a:rPr sz="1300" b="1" spc="10" dirty="0">
                <a:solidFill>
                  <a:srgbClr val="11688B"/>
                </a:solidFill>
                <a:latin typeface="Arial"/>
                <a:cs typeface="Arial"/>
              </a:rPr>
              <a:t> </a:t>
            </a:r>
            <a:r>
              <a:rPr sz="1300" b="1" spc="-25" dirty="0">
                <a:solidFill>
                  <a:srgbClr val="11688B"/>
                </a:solidFill>
                <a:latin typeface="Arial"/>
                <a:cs typeface="Arial"/>
              </a:rPr>
              <a:t>(%)</a:t>
            </a:r>
            <a:endParaRPr sz="1300">
              <a:latin typeface="Arial"/>
              <a:cs typeface="Arial"/>
            </a:endParaRPr>
          </a:p>
        </p:txBody>
      </p:sp>
      <p:sp>
        <p:nvSpPr>
          <p:cNvPr id="9" name="object 9"/>
          <p:cNvSpPr txBox="1"/>
          <p:nvPr/>
        </p:nvSpPr>
        <p:spPr>
          <a:xfrm>
            <a:off x="13239387" y="9331723"/>
            <a:ext cx="3061483" cy="443711"/>
          </a:xfrm>
          <a:prstGeom prst="rect">
            <a:avLst/>
          </a:prstGeom>
        </p:spPr>
        <p:txBody>
          <a:bodyPr vert="horz" wrap="square" lIns="0" tIns="15240" rIns="0" bIns="0" rtlCol="0">
            <a:spAutoFit/>
          </a:bodyPr>
          <a:lstStyle/>
          <a:p>
            <a:pPr marL="12700">
              <a:spcBef>
                <a:spcPts val="120"/>
              </a:spcBef>
            </a:pPr>
            <a:r>
              <a:rPr lang="en-GB" sz="1400" b="1" spc="-10" dirty="0">
                <a:solidFill>
                  <a:srgbClr val="11688B"/>
                </a:solidFill>
                <a:latin typeface="Arial"/>
                <a:cs typeface="Arial"/>
              </a:rPr>
              <a:t>Months from index (diagnosis) date</a:t>
            </a:r>
            <a:endParaRPr lang="en-GB" sz="1400" dirty="0">
              <a:latin typeface="Arial"/>
              <a:cs typeface="Arial"/>
            </a:endParaRPr>
          </a:p>
          <a:p>
            <a:pPr marL="12700">
              <a:lnSpc>
                <a:spcPct val="100000"/>
              </a:lnSpc>
              <a:spcBef>
                <a:spcPts val="120"/>
              </a:spcBef>
            </a:pPr>
            <a:endParaRPr sz="1300" dirty="0">
              <a:latin typeface="Arial"/>
              <a:cs typeface="Arial"/>
            </a:endParaRPr>
          </a:p>
        </p:txBody>
      </p:sp>
      <p:sp>
        <p:nvSpPr>
          <p:cNvPr id="10" name="object 10"/>
          <p:cNvSpPr txBox="1"/>
          <p:nvPr/>
        </p:nvSpPr>
        <p:spPr>
          <a:xfrm>
            <a:off x="12228217" y="1681070"/>
            <a:ext cx="5235575" cy="1273175"/>
          </a:xfrm>
          <a:prstGeom prst="rect">
            <a:avLst/>
          </a:prstGeom>
        </p:spPr>
        <p:txBody>
          <a:bodyPr vert="horz" wrap="square" lIns="0" tIns="14605" rIns="0" bIns="0" rtlCol="0">
            <a:spAutoFit/>
          </a:bodyPr>
          <a:lstStyle/>
          <a:p>
            <a:pPr marL="38100" marR="30480">
              <a:lnSpc>
                <a:spcPct val="100600"/>
              </a:lnSpc>
              <a:spcBef>
                <a:spcPts val="115"/>
              </a:spcBef>
            </a:pPr>
            <a:r>
              <a:rPr sz="1950" b="1" dirty="0">
                <a:solidFill>
                  <a:srgbClr val="11688B"/>
                </a:solidFill>
                <a:latin typeface="Arial"/>
                <a:cs typeface="Arial"/>
              </a:rPr>
              <a:t>Cumulative</a:t>
            </a:r>
            <a:r>
              <a:rPr sz="1950" b="1" spc="30" dirty="0">
                <a:solidFill>
                  <a:srgbClr val="11688B"/>
                </a:solidFill>
                <a:latin typeface="Arial"/>
                <a:cs typeface="Arial"/>
              </a:rPr>
              <a:t> </a:t>
            </a:r>
            <a:r>
              <a:rPr sz="1950" b="1" dirty="0">
                <a:solidFill>
                  <a:srgbClr val="11688B"/>
                </a:solidFill>
                <a:latin typeface="Arial"/>
                <a:cs typeface="Arial"/>
              </a:rPr>
              <a:t>proportion</a:t>
            </a:r>
            <a:r>
              <a:rPr sz="1950" b="1" spc="30" dirty="0">
                <a:solidFill>
                  <a:srgbClr val="11688B"/>
                </a:solidFill>
                <a:latin typeface="Arial"/>
                <a:cs typeface="Arial"/>
              </a:rPr>
              <a:t> </a:t>
            </a:r>
            <a:r>
              <a:rPr sz="1950" b="1" dirty="0">
                <a:solidFill>
                  <a:srgbClr val="11688B"/>
                </a:solidFill>
                <a:latin typeface="Arial"/>
                <a:cs typeface="Arial"/>
              </a:rPr>
              <a:t>of</a:t>
            </a:r>
            <a:r>
              <a:rPr sz="1950" b="1" spc="35" dirty="0">
                <a:solidFill>
                  <a:srgbClr val="11688B"/>
                </a:solidFill>
                <a:latin typeface="Arial"/>
                <a:cs typeface="Arial"/>
              </a:rPr>
              <a:t> </a:t>
            </a:r>
            <a:r>
              <a:rPr sz="1950" b="1" dirty="0">
                <a:solidFill>
                  <a:srgbClr val="11688B"/>
                </a:solidFill>
                <a:latin typeface="Arial"/>
                <a:cs typeface="Arial"/>
              </a:rPr>
              <a:t>myeloid</a:t>
            </a:r>
            <a:r>
              <a:rPr sz="1950" b="1" spc="30" dirty="0">
                <a:solidFill>
                  <a:srgbClr val="11688B"/>
                </a:solidFill>
                <a:latin typeface="Arial"/>
                <a:cs typeface="Arial"/>
              </a:rPr>
              <a:t> </a:t>
            </a:r>
            <a:r>
              <a:rPr sz="1950" b="1" dirty="0">
                <a:solidFill>
                  <a:srgbClr val="11688B"/>
                </a:solidFill>
                <a:latin typeface="Arial"/>
                <a:cs typeface="Arial"/>
              </a:rPr>
              <a:t>and</a:t>
            </a:r>
            <a:r>
              <a:rPr sz="1950" b="1" spc="35" dirty="0">
                <a:solidFill>
                  <a:srgbClr val="11688B"/>
                </a:solidFill>
                <a:latin typeface="Arial"/>
                <a:cs typeface="Arial"/>
              </a:rPr>
              <a:t> </a:t>
            </a:r>
            <a:r>
              <a:rPr sz="1950" b="1" spc="-10" dirty="0">
                <a:solidFill>
                  <a:srgbClr val="11688B"/>
                </a:solidFill>
                <a:latin typeface="Arial"/>
                <a:cs typeface="Arial"/>
              </a:rPr>
              <a:t>solid </a:t>
            </a:r>
            <a:r>
              <a:rPr sz="1950" b="1" dirty="0">
                <a:solidFill>
                  <a:srgbClr val="11688B"/>
                </a:solidFill>
                <a:latin typeface="Arial"/>
                <a:cs typeface="Arial"/>
              </a:rPr>
              <a:t>malignancies</a:t>
            </a:r>
            <a:r>
              <a:rPr sz="1950" b="1" spc="35" dirty="0">
                <a:solidFill>
                  <a:srgbClr val="11688B"/>
                </a:solidFill>
                <a:latin typeface="Arial"/>
                <a:cs typeface="Arial"/>
              </a:rPr>
              <a:t> </a:t>
            </a:r>
            <a:r>
              <a:rPr sz="1950" b="1" dirty="0">
                <a:solidFill>
                  <a:srgbClr val="11688B"/>
                </a:solidFill>
                <a:latin typeface="Arial"/>
                <a:cs typeface="Arial"/>
              </a:rPr>
              <a:t>were</a:t>
            </a:r>
            <a:r>
              <a:rPr sz="1950" b="1" spc="40" dirty="0">
                <a:solidFill>
                  <a:srgbClr val="11688B"/>
                </a:solidFill>
                <a:latin typeface="Arial"/>
                <a:cs typeface="Arial"/>
              </a:rPr>
              <a:t> </a:t>
            </a:r>
            <a:r>
              <a:rPr sz="1950" b="1" dirty="0">
                <a:solidFill>
                  <a:srgbClr val="11688B"/>
                </a:solidFill>
                <a:latin typeface="Arial"/>
                <a:cs typeface="Arial"/>
              </a:rPr>
              <a:t>higher</a:t>
            </a:r>
            <a:r>
              <a:rPr sz="1950" b="1" spc="40" dirty="0">
                <a:solidFill>
                  <a:srgbClr val="11688B"/>
                </a:solidFill>
                <a:latin typeface="Arial"/>
                <a:cs typeface="Arial"/>
              </a:rPr>
              <a:t> </a:t>
            </a:r>
            <a:r>
              <a:rPr sz="1950" b="1" dirty="0">
                <a:solidFill>
                  <a:srgbClr val="11688B"/>
                </a:solidFill>
                <a:latin typeface="Arial"/>
                <a:cs typeface="Arial"/>
              </a:rPr>
              <a:t>in</a:t>
            </a:r>
            <a:r>
              <a:rPr sz="1950" b="1" spc="45" dirty="0">
                <a:solidFill>
                  <a:srgbClr val="11688B"/>
                </a:solidFill>
                <a:latin typeface="Arial"/>
                <a:cs typeface="Arial"/>
              </a:rPr>
              <a:t> </a:t>
            </a:r>
            <a:r>
              <a:rPr sz="1950" b="1" dirty="0">
                <a:solidFill>
                  <a:srgbClr val="11688B"/>
                </a:solidFill>
                <a:latin typeface="Arial"/>
                <a:cs typeface="Arial"/>
              </a:rPr>
              <a:t>patients</a:t>
            </a:r>
            <a:r>
              <a:rPr sz="1950" b="1" spc="35" dirty="0">
                <a:solidFill>
                  <a:srgbClr val="11688B"/>
                </a:solidFill>
                <a:latin typeface="Arial"/>
                <a:cs typeface="Arial"/>
              </a:rPr>
              <a:t> </a:t>
            </a:r>
            <a:r>
              <a:rPr sz="1950" b="1" spc="-20" dirty="0">
                <a:solidFill>
                  <a:srgbClr val="11688B"/>
                </a:solidFill>
                <a:latin typeface="Arial"/>
                <a:cs typeface="Arial"/>
              </a:rPr>
              <a:t>with </a:t>
            </a:r>
            <a:r>
              <a:rPr sz="1950" b="1" spc="50" dirty="0">
                <a:solidFill>
                  <a:srgbClr val="11688B"/>
                </a:solidFill>
                <a:latin typeface="Arial"/>
                <a:cs typeface="Arial"/>
              </a:rPr>
              <a:t>iMCD</a:t>
            </a:r>
            <a:r>
              <a:rPr sz="1950" b="1" spc="-45" dirty="0">
                <a:solidFill>
                  <a:srgbClr val="11688B"/>
                </a:solidFill>
                <a:latin typeface="Arial"/>
                <a:cs typeface="Arial"/>
              </a:rPr>
              <a:t> </a:t>
            </a:r>
            <a:r>
              <a:rPr sz="1950" b="1" dirty="0">
                <a:solidFill>
                  <a:srgbClr val="11688B"/>
                </a:solidFill>
                <a:latin typeface="Arial"/>
                <a:cs typeface="Arial"/>
              </a:rPr>
              <a:t>vs.</a:t>
            </a:r>
            <a:r>
              <a:rPr sz="1950" b="1" spc="-45" dirty="0">
                <a:solidFill>
                  <a:srgbClr val="11688B"/>
                </a:solidFill>
                <a:latin typeface="Arial"/>
                <a:cs typeface="Arial"/>
              </a:rPr>
              <a:t> </a:t>
            </a:r>
            <a:r>
              <a:rPr sz="1950" b="1" spc="-10" dirty="0">
                <a:solidFill>
                  <a:srgbClr val="11688B"/>
                </a:solidFill>
                <a:latin typeface="Arial"/>
                <a:cs typeface="Arial"/>
              </a:rPr>
              <a:t>controls</a:t>
            </a:r>
            <a:r>
              <a:rPr sz="1950" b="1" spc="-15" baseline="25641" dirty="0">
                <a:solidFill>
                  <a:srgbClr val="11688B"/>
                </a:solidFill>
                <a:latin typeface="Arial"/>
                <a:cs typeface="Arial"/>
              </a:rPr>
              <a:t>1</a:t>
            </a:r>
            <a:endParaRPr sz="1950" baseline="25641">
              <a:latin typeface="Arial"/>
              <a:cs typeface="Arial"/>
            </a:endParaRPr>
          </a:p>
          <a:p>
            <a:pPr marL="388620" algn="ctr">
              <a:lnSpc>
                <a:spcPct val="100000"/>
              </a:lnSpc>
              <a:spcBef>
                <a:spcPts val="1175"/>
              </a:spcBef>
            </a:pPr>
            <a:r>
              <a:rPr sz="1300" b="1" dirty="0">
                <a:solidFill>
                  <a:srgbClr val="11688B"/>
                </a:solidFill>
                <a:latin typeface="Arial"/>
                <a:cs typeface="Arial"/>
              </a:rPr>
              <a:t>Myeloid</a:t>
            </a:r>
            <a:r>
              <a:rPr sz="1300" b="1" spc="15" dirty="0">
                <a:solidFill>
                  <a:srgbClr val="11688B"/>
                </a:solidFill>
                <a:latin typeface="Arial"/>
                <a:cs typeface="Arial"/>
              </a:rPr>
              <a:t> </a:t>
            </a:r>
            <a:r>
              <a:rPr sz="1300" b="1" spc="-10" dirty="0">
                <a:solidFill>
                  <a:srgbClr val="11688B"/>
                </a:solidFill>
                <a:latin typeface="Arial"/>
                <a:cs typeface="Arial"/>
              </a:rPr>
              <a:t>malignancies</a:t>
            </a:r>
            <a:endParaRPr sz="1300">
              <a:latin typeface="Arial"/>
              <a:cs typeface="Arial"/>
            </a:endParaRPr>
          </a:p>
        </p:txBody>
      </p:sp>
      <p:sp>
        <p:nvSpPr>
          <p:cNvPr id="11" name="object 11"/>
          <p:cNvSpPr txBox="1">
            <a:spLocks noGrp="1"/>
          </p:cNvSpPr>
          <p:nvPr>
            <p:ph type="title"/>
          </p:nvPr>
        </p:nvSpPr>
        <p:spPr>
          <a:xfrm>
            <a:off x="1378890" y="1435213"/>
            <a:ext cx="7517765" cy="2307590"/>
          </a:xfrm>
          <a:prstGeom prst="rect">
            <a:avLst/>
          </a:prstGeom>
        </p:spPr>
        <p:txBody>
          <a:bodyPr vert="horz" wrap="square" lIns="0" tIns="96520" rIns="0" bIns="0" rtlCol="0">
            <a:spAutoFit/>
          </a:bodyPr>
          <a:lstStyle/>
          <a:p>
            <a:pPr marL="12700" marR="7620" algn="just">
              <a:lnSpc>
                <a:spcPct val="89800"/>
              </a:lnSpc>
              <a:spcBef>
                <a:spcPts val="760"/>
              </a:spcBef>
            </a:pPr>
            <a:r>
              <a:rPr sz="5350" spc="-90" dirty="0">
                <a:solidFill>
                  <a:srgbClr val="11688B"/>
                </a:solidFill>
              </a:rPr>
              <a:t>Increased</a:t>
            </a:r>
            <a:r>
              <a:rPr sz="5350" spc="-200" dirty="0">
                <a:solidFill>
                  <a:srgbClr val="11688B"/>
                </a:solidFill>
              </a:rPr>
              <a:t> </a:t>
            </a:r>
            <a:r>
              <a:rPr sz="5350" spc="-125" dirty="0">
                <a:solidFill>
                  <a:srgbClr val="11688B"/>
                </a:solidFill>
              </a:rPr>
              <a:t>prevalence</a:t>
            </a:r>
            <a:r>
              <a:rPr sz="5350" spc="-204" dirty="0">
                <a:solidFill>
                  <a:srgbClr val="11688B"/>
                </a:solidFill>
              </a:rPr>
              <a:t> </a:t>
            </a:r>
            <a:r>
              <a:rPr sz="5350" spc="-25" dirty="0">
                <a:solidFill>
                  <a:srgbClr val="11688B"/>
                </a:solidFill>
              </a:rPr>
              <a:t>of </a:t>
            </a:r>
            <a:r>
              <a:rPr sz="5350" spc="-150" dirty="0">
                <a:solidFill>
                  <a:srgbClr val="11688B"/>
                </a:solidFill>
              </a:rPr>
              <a:t>malignancies</a:t>
            </a:r>
            <a:r>
              <a:rPr sz="5350" spc="-155" dirty="0">
                <a:solidFill>
                  <a:srgbClr val="11688B"/>
                </a:solidFill>
              </a:rPr>
              <a:t> </a:t>
            </a:r>
            <a:r>
              <a:rPr sz="5350" spc="-195" dirty="0">
                <a:solidFill>
                  <a:srgbClr val="11688B"/>
                </a:solidFill>
              </a:rPr>
              <a:t>in</a:t>
            </a:r>
            <a:r>
              <a:rPr sz="5350" spc="-160" dirty="0">
                <a:solidFill>
                  <a:srgbClr val="11688B"/>
                </a:solidFill>
              </a:rPr>
              <a:t> </a:t>
            </a:r>
            <a:r>
              <a:rPr sz="5350" spc="-95" dirty="0">
                <a:solidFill>
                  <a:srgbClr val="11688B"/>
                </a:solidFill>
              </a:rPr>
              <a:t>patients </a:t>
            </a:r>
            <a:r>
              <a:rPr sz="5350" spc="-55" dirty="0">
                <a:solidFill>
                  <a:srgbClr val="11688B"/>
                </a:solidFill>
              </a:rPr>
              <a:t>with</a:t>
            </a:r>
            <a:r>
              <a:rPr sz="5350" spc="-310" dirty="0">
                <a:solidFill>
                  <a:srgbClr val="11688B"/>
                </a:solidFill>
              </a:rPr>
              <a:t> </a:t>
            </a:r>
            <a:r>
              <a:rPr sz="5350" spc="-20" dirty="0">
                <a:solidFill>
                  <a:srgbClr val="11688B"/>
                </a:solidFill>
              </a:rPr>
              <a:t>iMCD</a:t>
            </a:r>
            <a:endParaRPr sz="5350"/>
          </a:p>
        </p:txBody>
      </p:sp>
      <p:sp>
        <p:nvSpPr>
          <p:cNvPr id="12" name="object 12"/>
          <p:cNvSpPr txBox="1"/>
          <p:nvPr/>
        </p:nvSpPr>
        <p:spPr>
          <a:xfrm>
            <a:off x="829339" y="10226988"/>
            <a:ext cx="13940790"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40" dirty="0">
                <a:solidFill>
                  <a:srgbClr val="11688B"/>
                </a:solidFill>
                <a:latin typeface="Arial"/>
                <a:cs typeface="Arial"/>
              </a:rPr>
              <a:t> </a:t>
            </a:r>
            <a:r>
              <a:rPr sz="1650" b="1" dirty="0">
                <a:solidFill>
                  <a:srgbClr val="11688B"/>
                </a:solidFill>
                <a:latin typeface="Arial"/>
                <a:cs typeface="Arial"/>
              </a:rPr>
              <a:t>AML,</a:t>
            </a:r>
            <a:r>
              <a:rPr sz="1650" b="1" spc="50" dirty="0">
                <a:solidFill>
                  <a:srgbClr val="11688B"/>
                </a:solidFill>
                <a:latin typeface="Arial"/>
                <a:cs typeface="Arial"/>
              </a:rPr>
              <a:t> </a:t>
            </a:r>
            <a:r>
              <a:rPr sz="1650" dirty="0">
                <a:solidFill>
                  <a:srgbClr val="11688B"/>
                </a:solidFill>
                <a:latin typeface="Arial"/>
                <a:cs typeface="Arial"/>
              </a:rPr>
              <a:t>acute</a:t>
            </a:r>
            <a:r>
              <a:rPr sz="1650" spc="55" dirty="0">
                <a:solidFill>
                  <a:srgbClr val="11688B"/>
                </a:solidFill>
                <a:latin typeface="Arial"/>
                <a:cs typeface="Arial"/>
              </a:rPr>
              <a:t> </a:t>
            </a:r>
            <a:r>
              <a:rPr sz="1650" dirty="0">
                <a:solidFill>
                  <a:srgbClr val="11688B"/>
                </a:solidFill>
                <a:latin typeface="Arial"/>
                <a:cs typeface="Arial"/>
              </a:rPr>
              <a:t>myeloid</a:t>
            </a:r>
            <a:r>
              <a:rPr sz="1650" spc="55" dirty="0">
                <a:solidFill>
                  <a:srgbClr val="11688B"/>
                </a:solidFill>
                <a:latin typeface="Arial"/>
                <a:cs typeface="Arial"/>
              </a:rPr>
              <a:t> </a:t>
            </a:r>
            <a:r>
              <a:rPr sz="1650" dirty="0">
                <a:solidFill>
                  <a:srgbClr val="11688B"/>
                </a:solidFill>
                <a:latin typeface="Arial"/>
                <a:cs typeface="Arial"/>
              </a:rPr>
              <a:t>leukemia;</a:t>
            </a:r>
            <a:r>
              <a:rPr sz="1650" spc="45" dirty="0">
                <a:solidFill>
                  <a:srgbClr val="11688B"/>
                </a:solidFill>
                <a:latin typeface="Arial"/>
                <a:cs typeface="Arial"/>
              </a:rPr>
              <a:t> </a:t>
            </a:r>
            <a:r>
              <a:rPr sz="1650" b="1" dirty="0">
                <a:solidFill>
                  <a:srgbClr val="11688B"/>
                </a:solidFill>
                <a:latin typeface="Arial"/>
                <a:cs typeface="Arial"/>
              </a:rPr>
              <a:t>CML,</a:t>
            </a:r>
            <a:r>
              <a:rPr sz="1650" b="1" spc="50" dirty="0">
                <a:solidFill>
                  <a:srgbClr val="11688B"/>
                </a:solidFill>
                <a:latin typeface="Arial"/>
                <a:cs typeface="Arial"/>
              </a:rPr>
              <a:t> </a:t>
            </a:r>
            <a:r>
              <a:rPr sz="1650" dirty="0">
                <a:solidFill>
                  <a:srgbClr val="11688B"/>
                </a:solidFill>
                <a:latin typeface="Arial"/>
                <a:cs typeface="Arial"/>
              </a:rPr>
              <a:t>chronic</a:t>
            </a:r>
            <a:r>
              <a:rPr sz="1650" spc="55" dirty="0">
                <a:solidFill>
                  <a:srgbClr val="11688B"/>
                </a:solidFill>
                <a:latin typeface="Arial"/>
                <a:cs typeface="Arial"/>
              </a:rPr>
              <a:t> </a:t>
            </a:r>
            <a:r>
              <a:rPr sz="1650" dirty="0">
                <a:solidFill>
                  <a:srgbClr val="11688B"/>
                </a:solidFill>
                <a:latin typeface="Arial"/>
                <a:cs typeface="Arial"/>
              </a:rPr>
              <a:t>myeloid</a:t>
            </a:r>
            <a:r>
              <a:rPr sz="1650" spc="55" dirty="0">
                <a:solidFill>
                  <a:srgbClr val="11688B"/>
                </a:solidFill>
                <a:latin typeface="Arial"/>
                <a:cs typeface="Arial"/>
              </a:rPr>
              <a:t> </a:t>
            </a:r>
            <a:r>
              <a:rPr sz="1650" dirty="0">
                <a:solidFill>
                  <a:srgbClr val="11688B"/>
                </a:solidFill>
                <a:latin typeface="Arial"/>
                <a:cs typeface="Arial"/>
              </a:rPr>
              <a:t>leukemia;</a:t>
            </a:r>
            <a:r>
              <a:rPr sz="1650" spc="4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50" dirty="0">
                <a:solidFill>
                  <a:srgbClr val="11688B"/>
                </a:solidFill>
                <a:latin typeface="Arial"/>
                <a:cs typeface="Arial"/>
              </a:rPr>
              <a:t> </a:t>
            </a:r>
            <a:r>
              <a:rPr sz="1650" dirty="0">
                <a:solidFill>
                  <a:srgbClr val="11688B"/>
                </a:solidFill>
                <a:latin typeface="Arial"/>
                <a:cs typeface="Arial"/>
              </a:rPr>
              <a:t>idiopathic</a:t>
            </a:r>
            <a:r>
              <a:rPr sz="1650" spc="55" dirty="0">
                <a:solidFill>
                  <a:srgbClr val="11688B"/>
                </a:solidFill>
                <a:latin typeface="Arial"/>
                <a:cs typeface="Arial"/>
              </a:rPr>
              <a:t> </a:t>
            </a:r>
            <a:r>
              <a:rPr sz="1650" dirty="0">
                <a:solidFill>
                  <a:srgbClr val="11688B"/>
                </a:solidFill>
                <a:latin typeface="Arial"/>
                <a:cs typeface="Arial"/>
              </a:rPr>
              <a:t>Multicentric</a:t>
            </a:r>
            <a:r>
              <a:rPr sz="1650" spc="55" dirty="0">
                <a:solidFill>
                  <a:srgbClr val="11688B"/>
                </a:solidFill>
                <a:latin typeface="Arial"/>
                <a:cs typeface="Arial"/>
              </a:rPr>
              <a:t> </a:t>
            </a:r>
            <a:r>
              <a:rPr sz="1650" dirty="0">
                <a:solidFill>
                  <a:srgbClr val="11688B"/>
                </a:solidFill>
                <a:latin typeface="Arial"/>
                <a:cs typeface="Arial"/>
              </a:rPr>
              <a:t>Castleman</a:t>
            </a:r>
            <a:r>
              <a:rPr sz="1650" spc="60" dirty="0">
                <a:solidFill>
                  <a:srgbClr val="11688B"/>
                </a:solidFill>
                <a:latin typeface="Arial"/>
                <a:cs typeface="Arial"/>
              </a:rPr>
              <a:t> </a:t>
            </a:r>
            <a:r>
              <a:rPr sz="1650" spc="-10" dirty="0">
                <a:solidFill>
                  <a:srgbClr val="11688B"/>
                </a:solidFill>
                <a:latin typeface="Arial"/>
                <a:cs typeface="Arial"/>
              </a:rPr>
              <a:t>Disease;</a:t>
            </a:r>
            <a:r>
              <a:rPr sz="1650" spc="50" dirty="0">
                <a:solidFill>
                  <a:srgbClr val="11688B"/>
                </a:solidFill>
                <a:latin typeface="Arial"/>
                <a:cs typeface="Arial"/>
              </a:rPr>
              <a:t> </a:t>
            </a:r>
            <a:r>
              <a:rPr sz="1650" b="1" dirty="0">
                <a:solidFill>
                  <a:srgbClr val="11688B"/>
                </a:solidFill>
                <a:latin typeface="Arial"/>
                <a:cs typeface="Arial"/>
              </a:rPr>
              <a:t>US</a:t>
            </a:r>
            <a:r>
              <a:rPr sz="1650" dirty="0">
                <a:solidFill>
                  <a:srgbClr val="11688B"/>
                </a:solidFill>
                <a:latin typeface="Arial"/>
                <a:cs typeface="Arial"/>
              </a:rPr>
              <a:t>,</a:t>
            </a:r>
            <a:r>
              <a:rPr sz="1650" spc="45" dirty="0">
                <a:solidFill>
                  <a:srgbClr val="11688B"/>
                </a:solidFill>
                <a:latin typeface="Arial"/>
                <a:cs typeface="Arial"/>
              </a:rPr>
              <a:t> </a:t>
            </a:r>
            <a:r>
              <a:rPr sz="1650" dirty="0">
                <a:solidFill>
                  <a:srgbClr val="11688B"/>
                </a:solidFill>
                <a:latin typeface="Arial"/>
                <a:cs typeface="Arial"/>
              </a:rPr>
              <a:t>United</a:t>
            </a:r>
            <a:r>
              <a:rPr sz="1650" spc="60" dirty="0">
                <a:solidFill>
                  <a:srgbClr val="11688B"/>
                </a:solidFill>
                <a:latin typeface="Arial"/>
                <a:cs typeface="Arial"/>
              </a:rPr>
              <a:t> </a:t>
            </a:r>
            <a:r>
              <a:rPr sz="1650" spc="-10" dirty="0">
                <a:solidFill>
                  <a:srgbClr val="11688B"/>
                </a:solidFill>
                <a:latin typeface="Arial"/>
                <a:cs typeface="Arial"/>
              </a:rPr>
              <a:t>States.</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3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Mukherjee</a:t>
            </a:r>
            <a:r>
              <a:rPr sz="1650" spc="-20" dirty="0">
                <a:solidFill>
                  <a:srgbClr val="11688B"/>
                </a:solidFill>
                <a:latin typeface="Arial"/>
                <a:cs typeface="Arial"/>
              </a:rPr>
              <a:t> </a:t>
            </a:r>
            <a:r>
              <a:rPr sz="1650" dirty="0">
                <a:solidFill>
                  <a:srgbClr val="11688B"/>
                </a:solidFill>
                <a:latin typeface="Arial"/>
                <a:cs typeface="Arial"/>
              </a:rPr>
              <a:t>S,</a:t>
            </a:r>
            <a:r>
              <a:rPr sz="1650" spc="-25" dirty="0">
                <a:solidFill>
                  <a:srgbClr val="11688B"/>
                </a:solidFill>
                <a:latin typeface="Arial"/>
                <a:cs typeface="Arial"/>
              </a:rPr>
              <a:t> </a:t>
            </a:r>
            <a:r>
              <a:rPr sz="1650" i="1" dirty="0">
                <a:solidFill>
                  <a:srgbClr val="11688B"/>
                </a:solidFill>
                <a:latin typeface="Arial"/>
                <a:cs typeface="Arial"/>
              </a:rPr>
              <a:t>et</a:t>
            </a:r>
            <a:r>
              <a:rPr sz="1650" i="1" spc="-25" dirty="0">
                <a:solidFill>
                  <a:srgbClr val="11688B"/>
                </a:solidFill>
                <a:latin typeface="Arial"/>
                <a:cs typeface="Arial"/>
              </a:rPr>
              <a:t> </a:t>
            </a:r>
            <a:r>
              <a:rPr sz="1650" i="1" spc="-30" dirty="0">
                <a:solidFill>
                  <a:srgbClr val="11688B"/>
                </a:solidFill>
                <a:latin typeface="Arial"/>
                <a:cs typeface="Arial"/>
              </a:rPr>
              <a:t>al.</a:t>
            </a:r>
            <a:r>
              <a:rPr sz="1650" i="1" spc="-165" dirty="0">
                <a:solidFill>
                  <a:srgbClr val="11688B"/>
                </a:solidFill>
                <a:latin typeface="Arial"/>
                <a:cs typeface="Arial"/>
              </a:rPr>
              <a:t> </a:t>
            </a:r>
            <a:r>
              <a:rPr sz="1650" i="1" spc="-10" dirty="0">
                <a:solidFill>
                  <a:srgbClr val="11688B"/>
                </a:solidFill>
                <a:latin typeface="Arial"/>
                <a:cs typeface="Arial"/>
              </a:rPr>
              <a:t>Leukemia</a:t>
            </a:r>
            <a:r>
              <a:rPr sz="1650" spc="-1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2022;</a:t>
            </a:r>
            <a:r>
              <a:rPr sz="1650" spc="-25" dirty="0">
                <a:solidFill>
                  <a:srgbClr val="11688B"/>
                </a:solidFill>
                <a:latin typeface="Arial"/>
                <a:cs typeface="Arial"/>
              </a:rPr>
              <a:t> </a:t>
            </a:r>
            <a:r>
              <a:rPr sz="1650" dirty="0">
                <a:solidFill>
                  <a:srgbClr val="11688B"/>
                </a:solidFill>
                <a:latin typeface="Arial"/>
                <a:cs typeface="Arial"/>
              </a:rPr>
              <a:t>36:</a:t>
            </a:r>
            <a:r>
              <a:rPr sz="1650" spc="-20" dirty="0">
                <a:solidFill>
                  <a:srgbClr val="11688B"/>
                </a:solidFill>
                <a:latin typeface="Arial"/>
                <a:cs typeface="Arial"/>
              </a:rPr>
              <a:t> </a:t>
            </a:r>
            <a:r>
              <a:rPr sz="1650" spc="-10" dirty="0">
                <a:solidFill>
                  <a:srgbClr val="11688B"/>
                </a:solidFill>
                <a:latin typeface="Arial"/>
                <a:cs typeface="Arial"/>
              </a:rPr>
              <a:t>2539–43.</a:t>
            </a:r>
            <a:endParaRPr sz="1650">
              <a:latin typeface="Arial"/>
              <a:cs typeface="Arial"/>
            </a:endParaRPr>
          </a:p>
        </p:txBody>
      </p:sp>
      <p:sp>
        <p:nvSpPr>
          <p:cNvPr id="13" name="object 13"/>
          <p:cNvSpPr/>
          <p:nvPr/>
        </p:nvSpPr>
        <p:spPr>
          <a:xfrm>
            <a:off x="1415716" y="690303"/>
            <a:ext cx="4039235" cy="457200"/>
          </a:xfrm>
          <a:custGeom>
            <a:avLst/>
            <a:gdLst/>
            <a:ahLst/>
            <a:cxnLst/>
            <a:rect l="l" t="t" r="r" b="b"/>
            <a:pathLst>
              <a:path w="4039235" h="457200">
                <a:moveTo>
                  <a:pt x="3810660" y="0"/>
                </a:moveTo>
                <a:lnTo>
                  <a:pt x="228342" y="0"/>
                </a:lnTo>
                <a:lnTo>
                  <a:pt x="182323" y="4638"/>
                </a:lnTo>
                <a:lnTo>
                  <a:pt x="139461" y="17943"/>
                </a:lnTo>
                <a:lnTo>
                  <a:pt x="100674" y="38995"/>
                </a:lnTo>
                <a:lnTo>
                  <a:pt x="66880" y="66878"/>
                </a:lnTo>
                <a:lnTo>
                  <a:pt x="38997" y="100671"/>
                </a:lnTo>
                <a:lnTo>
                  <a:pt x="17944" y="139459"/>
                </a:lnTo>
                <a:lnTo>
                  <a:pt x="4639" y="182322"/>
                </a:lnTo>
                <a:lnTo>
                  <a:pt x="0" y="228337"/>
                </a:lnTo>
                <a:lnTo>
                  <a:pt x="4639" y="274356"/>
                </a:lnTo>
                <a:lnTo>
                  <a:pt x="17944" y="317219"/>
                </a:lnTo>
                <a:lnTo>
                  <a:pt x="38997" y="356007"/>
                </a:lnTo>
                <a:lnTo>
                  <a:pt x="66880" y="389801"/>
                </a:lnTo>
                <a:lnTo>
                  <a:pt x="100674" y="417684"/>
                </a:lnTo>
                <a:lnTo>
                  <a:pt x="139461" y="438737"/>
                </a:lnTo>
                <a:lnTo>
                  <a:pt x="182323" y="452043"/>
                </a:lnTo>
                <a:lnTo>
                  <a:pt x="228342" y="456682"/>
                </a:lnTo>
                <a:lnTo>
                  <a:pt x="3810656" y="456686"/>
                </a:lnTo>
                <a:lnTo>
                  <a:pt x="3856675" y="452047"/>
                </a:lnTo>
                <a:lnTo>
                  <a:pt x="3899537" y="438742"/>
                </a:lnTo>
                <a:lnTo>
                  <a:pt x="3938325" y="417688"/>
                </a:lnTo>
                <a:lnTo>
                  <a:pt x="3972118" y="389806"/>
                </a:lnTo>
                <a:lnTo>
                  <a:pt x="4000001" y="356011"/>
                </a:lnTo>
                <a:lnTo>
                  <a:pt x="4021054" y="317224"/>
                </a:lnTo>
                <a:lnTo>
                  <a:pt x="4034359" y="274361"/>
                </a:lnTo>
                <a:lnTo>
                  <a:pt x="4038998" y="228342"/>
                </a:lnTo>
                <a:lnTo>
                  <a:pt x="4034364" y="182322"/>
                </a:lnTo>
                <a:lnTo>
                  <a:pt x="4021059" y="139459"/>
                </a:lnTo>
                <a:lnTo>
                  <a:pt x="4000006" y="100671"/>
                </a:lnTo>
                <a:lnTo>
                  <a:pt x="3972123" y="66878"/>
                </a:lnTo>
                <a:lnTo>
                  <a:pt x="3938329" y="38995"/>
                </a:lnTo>
                <a:lnTo>
                  <a:pt x="3899542" y="17943"/>
                </a:lnTo>
                <a:lnTo>
                  <a:pt x="3856679" y="4638"/>
                </a:lnTo>
                <a:lnTo>
                  <a:pt x="3810660" y="0"/>
                </a:lnTo>
                <a:close/>
              </a:path>
            </a:pathLst>
          </a:custGeom>
          <a:solidFill>
            <a:srgbClr val="F28A04"/>
          </a:solidFill>
        </p:spPr>
        <p:txBody>
          <a:bodyPr wrap="square" lIns="0" tIns="0" rIns="0" bIns="0" rtlCol="0"/>
          <a:lstStyle/>
          <a:p>
            <a:endParaRPr/>
          </a:p>
        </p:txBody>
      </p:sp>
      <p:sp>
        <p:nvSpPr>
          <p:cNvPr id="14" name="object 14"/>
          <p:cNvSpPr txBox="1"/>
          <p:nvPr/>
        </p:nvSpPr>
        <p:spPr>
          <a:xfrm>
            <a:off x="1406598" y="4145497"/>
            <a:ext cx="8919845" cy="2038350"/>
          </a:xfrm>
          <a:prstGeom prst="rect">
            <a:avLst/>
          </a:prstGeom>
        </p:spPr>
        <p:txBody>
          <a:bodyPr vert="horz" wrap="square" lIns="0" tIns="10795" rIns="0" bIns="0" rtlCol="0">
            <a:spAutoFit/>
          </a:bodyPr>
          <a:lstStyle/>
          <a:p>
            <a:pPr marL="307975" marR="17780" indent="-283210">
              <a:lnSpc>
                <a:spcPct val="101600"/>
              </a:lnSpc>
              <a:spcBef>
                <a:spcPts val="85"/>
              </a:spcBef>
              <a:buChar char="•"/>
              <a:tabLst>
                <a:tab pos="307975" algn="l"/>
              </a:tabLst>
            </a:pPr>
            <a:r>
              <a:rPr sz="2600" dirty="0">
                <a:solidFill>
                  <a:srgbClr val="11688B"/>
                </a:solidFill>
                <a:latin typeface="Arial"/>
                <a:cs typeface="Arial"/>
              </a:rPr>
              <a:t>In</a:t>
            </a:r>
            <a:r>
              <a:rPr sz="2600" spc="95" dirty="0">
                <a:solidFill>
                  <a:srgbClr val="11688B"/>
                </a:solidFill>
                <a:latin typeface="Arial"/>
                <a:cs typeface="Arial"/>
              </a:rPr>
              <a:t> </a:t>
            </a:r>
            <a:r>
              <a:rPr sz="2600" dirty="0">
                <a:solidFill>
                  <a:srgbClr val="11688B"/>
                </a:solidFill>
                <a:latin typeface="Arial"/>
                <a:cs typeface="Arial"/>
              </a:rPr>
              <a:t>a</a:t>
            </a:r>
            <a:r>
              <a:rPr sz="2600" spc="90" dirty="0">
                <a:solidFill>
                  <a:srgbClr val="11688B"/>
                </a:solidFill>
                <a:latin typeface="Arial"/>
                <a:cs typeface="Arial"/>
              </a:rPr>
              <a:t> </a:t>
            </a:r>
            <a:r>
              <a:rPr sz="2600" dirty="0">
                <a:solidFill>
                  <a:srgbClr val="11688B"/>
                </a:solidFill>
                <a:latin typeface="Arial"/>
                <a:cs typeface="Arial"/>
              </a:rPr>
              <a:t>real-world,</a:t>
            </a:r>
            <a:r>
              <a:rPr sz="2600" spc="95" dirty="0">
                <a:solidFill>
                  <a:srgbClr val="11688B"/>
                </a:solidFill>
                <a:latin typeface="Arial"/>
                <a:cs typeface="Arial"/>
              </a:rPr>
              <a:t> </a:t>
            </a:r>
            <a:r>
              <a:rPr sz="2600" dirty="0">
                <a:solidFill>
                  <a:srgbClr val="11688B"/>
                </a:solidFill>
                <a:latin typeface="Arial"/>
                <a:cs typeface="Arial"/>
              </a:rPr>
              <a:t>retrospective</a:t>
            </a:r>
            <a:r>
              <a:rPr sz="2600" spc="90" dirty="0">
                <a:solidFill>
                  <a:srgbClr val="11688B"/>
                </a:solidFill>
                <a:latin typeface="Arial"/>
                <a:cs typeface="Arial"/>
              </a:rPr>
              <a:t> </a:t>
            </a:r>
            <a:r>
              <a:rPr sz="2600" dirty="0">
                <a:solidFill>
                  <a:srgbClr val="11688B"/>
                </a:solidFill>
                <a:latin typeface="Arial"/>
                <a:cs typeface="Arial"/>
              </a:rPr>
              <a:t>analysis</a:t>
            </a:r>
            <a:r>
              <a:rPr sz="2600" spc="100" dirty="0">
                <a:solidFill>
                  <a:srgbClr val="11688B"/>
                </a:solidFill>
                <a:latin typeface="Arial"/>
                <a:cs typeface="Arial"/>
              </a:rPr>
              <a:t> </a:t>
            </a:r>
            <a:r>
              <a:rPr sz="2600" spc="50" dirty="0">
                <a:solidFill>
                  <a:srgbClr val="11688B"/>
                </a:solidFill>
                <a:latin typeface="Arial"/>
                <a:cs typeface="Arial"/>
              </a:rPr>
              <a:t>of</a:t>
            </a:r>
            <a:r>
              <a:rPr sz="2600" spc="100" dirty="0">
                <a:solidFill>
                  <a:srgbClr val="11688B"/>
                </a:solidFill>
                <a:latin typeface="Arial"/>
                <a:cs typeface="Arial"/>
              </a:rPr>
              <a:t> </a:t>
            </a:r>
            <a:r>
              <a:rPr sz="2600" dirty="0">
                <a:solidFill>
                  <a:srgbClr val="11688B"/>
                </a:solidFill>
                <a:latin typeface="Arial"/>
                <a:cs typeface="Arial"/>
              </a:rPr>
              <a:t>US</a:t>
            </a:r>
            <a:r>
              <a:rPr sz="2600" spc="105" dirty="0">
                <a:solidFill>
                  <a:srgbClr val="11688B"/>
                </a:solidFill>
                <a:latin typeface="Arial"/>
                <a:cs typeface="Arial"/>
              </a:rPr>
              <a:t> </a:t>
            </a:r>
            <a:r>
              <a:rPr sz="2600" dirty="0">
                <a:solidFill>
                  <a:srgbClr val="11688B"/>
                </a:solidFill>
                <a:latin typeface="Arial"/>
                <a:cs typeface="Arial"/>
              </a:rPr>
              <a:t>claims</a:t>
            </a:r>
            <a:r>
              <a:rPr sz="2600" spc="95" dirty="0">
                <a:solidFill>
                  <a:srgbClr val="11688B"/>
                </a:solidFill>
                <a:latin typeface="Arial"/>
                <a:cs typeface="Arial"/>
              </a:rPr>
              <a:t> </a:t>
            </a:r>
            <a:r>
              <a:rPr sz="2600" spc="-10" dirty="0">
                <a:solidFill>
                  <a:srgbClr val="11688B"/>
                </a:solidFill>
                <a:latin typeface="Arial"/>
                <a:cs typeface="Arial"/>
              </a:rPr>
              <a:t>data, </a:t>
            </a:r>
            <a:r>
              <a:rPr sz="2600" dirty="0">
                <a:solidFill>
                  <a:srgbClr val="11688B"/>
                </a:solidFill>
                <a:latin typeface="Arial"/>
                <a:cs typeface="Arial"/>
              </a:rPr>
              <a:t>patients</a:t>
            </a:r>
            <a:r>
              <a:rPr sz="2600" spc="265" dirty="0">
                <a:solidFill>
                  <a:srgbClr val="11688B"/>
                </a:solidFill>
                <a:latin typeface="Arial"/>
                <a:cs typeface="Arial"/>
              </a:rPr>
              <a:t> </a:t>
            </a:r>
            <a:r>
              <a:rPr sz="2600" spc="55" dirty="0">
                <a:solidFill>
                  <a:srgbClr val="11688B"/>
                </a:solidFill>
                <a:latin typeface="Arial"/>
                <a:cs typeface="Arial"/>
              </a:rPr>
              <a:t>with</a:t>
            </a:r>
            <a:r>
              <a:rPr sz="2600" spc="270" dirty="0">
                <a:solidFill>
                  <a:srgbClr val="11688B"/>
                </a:solidFill>
                <a:latin typeface="Arial"/>
                <a:cs typeface="Arial"/>
              </a:rPr>
              <a:t> </a:t>
            </a:r>
            <a:r>
              <a:rPr sz="2600" dirty="0">
                <a:solidFill>
                  <a:srgbClr val="11688B"/>
                </a:solidFill>
                <a:latin typeface="Arial"/>
                <a:cs typeface="Arial"/>
              </a:rPr>
              <a:t>idiopathic</a:t>
            </a:r>
            <a:r>
              <a:rPr sz="2600" spc="260" dirty="0">
                <a:solidFill>
                  <a:srgbClr val="11688B"/>
                </a:solidFill>
                <a:latin typeface="Arial"/>
                <a:cs typeface="Arial"/>
              </a:rPr>
              <a:t> </a:t>
            </a:r>
            <a:r>
              <a:rPr sz="2600" dirty="0">
                <a:solidFill>
                  <a:srgbClr val="11688B"/>
                </a:solidFill>
                <a:latin typeface="Arial"/>
                <a:cs typeface="Arial"/>
              </a:rPr>
              <a:t>Multicentric</a:t>
            </a:r>
            <a:r>
              <a:rPr sz="2600" spc="265" dirty="0">
                <a:solidFill>
                  <a:srgbClr val="11688B"/>
                </a:solidFill>
                <a:latin typeface="Arial"/>
                <a:cs typeface="Arial"/>
              </a:rPr>
              <a:t> </a:t>
            </a:r>
            <a:r>
              <a:rPr sz="2600" dirty="0">
                <a:solidFill>
                  <a:srgbClr val="11688B"/>
                </a:solidFill>
                <a:latin typeface="Arial"/>
                <a:cs typeface="Arial"/>
              </a:rPr>
              <a:t>Castleman</a:t>
            </a:r>
            <a:r>
              <a:rPr sz="2600" spc="265" dirty="0">
                <a:solidFill>
                  <a:srgbClr val="11688B"/>
                </a:solidFill>
                <a:latin typeface="Arial"/>
                <a:cs typeface="Arial"/>
              </a:rPr>
              <a:t> </a:t>
            </a:r>
            <a:r>
              <a:rPr sz="2600" spc="-10" dirty="0">
                <a:solidFill>
                  <a:srgbClr val="11688B"/>
                </a:solidFill>
                <a:latin typeface="Arial"/>
                <a:cs typeface="Arial"/>
              </a:rPr>
              <a:t>Disease </a:t>
            </a:r>
            <a:r>
              <a:rPr sz="2600" spc="-20" dirty="0">
                <a:solidFill>
                  <a:srgbClr val="11688B"/>
                </a:solidFill>
                <a:latin typeface="Arial"/>
                <a:cs typeface="Arial"/>
              </a:rPr>
              <a:t>(iMCD)</a:t>
            </a:r>
            <a:r>
              <a:rPr sz="2600" spc="85" dirty="0">
                <a:solidFill>
                  <a:srgbClr val="11688B"/>
                </a:solidFill>
                <a:latin typeface="Arial"/>
                <a:cs typeface="Arial"/>
              </a:rPr>
              <a:t> </a:t>
            </a:r>
            <a:r>
              <a:rPr sz="2600" dirty="0">
                <a:solidFill>
                  <a:srgbClr val="11688B"/>
                </a:solidFill>
                <a:latin typeface="Arial"/>
                <a:cs typeface="Arial"/>
              </a:rPr>
              <a:t>had</a:t>
            </a:r>
            <a:r>
              <a:rPr sz="2600" spc="95" dirty="0">
                <a:solidFill>
                  <a:srgbClr val="11688B"/>
                </a:solidFill>
                <a:latin typeface="Arial"/>
                <a:cs typeface="Arial"/>
              </a:rPr>
              <a:t> </a:t>
            </a:r>
            <a:r>
              <a:rPr sz="2600" dirty="0">
                <a:solidFill>
                  <a:srgbClr val="11688B"/>
                </a:solidFill>
                <a:latin typeface="Arial"/>
                <a:cs typeface="Arial"/>
              </a:rPr>
              <a:t>significantly</a:t>
            </a:r>
            <a:r>
              <a:rPr sz="2600" spc="90" dirty="0">
                <a:solidFill>
                  <a:srgbClr val="11688B"/>
                </a:solidFill>
                <a:latin typeface="Arial"/>
                <a:cs typeface="Arial"/>
              </a:rPr>
              <a:t> </a:t>
            </a:r>
            <a:r>
              <a:rPr sz="2600" dirty="0">
                <a:solidFill>
                  <a:srgbClr val="11688B"/>
                </a:solidFill>
                <a:latin typeface="Arial"/>
                <a:cs typeface="Arial"/>
              </a:rPr>
              <a:t>higher</a:t>
            </a:r>
            <a:r>
              <a:rPr sz="2600" spc="90" dirty="0">
                <a:solidFill>
                  <a:srgbClr val="11688B"/>
                </a:solidFill>
                <a:latin typeface="Arial"/>
                <a:cs typeface="Arial"/>
              </a:rPr>
              <a:t> </a:t>
            </a:r>
            <a:r>
              <a:rPr sz="2600" dirty="0">
                <a:solidFill>
                  <a:srgbClr val="11688B"/>
                </a:solidFill>
                <a:latin typeface="Arial"/>
                <a:cs typeface="Arial"/>
              </a:rPr>
              <a:t>prevalence</a:t>
            </a:r>
            <a:r>
              <a:rPr sz="2600" spc="85" dirty="0">
                <a:solidFill>
                  <a:srgbClr val="11688B"/>
                </a:solidFill>
                <a:latin typeface="Arial"/>
                <a:cs typeface="Arial"/>
              </a:rPr>
              <a:t> </a:t>
            </a:r>
            <a:r>
              <a:rPr sz="2600" spc="50" dirty="0">
                <a:solidFill>
                  <a:srgbClr val="11688B"/>
                </a:solidFill>
                <a:latin typeface="Arial"/>
                <a:cs typeface="Arial"/>
              </a:rPr>
              <a:t>of</a:t>
            </a:r>
            <a:r>
              <a:rPr sz="2600" spc="95" dirty="0">
                <a:solidFill>
                  <a:srgbClr val="11688B"/>
                </a:solidFill>
                <a:latin typeface="Arial"/>
                <a:cs typeface="Arial"/>
              </a:rPr>
              <a:t> </a:t>
            </a:r>
            <a:r>
              <a:rPr sz="2600" dirty="0">
                <a:solidFill>
                  <a:srgbClr val="11688B"/>
                </a:solidFill>
                <a:latin typeface="Arial"/>
                <a:cs typeface="Arial"/>
              </a:rPr>
              <a:t>myeloid</a:t>
            </a:r>
            <a:r>
              <a:rPr sz="2600" spc="95" dirty="0">
                <a:solidFill>
                  <a:srgbClr val="11688B"/>
                </a:solidFill>
                <a:latin typeface="Arial"/>
                <a:cs typeface="Arial"/>
              </a:rPr>
              <a:t> </a:t>
            </a:r>
            <a:r>
              <a:rPr sz="2600" spc="-25" dirty="0">
                <a:solidFill>
                  <a:srgbClr val="11688B"/>
                </a:solidFill>
                <a:latin typeface="Arial"/>
                <a:cs typeface="Arial"/>
              </a:rPr>
              <a:t>and </a:t>
            </a:r>
            <a:r>
              <a:rPr sz="2600" dirty="0">
                <a:solidFill>
                  <a:srgbClr val="11688B"/>
                </a:solidFill>
                <a:latin typeface="Arial"/>
                <a:cs typeface="Arial"/>
              </a:rPr>
              <a:t>solid</a:t>
            </a:r>
            <a:r>
              <a:rPr sz="2600" spc="145" dirty="0">
                <a:solidFill>
                  <a:srgbClr val="11688B"/>
                </a:solidFill>
                <a:latin typeface="Arial"/>
                <a:cs typeface="Arial"/>
              </a:rPr>
              <a:t> </a:t>
            </a:r>
            <a:r>
              <a:rPr sz="2600" dirty="0">
                <a:solidFill>
                  <a:srgbClr val="11688B"/>
                </a:solidFill>
                <a:latin typeface="Arial"/>
                <a:cs typeface="Arial"/>
              </a:rPr>
              <a:t>malignancies,</a:t>
            </a:r>
            <a:r>
              <a:rPr sz="2600" spc="145" dirty="0">
                <a:solidFill>
                  <a:srgbClr val="11688B"/>
                </a:solidFill>
                <a:latin typeface="Arial"/>
                <a:cs typeface="Arial"/>
              </a:rPr>
              <a:t> </a:t>
            </a:r>
            <a:r>
              <a:rPr sz="2600" dirty="0">
                <a:solidFill>
                  <a:srgbClr val="11688B"/>
                </a:solidFill>
                <a:latin typeface="Arial"/>
                <a:cs typeface="Arial"/>
              </a:rPr>
              <a:t>compared</a:t>
            </a:r>
            <a:r>
              <a:rPr sz="2600" spc="150" dirty="0">
                <a:solidFill>
                  <a:srgbClr val="11688B"/>
                </a:solidFill>
                <a:latin typeface="Arial"/>
                <a:cs typeface="Arial"/>
              </a:rPr>
              <a:t> </a:t>
            </a:r>
            <a:r>
              <a:rPr sz="2600" spc="55" dirty="0">
                <a:solidFill>
                  <a:srgbClr val="11688B"/>
                </a:solidFill>
                <a:latin typeface="Arial"/>
                <a:cs typeface="Arial"/>
              </a:rPr>
              <a:t>with</a:t>
            </a:r>
            <a:r>
              <a:rPr sz="2600" spc="145" dirty="0">
                <a:solidFill>
                  <a:srgbClr val="11688B"/>
                </a:solidFill>
                <a:latin typeface="Arial"/>
                <a:cs typeface="Arial"/>
              </a:rPr>
              <a:t> </a:t>
            </a:r>
            <a:r>
              <a:rPr sz="2600" dirty="0">
                <a:solidFill>
                  <a:srgbClr val="11688B"/>
                </a:solidFill>
                <a:latin typeface="Arial"/>
                <a:cs typeface="Arial"/>
              </a:rPr>
              <a:t>a</a:t>
            </a:r>
            <a:r>
              <a:rPr sz="2600" spc="135" dirty="0">
                <a:solidFill>
                  <a:srgbClr val="11688B"/>
                </a:solidFill>
                <a:latin typeface="Arial"/>
                <a:cs typeface="Arial"/>
              </a:rPr>
              <a:t> </a:t>
            </a:r>
            <a:r>
              <a:rPr sz="2600" spc="55" dirty="0">
                <a:solidFill>
                  <a:srgbClr val="11688B"/>
                </a:solidFill>
                <a:latin typeface="Arial"/>
                <a:cs typeface="Arial"/>
              </a:rPr>
              <a:t>non-</a:t>
            </a:r>
            <a:r>
              <a:rPr sz="2600" dirty="0">
                <a:solidFill>
                  <a:srgbClr val="11688B"/>
                </a:solidFill>
                <a:latin typeface="Arial"/>
                <a:cs typeface="Arial"/>
              </a:rPr>
              <a:t>iMCD</a:t>
            </a:r>
            <a:r>
              <a:rPr sz="2600" spc="145" dirty="0">
                <a:solidFill>
                  <a:srgbClr val="11688B"/>
                </a:solidFill>
                <a:latin typeface="Arial"/>
                <a:cs typeface="Arial"/>
              </a:rPr>
              <a:t> </a:t>
            </a:r>
            <a:r>
              <a:rPr sz="2600" spc="-10" dirty="0">
                <a:solidFill>
                  <a:srgbClr val="11688B"/>
                </a:solidFill>
                <a:latin typeface="Arial"/>
                <a:cs typeface="Arial"/>
              </a:rPr>
              <a:t>matched </a:t>
            </a:r>
            <a:r>
              <a:rPr sz="2600" spc="45" dirty="0">
                <a:solidFill>
                  <a:srgbClr val="11688B"/>
                </a:solidFill>
                <a:latin typeface="Arial"/>
                <a:cs typeface="Arial"/>
              </a:rPr>
              <a:t>cohort,</a:t>
            </a:r>
            <a:r>
              <a:rPr sz="2600" spc="25" dirty="0">
                <a:solidFill>
                  <a:srgbClr val="11688B"/>
                </a:solidFill>
                <a:latin typeface="Arial"/>
                <a:cs typeface="Arial"/>
              </a:rPr>
              <a:t> </a:t>
            </a:r>
            <a:r>
              <a:rPr sz="2600" spc="-10" dirty="0">
                <a:solidFill>
                  <a:srgbClr val="11688B"/>
                </a:solidFill>
                <a:latin typeface="Arial"/>
                <a:cs typeface="Arial"/>
              </a:rPr>
              <a:t>(</a:t>
            </a:r>
            <a:r>
              <a:rPr sz="2600" i="1" spc="-10" dirty="0">
                <a:solidFill>
                  <a:srgbClr val="11688B"/>
                </a:solidFill>
                <a:latin typeface="Arial"/>
                <a:cs typeface="Arial"/>
              </a:rPr>
              <a:t>P</a:t>
            </a:r>
            <a:r>
              <a:rPr sz="2600" spc="-10" dirty="0">
                <a:solidFill>
                  <a:srgbClr val="11688B"/>
                </a:solidFill>
                <a:latin typeface="Arial"/>
                <a:cs typeface="Arial"/>
              </a:rPr>
              <a:t>&lt;0.001)</a:t>
            </a:r>
            <a:r>
              <a:rPr sz="2550" spc="-15" baseline="26143" dirty="0">
                <a:solidFill>
                  <a:srgbClr val="11688B"/>
                </a:solidFill>
                <a:latin typeface="Arial"/>
                <a:cs typeface="Arial"/>
              </a:rPr>
              <a:t>1</a:t>
            </a:r>
            <a:endParaRPr sz="2550" baseline="26143">
              <a:latin typeface="Arial"/>
              <a:cs typeface="Arial"/>
            </a:endParaRPr>
          </a:p>
        </p:txBody>
      </p:sp>
      <p:sp>
        <p:nvSpPr>
          <p:cNvPr id="15" name="object 15"/>
          <p:cNvSpPr txBox="1"/>
          <p:nvPr/>
        </p:nvSpPr>
        <p:spPr>
          <a:xfrm>
            <a:off x="1393898" y="6563016"/>
            <a:ext cx="8679180" cy="2031364"/>
          </a:xfrm>
          <a:prstGeom prst="rect">
            <a:avLst/>
          </a:prstGeom>
        </p:spPr>
        <p:txBody>
          <a:bodyPr vert="horz" wrap="square" lIns="0" tIns="12700" rIns="0" bIns="0" rtlCol="0">
            <a:spAutoFit/>
          </a:bodyPr>
          <a:lstStyle/>
          <a:p>
            <a:pPr marL="320675" marR="30480" indent="-283210">
              <a:lnSpc>
                <a:spcPct val="101200"/>
              </a:lnSpc>
              <a:spcBef>
                <a:spcPts val="100"/>
              </a:spcBef>
              <a:buChar char="•"/>
              <a:tabLst>
                <a:tab pos="320675" algn="l"/>
              </a:tabLst>
            </a:pPr>
            <a:r>
              <a:rPr sz="2600" dirty="0">
                <a:solidFill>
                  <a:srgbClr val="11688B"/>
                </a:solidFill>
                <a:latin typeface="Arial"/>
                <a:cs typeface="Arial"/>
              </a:rPr>
              <a:t>Among</a:t>
            </a:r>
            <a:r>
              <a:rPr sz="2600" spc="130" dirty="0">
                <a:solidFill>
                  <a:srgbClr val="11688B"/>
                </a:solidFill>
                <a:latin typeface="Arial"/>
                <a:cs typeface="Arial"/>
              </a:rPr>
              <a:t> </a:t>
            </a:r>
            <a:r>
              <a:rPr sz="2600" dirty="0">
                <a:solidFill>
                  <a:srgbClr val="11688B"/>
                </a:solidFill>
                <a:latin typeface="Arial"/>
                <a:cs typeface="Arial"/>
              </a:rPr>
              <a:t>all</a:t>
            </a:r>
            <a:r>
              <a:rPr sz="2600" spc="135" dirty="0">
                <a:solidFill>
                  <a:srgbClr val="11688B"/>
                </a:solidFill>
                <a:latin typeface="Arial"/>
                <a:cs typeface="Arial"/>
              </a:rPr>
              <a:t> </a:t>
            </a:r>
            <a:r>
              <a:rPr sz="2600" dirty="0">
                <a:solidFill>
                  <a:srgbClr val="11688B"/>
                </a:solidFill>
                <a:latin typeface="Arial"/>
                <a:cs typeface="Arial"/>
              </a:rPr>
              <a:t>myeloid</a:t>
            </a:r>
            <a:r>
              <a:rPr sz="2600" spc="135" dirty="0">
                <a:solidFill>
                  <a:srgbClr val="11688B"/>
                </a:solidFill>
                <a:latin typeface="Arial"/>
                <a:cs typeface="Arial"/>
              </a:rPr>
              <a:t> </a:t>
            </a:r>
            <a:r>
              <a:rPr sz="2600" dirty="0">
                <a:solidFill>
                  <a:srgbClr val="11688B"/>
                </a:solidFill>
                <a:latin typeface="Arial"/>
                <a:cs typeface="Arial"/>
              </a:rPr>
              <a:t>malignancies,</a:t>
            </a:r>
            <a:r>
              <a:rPr sz="2600" spc="130" dirty="0">
                <a:solidFill>
                  <a:srgbClr val="11688B"/>
                </a:solidFill>
                <a:latin typeface="Arial"/>
                <a:cs typeface="Arial"/>
              </a:rPr>
              <a:t> </a:t>
            </a:r>
            <a:r>
              <a:rPr sz="2600" spc="-10" dirty="0">
                <a:solidFill>
                  <a:srgbClr val="11688B"/>
                </a:solidFill>
                <a:latin typeface="Arial"/>
                <a:cs typeface="Arial"/>
              </a:rPr>
              <a:t>myelodysplastic </a:t>
            </a:r>
            <a:r>
              <a:rPr sz="2600" dirty="0">
                <a:solidFill>
                  <a:srgbClr val="11688B"/>
                </a:solidFill>
                <a:latin typeface="Arial"/>
                <a:cs typeface="Arial"/>
              </a:rPr>
              <a:t>syndrome,</a:t>
            </a:r>
            <a:r>
              <a:rPr sz="2600" spc="204" dirty="0">
                <a:solidFill>
                  <a:srgbClr val="11688B"/>
                </a:solidFill>
                <a:latin typeface="Arial"/>
                <a:cs typeface="Arial"/>
              </a:rPr>
              <a:t> </a:t>
            </a:r>
            <a:r>
              <a:rPr sz="2600" dirty="0">
                <a:solidFill>
                  <a:srgbClr val="11688B"/>
                </a:solidFill>
                <a:latin typeface="Arial"/>
                <a:cs typeface="Arial"/>
              </a:rPr>
              <a:t>and</a:t>
            </a:r>
            <a:r>
              <a:rPr sz="2600" spc="215" dirty="0">
                <a:solidFill>
                  <a:srgbClr val="11688B"/>
                </a:solidFill>
                <a:latin typeface="Arial"/>
                <a:cs typeface="Arial"/>
              </a:rPr>
              <a:t> </a:t>
            </a:r>
            <a:r>
              <a:rPr sz="2600" dirty="0">
                <a:solidFill>
                  <a:srgbClr val="11688B"/>
                </a:solidFill>
                <a:latin typeface="Arial"/>
                <a:cs typeface="Arial"/>
              </a:rPr>
              <a:t>myeloproliferative</a:t>
            </a:r>
            <a:r>
              <a:rPr sz="2600" spc="200" dirty="0">
                <a:solidFill>
                  <a:srgbClr val="11688B"/>
                </a:solidFill>
                <a:latin typeface="Arial"/>
                <a:cs typeface="Arial"/>
              </a:rPr>
              <a:t> </a:t>
            </a:r>
            <a:r>
              <a:rPr sz="2600" dirty="0">
                <a:solidFill>
                  <a:srgbClr val="11688B"/>
                </a:solidFill>
                <a:latin typeface="Arial"/>
                <a:cs typeface="Arial"/>
              </a:rPr>
              <a:t>neoplasm,</a:t>
            </a:r>
            <a:r>
              <a:rPr sz="2600" spc="204" dirty="0">
                <a:solidFill>
                  <a:srgbClr val="11688B"/>
                </a:solidFill>
                <a:latin typeface="Arial"/>
                <a:cs typeface="Arial"/>
              </a:rPr>
              <a:t> </a:t>
            </a:r>
            <a:r>
              <a:rPr sz="2600" spc="-10" dirty="0">
                <a:solidFill>
                  <a:srgbClr val="11688B"/>
                </a:solidFill>
                <a:latin typeface="Arial"/>
                <a:cs typeface="Arial"/>
              </a:rPr>
              <a:t>accounted </a:t>
            </a:r>
            <a:r>
              <a:rPr sz="2600" dirty="0">
                <a:solidFill>
                  <a:srgbClr val="11688B"/>
                </a:solidFill>
                <a:latin typeface="Arial"/>
                <a:cs typeface="Arial"/>
              </a:rPr>
              <a:t>for</a:t>
            </a:r>
            <a:r>
              <a:rPr sz="2600" spc="95" dirty="0">
                <a:solidFill>
                  <a:srgbClr val="11688B"/>
                </a:solidFill>
                <a:latin typeface="Arial"/>
                <a:cs typeface="Arial"/>
              </a:rPr>
              <a:t> </a:t>
            </a:r>
            <a:r>
              <a:rPr sz="2600" dirty="0">
                <a:solidFill>
                  <a:srgbClr val="11688B"/>
                </a:solidFill>
                <a:latin typeface="Arial"/>
                <a:cs typeface="Arial"/>
              </a:rPr>
              <a:t>the</a:t>
            </a:r>
            <a:r>
              <a:rPr sz="2600" spc="95" dirty="0">
                <a:solidFill>
                  <a:srgbClr val="11688B"/>
                </a:solidFill>
                <a:latin typeface="Arial"/>
                <a:cs typeface="Arial"/>
              </a:rPr>
              <a:t> </a:t>
            </a:r>
            <a:r>
              <a:rPr sz="2600" dirty="0">
                <a:solidFill>
                  <a:srgbClr val="11688B"/>
                </a:solidFill>
                <a:latin typeface="Arial"/>
                <a:cs typeface="Arial"/>
              </a:rPr>
              <a:t>highest</a:t>
            </a:r>
            <a:r>
              <a:rPr sz="2600" spc="105" dirty="0">
                <a:solidFill>
                  <a:srgbClr val="11688B"/>
                </a:solidFill>
                <a:latin typeface="Arial"/>
                <a:cs typeface="Arial"/>
              </a:rPr>
              <a:t> </a:t>
            </a:r>
            <a:r>
              <a:rPr sz="2600" spc="50" dirty="0">
                <a:solidFill>
                  <a:srgbClr val="11688B"/>
                </a:solidFill>
                <a:latin typeface="Arial"/>
                <a:cs typeface="Arial"/>
              </a:rPr>
              <a:t>proportion</a:t>
            </a:r>
            <a:r>
              <a:rPr sz="2600" spc="100" dirty="0">
                <a:solidFill>
                  <a:srgbClr val="11688B"/>
                </a:solidFill>
                <a:latin typeface="Arial"/>
                <a:cs typeface="Arial"/>
              </a:rPr>
              <a:t> </a:t>
            </a:r>
            <a:r>
              <a:rPr sz="2600" spc="50" dirty="0">
                <a:solidFill>
                  <a:srgbClr val="11688B"/>
                </a:solidFill>
                <a:latin typeface="Arial"/>
                <a:cs typeface="Arial"/>
              </a:rPr>
              <a:t>of</a:t>
            </a:r>
            <a:r>
              <a:rPr sz="2600" spc="105" dirty="0">
                <a:solidFill>
                  <a:srgbClr val="11688B"/>
                </a:solidFill>
                <a:latin typeface="Arial"/>
                <a:cs typeface="Arial"/>
              </a:rPr>
              <a:t> </a:t>
            </a:r>
            <a:r>
              <a:rPr sz="2600" dirty="0">
                <a:solidFill>
                  <a:srgbClr val="11688B"/>
                </a:solidFill>
                <a:latin typeface="Arial"/>
                <a:cs typeface="Arial"/>
              </a:rPr>
              <a:t>cases;</a:t>
            </a:r>
            <a:r>
              <a:rPr sz="2600" spc="95" dirty="0">
                <a:solidFill>
                  <a:srgbClr val="11688B"/>
                </a:solidFill>
                <a:latin typeface="Arial"/>
                <a:cs typeface="Arial"/>
              </a:rPr>
              <a:t> </a:t>
            </a:r>
            <a:r>
              <a:rPr sz="2600" dirty="0">
                <a:solidFill>
                  <a:srgbClr val="11688B"/>
                </a:solidFill>
                <a:latin typeface="Arial"/>
                <a:cs typeface="Arial"/>
              </a:rPr>
              <a:t>carcinoma</a:t>
            </a:r>
            <a:r>
              <a:rPr sz="2600" spc="95" dirty="0">
                <a:solidFill>
                  <a:srgbClr val="11688B"/>
                </a:solidFill>
                <a:latin typeface="Arial"/>
                <a:cs typeface="Arial"/>
              </a:rPr>
              <a:t> </a:t>
            </a:r>
            <a:r>
              <a:rPr sz="2600" spc="25" dirty="0">
                <a:solidFill>
                  <a:srgbClr val="11688B"/>
                </a:solidFill>
                <a:latin typeface="Arial"/>
                <a:cs typeface="Arial"/>
              </a:rPr>
              <a:t>of </a:t>
            </a:r>
            <a:r>
              <a:rPr sz="2600" dirty="0">
                <a:solidFill>
                  <a:srgbClr val="11688B"/>
                </a:solidFill>
                <a:latin typeface="Arial"/>
                <a:cs typeface="Arial"/>
              </a:rPr>
              <a:t>unknown</a:t>
            </a:r>
            <a:r>
              <a:rPr sz="2600" spc="130" dirty="0">
                <a:solidFill>
                  <a:srgbClr val="11688B"/>
                </a:solidFill>
                <a:latin typeface="Arial"/>
                <a:cs typeface="Arial"/>
              </a:rPr>
              <a:t> </a:t>
            </a:r>
            <a:r>
              <a:rPr sz="2600" dirty="0">
                <a:solidFill>
                  <a:srgbClr val="11688B"/>
                </a:solidFill>
                <a:latin typeface="Arial"/>
                <a:cs typeface="Arial"/>
              </a:rPr>
              <a:t>primary</a:t>
            </a:r>
            <a:r>
              <a:rPr sz="2600" spc="135" dirty="0">
                <a:solidFill>
                  <a:srgbClr val="11688B"/>
                </a:solidFill>
                <a:latin typeface="Arial"/>
                <a:cs typeface="Arial"/>
              </a:rPr>
              <a:t> </a:t>
            </a:r>
            <a:r>
              <a:rPr sz="2600" dirty="0">
                <a:solidFill>
                  <a:srgbClr val="11688B"/>
                </a:solidFill>
                <a:latin typeface="Arial"/>
                <a:cs typeface="Arial"/>
              </a:rPr>
              <a:t>accounted</a:t>
            </a:r>
            <a:r>
              <a:rPr sz="2600" spc="145" dirty="0">
                <a:solidFill>
                  <a:srgbClr val="11688B"/>
                </a:solidFill>
                <a:latin typeface="Arial"/>
                <a:cs typeface="Arial"/>
              </a:rPr>
              <a:t> </a:t>
            </a:r>
            <a:r>
              <a:rPr sz="2600" dirty="0">
                <a:solidFill>
                  <a:srgbClr val="11688B"/>
                </a:solidFill>
                <a:latin typeface="Arial"/>
                <a:cs typeface="Arial"/>
              </a:rPr>
              <a:t>for</a:t>
            </a:r>
            <a:r>
              <a:rPr sz="2600" spc="135" dirty="0">
                <a:solidFill>
                  <a:srgbClr val="11688B"/>
                </a:solidFill>
                <a:latin typeface="Arial"/>
                <a:cs typeface="Arial"/>
              </a:rPr>
              <a:t> </a:t>
            </a:r>
            <a:r>
              <a:rPr sz="2600" dirty="0">
                <a:solidFill>
                  <a:srgbClr val="11688B"/>
                </a:solidFill>
                <a:latin typeface="Arial"/>
                <a:cs typeface="Arial"/>
              </a:rPr>
              <a:t>the</a:t>
            </a:r>
            <a:r>
              <a:rPr sz="2600" spc="125" dirty="0">
                <a:solidFill>
                  <a:srgbClr val="11688B"/>
                </a:solidFill>
                <a:latin typeface="Arial"/>
                <a:cs typeface="Arial"/>
              </a:rPr>
              <a:t> </a:t>
            </a:r>
            <a:r>
              <a:rPr sz="2600" spc="65" dirty="0">
                <a:solidFill>
                  <a:srgbClr val="11688B"/>
                </a:solidFill>
                <a:latin typeface="Arial"/>
                <a:cs typeface="Arial"/>
              </a:rPr>
              <a:t>most</a:t>
            </a:r>
            <a:r>
              <a:rPr sz="2600" spc="145" dirty="0">
                <a:solidFill>
                  <a:srgbClr val="11688B"/>
                </a:solidFill>
                <a:latin typeface="Arial"/>
                <a:cs typeface="Arial"/>
              </a:rPr>
              <a:t> </a:t>
            </a:r>
            <a:r>
              <a:rPr sz="2600" dirty="0">
                <a:solidFill>
                  <a:srgbClr val="11688B"/>
                </a:solidFill>
                <a:latin typeface="Arial"/>
                <a:cs typeface="Arial"/>
              </a:rPr>
              <a:t>cases</a:t>
            </a:r>
            <a:r>
              <a:rPr sz="2600" spc="130" dirty="0">
                <a:solidFill>
                  <a:srgbClr val="11688B"/>
                </a:solidFill>
                <a:latin typeface="Arial"/>
                <a:cs typeface="Arial"/>
              </a:rPr>
              <a:t> </a:t>
            </a:r>
            <a:r>
              <a:rPr sz="2600" spc="50" dirty="0">
                <a:solidFill>
                  <a:srgbClr val="11688B"/>
                </a:solidFill>
                <a:latin typeface="Arial"/>
                <a:cs typeface="Arial"/>
              </a:rPr>
              <a:t>of</a:t>
            </a:r>
            <a:r>
              <a:rPr sz="2600" spc="145" dirty="0">
                <a:solidFill>
                  <a:srgbClr val="11688B"/>
                </a:solidFill>
                <a:latin typeface="Arial"/>
                <a:cs typeface="Arial"/>
              </a:rPr>
              <a:t> </a:t>
            </a:r>
            <a:r>
              <a:rPr sz="2600" spc="-10" dirty="0">
                <a:solidFill>
                  <a:srgbClr val="11688B"/>
                </a:solidFill>
                <a:latin typeface="Arial"/>
                <a:cs typeface="Arial"/>
              </a:rPr>
              <a:t>solid </a:t>
            </a:r>
            <a:r>
              <a:rPr sz="2600" dirty="0">
                <a:solidFill>
                  <a:srgbClr val="11688B"/>
                </a:solidFill>
                <a:latin typeface="Arial"/>
                <a:cs typeface="Arial"/>
              </a:rPr>
              <a:t>malignancies</a:t>
            </a:r>
            <a:r>
              <a:rPr sz="2600" spc="100" dirty="0">
                <a:solidFill>
                  <a:srgbClr val="11688B"/>
                </a:solidFill>
                <a:latin typeface="Arial"/>
                <a:cs typeface="Arial"/>
              </a:rPr>
              <a:t> </a:t>
            </a:r>
            <a:r>
              <a:rPr sz="2600" dirty="0">
                <a:solidFill>
                  <a:srgbClr val="11688B"/>
                </a:solidFill>
                <a:latin typeface="Arial"/>
                <a:cs typeface="Arial"/>
              </a:rPr>
              <a:t>in</a:t>
            </a:r>
            <a:r>
              <a:rPr sz="2600" spc="105" dirty="0">
                <a:solidFill>
                  <a:srgbClr val="11688B"/>
                </a:solidFill>
                <a:latin typeface="Arial"/>
                <a:cs typeface="Arial"/>
              </a:rPr>
              <a:t> </a:t>
            </a:r>
            <a:r>
              <a:rPr sz="2600" dirty="0">
                <a:solidFill>
                  <a:srgbClr val="11688B"/>
                </a:solidFill>
                <a:latin typeface="Arial"/>
                <a:cs typeface="Arial"/>
              </a:rPr>
              <a:t>iMCD</a:t>
            </a:r>
            <a:r>
              <a:rPr sz="2600" spc="105" dirty="0">
                <a:solidFill>
                  <a:srgbClr val="11688B"/>
                </a:solidFill>
                <a:latin typeface="Arial"/>
                <a:cs typeface="Arial"/>
              </a:rPr>
              <a:t> </a:t>
            </a:r>
            <a:r>
              <a:rPr sz="2600" spc="-10" dirty="0">
                <a:solidFill>
                  <a:srgbClr val="11688B"/>
                </a:solidFill>
                <a:latin typeface="Arial"/>
                <a:cs typeface="Arial"/>
              </a:rPr>
              <a:t>patients</a:t>
            </a:r>
            <a:r>
              <a:rPr sz="2550" spc="-15" baseline="27777" dirty="0">
                <a:solidFill>
                  <a:srgbClr val="11688B"/>
                </a:solidFill>
                <a:latin typeface="Arial"/>
                <a:cs typeface="Arial"/>
              </a:rPr>
              <a:t>1</a:t>
            </a:r>
            <a:endParaRPr sz="2550" baseline="27777">
              <a:latin typeface="Arial"/>
              <a:cs typeface="Arial"/>
            </a:endParaRPr>
          </a:p>
        </p:txBody>
      </p:sp>
      <p:sp>
        <p:nvSpPr>
          <p:cNvPr id="16" name="object 16"/>
          <p:cNvSpPr txBox="1"/>
          <p:nvPr/>
        </p:nvSpPr>
        <p:spPr>
          <a:xfrm>
            <a:off x="1550461" y="768008"/>
            <a:ext cx="374650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04</a:t>
            </a:r>
            <a:r>
              <a:rPr sz="1650" b="1" spc="-10" dirty="0">
                <a:solidFill>
                  <a:srgbClr val="FFFFFF"/>
                </a:solidFill>
                <a:latin typeface="Arial"/>
                <a:cs typeface="Arial"/>
              </a:rPr>
              <a:t> </a:t>
            </a:r>
            <a:r>
              <a:rPr sz="1650" b="1" dirty="0">
                <a:solidFill>
                  <a:srgbClr val="FFFFFF"/>
                </a:solidFill>
                <a:latin typeface="Arial"/>
                <a:cs typeface="Arial"/>
              </a:rPr>
              <a:t>Importance</a:t>
            </a:r>
            <a:r>
              <a:rPr sz="1650" b="1" spc="-10" dirty="0">
                <a:solidFill>
                  <a:srgbClr val="FFFFFF"/>
                </a:solidFill>
                <a:latin typeface="Arial"/>
                <a:cs typeface="Arial"/>
              </a:rPr>
              <a:t> </a:t>
            </a:r>
            <a:r>
              <a:rPr sz="1650" b="1" dirty="0">
                <a:solidFill>
                  <a:srgbClr val="FFFFFF"/>
                </a:solidFill>
                <a:latin typeface="Arial"/>
                <a:cs typeface="Arial"/>
              </a:rPr>
              <a:t>of</a:t>
            </a:r>
            <a:r>
              <a:rPr sz="1650" b="1" spc="-15" dirty="0">
                <a:solidFill>
                  <a:srgbClr val="FFFFFF"/>
                </a:solidFill>
                <a:latin typeface="Arial"/>
                <a:cs typeface="Arial"/>
              </a:rPr>
              <a:t> </a:t>
            </a:r>
            <a:r>
              <a:rPr sz="1650" b="1" dirty="0">
                <a:solidFill>
                  <a:srgbClr val="FFFFFF"/>
                </a:solidFill>
                <a:latin typeface="Arial"/>
                <a:cs typeface="Arial"/>
              </a:rPr>
              <a:t>timely</a:t>
            </a:r>
            <a:r>
              <a:rPr sz="1650" b="1" spc="-15" dirty="0">
                <a:solidFill>
                  <a:srgbClr val="FFFFFF"/>
                </a:solidFill>
                <a:latin typeface="Arial"/>
                <a:cs typeface="Arial"/>
              </a:rPr>
              <a:t> </a:t>
            </a:r>
            <a:r>
              <a:rPr sz="1650" b="1" spc="-10" dirty="0">
                <a:solidFill>
                  <a:srgbClr val="FFFFFF"/>
                </a:solidFill>
                <a:latin typeface="Arial"/>
                <a:cs typeface="Arial"/>
              </a:rPr>
              <a:t>management</a:t>
            </a:r>
            <a:endParaRPr sz="1650">
              <a:latin typeface="Arial"/>
              <a:cs typeface="Arial"/>
            </a:endParaRPr>
          </a:p>
        </p:txBody>
      </p:sp>
      <p:sp>
        <p:nvSpPr>
          <p:cNvPr id="17" name="object 17"/>
          <p:cNvSpPr txBox="1"/>
          <p:nvPr/>
        </p:nvSpPr>
        <p:spPr>
          <a:xfrm>
            <a:off x="14278393" y="6496840"/>
            <a:ext cx="1526540" cy="226695"/>
          </a:xfrm>
          <a:prstGeom prst="rect">
            <a:avLst/>
          </a:prstGeom>
        </p:spPr>
        <p:txBody>
          <a:bodyPr vert="horz" wrap="square" lIns="0" tIns="15240" rIns="0" bIns="0" rtlCol="0">
            <a:spAutoFit/>
          </a:bodyPr>
          <a:lstStyle/>
          <a:p>
            <a:pPr marL="12700">
              <a:lnSpc>
                <a:spcPct val="100000"/>
              </a:lnSpc>
              <a:spcBef>
                <a:spcPts val="120"/>
              </a:spcBef>
            </a:pPr>
            <a:r>
              <a:rPr sz="1300" b="1" dirty="0">
                <a:solidFill>
                  <a:srgbClr val="11688B"/>
                </a:solidFill>
                <a:latin typeface="Arial"/>
                <a:cs typeface="Arial"/>
              </a:rPr>
              <a:t>Solid</a:t>
            </a:r>
            <a:r>
              <a:rPr sz="1300" b="1" spc="-80" dirty="0">
                <a:solidFill>
                  <a:srgbClr val="11688B"/>
                </a:solidFill>
                <a:latin typeface="Arial"/>
                <a:cs typeface="Arial"/>
              </a:rPr>
              <a:t> </a:t>
            </a:r>
            <a:r>
              <a:rPr sz="1300" b="1" spc="-10" dirty="0">
                <a:solidFill>
                  <a:srgbClr val="11688B"/>
                </a:solidFill>
                <a:latin typeface="Arial"/>
                <a:cs typeface="Arial"/>
              </a:rPr>
              <a:t>malignancies</a:t>
            </a:r>
            <a:endParaRPr sz="1300">
              <a:latin typeface="Arial"/>
              <a:cs typeface="Arial"/>
            </a:endParaRPr>
          </a:p>
        </p:txBody>
      </p:sp>
      <p:grpSp>
        <p:nvGrpSpPr>
          <p:cNvPr id="18" name="object 18"/>
          <p:cNvGrpSpPr/>
          <p:nvPr/>
        </p:nvGrpSpPr>
        <p:grpSpPr>
          <a:xfrm>
            <a:off x="18497949" y="646598"/>
            <a:ext cx="1113155" cy="866140"/>
            <a:chOff x="18497949" y="646598"/>
            <a:chExt cx="1113155" cy="866140"/>
          </a:xfrm>
        </p:grpSpPr>
        <p:sp>
          <p:nvSpPr>
            <p:cNvPr id="19" name="object 19"/>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20" name="object 20"/>
            <p:cNvPicPr/>
            <p:nvPr/>
          </p:nvPicPr>
          <p:blipFill>
            <a:blip r:embed="rId4" cstate="print"/>
            <a:stretch>
              <a:fillRect/>
            </a:stretch>
          </p:blipFill>
          <p:spPr>
            <a:xfrm>
              <a:off x="18719430" y="743851"/>
              <a:ext cx="670974" cy="670974"/>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068333" y="0"/>
            <a:ext cx="8033384" cy="8079105"/>
            <a:chOff x="12068333" y="0"/>
            <a:chExt cx="8033384" cy="8079105"/>
          </a:xfrm>
        </p:grpSpPr>
        <p:sp>
          <p:nvSpPr>
            <p:cNvPr id="3" name="object 3"/>
            <p:cNvSpPr/>
            <p:nvPr/>
          </p:nvSpPr>
          <p:spPr>
            <a:xfrm>
              <a:off x="12068333" y="4392823"/>
              <a:ext cx="3942079" cy="3686175"/>
            </a:xfrm>
            <a:custGeom>
              <a:avLst/>
              <a:gdLst/>
              <a:ahLst/>
              <a:cxnLst/>
              <a:rect l="l" t="t" r="r" b="b"/>
              <a:pathLst>
                <a:path w="3942080" h="3686175">
                  <a:moveTo>
                    <a:pt x="1970809" y="0"/>
                  </a:moveTo>
                  <a:lnTo>
                    <a:pt x="1920721" y="583"/>
                  </a:lnTo>
                  <a:lnTo>
                    <a:pt x="1870941" y="2325"/>
                  </a:lnTo>
                  <a:lnTo>
                    <a:pt x="1821484" y="5210"/>
                  </a:lnTo>
                  <a:lnTo>
                    <a:pt x="1772363" y="9226"/>
                  </a:lnTo>
                  <a:lnTo>
                    <a:pt x="1723594" y="14359"/>
                  </a:lnTo>
                  <a:lnTo>
                    <a:pt x="1675192" y="20594"/>
                  </a:lnTo>
                  <a:lnTo>
                    <a:pt x="1627171" y="27918"/>
                  </a:lnTo>
                  <a:lnTo>
                    <a:pt x="1579546" y="36317"/>
                  </a:lnTo>
                  <a:lnTo>
                    <a:pt x="1532332" y="45777"/>
                  </a:lnTo>
                  <a:lnTo>
                    <a:pt x="1485544" y="56284"/>
                  </a:lnTo>
                  <a:lnTo>
                    <a:pt x="1439196" y="67825"/>
                  </a:lnTo>
                  <a:lnTo>
                    <a:pt x="1393303" y="80386"/>
                  </a:lnTo>
                  <a:lnTo>
                    <a:pt x="1347880" y="93953"/>
                  </a:lnTo>
                  <a:lnTo>
                    <a:pt x="1302942" y="108512"/>
                  </a:lnTo>
                  <a:lnTo>
                    <a:pt x="1258504" y="124050"/>
                  </a:lnTo>
                  <a:lnTo>
                    <a:pt x="1214579" y="140552"/>
                  </a:lnTo>
                  <a:lnTo>
                    <a:pt x="1171184" y="158004"/>
                  </a:lnTo>
                  <a:lnTo>
                    <a:pt x="1128333" y="176393"/>
                  </a:lnTo>
                  <a:lnTo>
                    <a:pt x="1086040" y="195706"/>
                  </a:lnTo>
                  <a:lnTo>
                    <a:pt x="1044321" y="215928"/>
                  </a:lnTo>
                  <a:lnTo>
                    <a:pt x="1003190" y="237045"/>
                  </a:lnTo>
                  <a:lnTo>
                    <a:pt x="962662" y="259043"/>
                  </a:lnTo>
                  <a:lnTo>
                    <a:pt x="922751" y="281910"/>
                  </a:lnTo>
                  <a:lnTo>
                    <a:pt x="883473" y="305630"/>
                  </a:lnTo>
                  <a:lnTo>
                    <a:pt x="844843" y="330191"/>
                  </a:lnTo>
                  <a:lnTo>
                    <a:pt x="806874" y="355578"/>
                  </a:lnTo>
                  <a:lnTo>
                    <a:pt x="769582" y="381778"/>
                  </a:lnTo>
                  <a:lnTo>
                    <a:pt x="732982" y="408776"/>
                  </a:lnTo>
                  <a:lnTo>
                    <a:pt x="697088" y="436559"/>
                  </a:lnTo>
                  <a:lnTo>
                    <a:pt x="661916" y="465113"/>
                  </a:lnTo>
                  <a:lnTo>
                    <a:pt x="627479" y="494424"/>
                  </a:lnTo>
                  <a:lnTo>
                    <a:pt x="593793" y="524479"/>
                  </a:lnTo>
                  <a:lnTo>
                    <a:pt x="560872" y="555264"/>
                  </a:lnTo>
                  <a:lnTo>
                    <a:pt x="528732" y="586764"/>
                  </a:lnTo>
                  <a:lnTo>
                    <a:pt x="497387" y="618966"/>
                  </a:lnTo>
                  <a:lnTo>
                    <a:pt x="466851" y="651857"/>
                  </a:lnTo>
                  <a:lnTo>
                    <a:pt x="437140" y="685422"/>
                  </a:lnTo>
                  <a:lnTo>
                    <a:pt x="408269" y="719647"/>
                  </a:lnTo>
                  <a:lnTo>
                    <a:pt x="380251" y="754519"/>
                  </a:lnTo>
                  <a:lnTo>
                    <a:pt x="353103" y="790024"/>
                  </a:lnTo>
                  <a:lnTo>
                    <a:pt x="326838" y="826148"/>
                  </a:lnTo>
                  <a:lnTo>
                    <a:pt x="301471" y="862877"/>
                  </a:lnTo>
                  <a:lnTo>
                    <a:pt x="277018" y="900198"/>
                  </a:lnTo>
                  <a:lnTo>
                    <a:pt x="253493" y="938097"/>
                  </a:lnTo>
                  <a:lnTo>
                    <a:pt x="230911" y="976559"/>
                  </a:lnTo>
                  <a:lnTo>
                    <a:pt x="209286" y="1015571"/>
                  </a:lnTo>
                  <a:lnTo>
                    <a:pt x="188633" y="1055120"/>
                  </a:lnTo>
                  <a:lnTo>
                    <a:pt x="168968" y="1095190"/>
                  </a:lnTo>
                  <a:lnTo>
                    <a:pt x="150304" y="1135770"/>
                  </a:lnTo>
                  <a:lnTo>
                    <a:pt x="132657" y="1176844"/>
                  </a:lnTo>
                  <a:lnTo>
                    <a:pt x="116042" y="1218399"/>
                  </a:lnTo>
                  <a:lnTo>
                    <a:pt x="100473" y="1260421"/>
                  </a:lnTo>
                  <a:lnTo>
                    <a:pt x="85964" y="1302897"/>
                  </a:lnTo>
                  <a:lnTo>
                    <a:pt x="72532" y="1345812"/>
                  </a:lnTo>
                  <a:lnTo>
                    <a:pt x="60190" y="1389152"/>
                  </a:lnTo>
                  <a:lnTo>
                    <a:pt x="48953" y="1432905"/>
                  </a:lnTo>
                  <a:lnTo>
                    <a:pt x="38836" y="1477055"/>
                  </a:lnTo>
                  <a:lnTo>
                    <a:pt x="29855" y="1521590"/>
                  </a:lnTo>
                  <a:lnTo>
                    <a:pt x="22023" y="1566495"/>
                  </a:lnTo>
                  <a:lnTo>
                    <a:pt x="15355" y="1611756"/>
                  </a:lnTo>
                  <a:lnTo>
                    <a:pt x="9866" y="1657361"/>
                  </a:lnTo>
                  <a:lnTo>
                    <a:pt x="5572" y="1703294"/>
                  </a:lnTo>
                  <a:lnTo>
                    <a:pt x="2486" y="1749543"/>
                  </a:lnTo>
                  <a:lnTo>
                    <a:pt x="624" y="1796092"/>
                  </a:lnTo>
                  <a:lnTo>
                    <a:pt x="0" y="1842930"/>
                  </a:lnTo>
                  <a:lnTo>
                    <a:pt x="624" y="1889767"/>
                  </a:lnTo>
                  <a:lnTo>
                    <a:pt x="2486" y="1936317"/>
                  </a:lnTo>
                  <a:lnTo>
                    <a:pt x="5572" y="1982565"/>
                  </a:lnTo>
                  <a:lnTo>
                    <a:pt x="9866" y="2028499"/>
                  </a:lnTo>
                  <a:lnTo>
                    <a:pt x="15355" y="2074103"/>
                  </a:lnTo>
                  <a:lnTo>
                    <a:pt x="22023" y="2119365"/>
                  </a:lnTo>
                  <a:lnTo>
                    <a:pt x="29855" y="2164270"/>
                  </a:lnTo>
                  <a:lnTo>
                    <a:pt x="38836" y="2208804"/>
                  </a:lnTo>
                  <a:lnTo>
                    <a:pt x="48953" y="2252955"/>
                  </a:lnTo>
                  <a:lnTo>
                    <a:pt x="60190" y="2296707"/>
                  </a:lnTo>
                  <a:lnTo>
                    <a:pt x="72532" y="2340048"/>
                  </a:lnTo>
                  <a:lnTo>
                    <a:pt x="85964" y="2382963"/>
                  </a:lnTo>
                  <a:lnTo>
                    <a:pt x="100473" y="2425438"/>
                  </a:lnTo>
                  <a:lnTo>
                    <a:pt x="116042" y="2467460"/>
                  </a:lnTo>
                  <a:lnTo>
                    <a:pt x="132657" y="2509016"/>
                  </a:lnTo>
                  <a:lnTo>
                    <a:pt x="150304" y="2550090"/>
                  </a:lnTo>
                  <a:lnTo>
                    <a:pt x="168968" y="2590669"/>
                  </a:lnTo>
                  <a:lnTo>
                    <a:pt x="188633" y="2630740"/>
                  </a:lnTo>
                  <a:lnTo>
                    <a:pt x="209286" y="2670288"/>
                  </a:lnTo>
                  <a:lnTo>
                    <a:pt x="230911" y="2709301"/>
                  </a:lnTo>
                  <a:lnTo>
                    <a:pt x="253493" y="2747763"/>
                  </a:lnTo>
                  <a:lnTo>
                    <a:pt x="277018" y="2785661"/>
                  </a:lnTo>
                  <a:lnTo>
                    <a:pt x="301471" y="2822982"/>
                  </a:lnTo>
                  <a:lnTo>
                    <a:pt x="326838" y="2859711"/>
                  </a:lnTo>
                  <a:lnTo>
                    <a:pt x="353103" y="2895836"/>
                  </a:lnTo>
                  <a:lnTo>
                    <a:pt x="380251" y="2931341"/>
                  </a:lnTo>
                  <a:lnTo>
                    <a:pt x="408269" y="2966213"/>
                  </a:lnTo>
                  <a:lnTo>
                    <a:pt x="437140" y="3000438"/>
                  </a:lnTo>
                  <a:lnTo>
                    <a:pt x="466851" y="3034003"/>
                  </a:lnTo>
                  <a:lnTo>
                    <a:pt x="497387" y="3066893"/>
                  </a:lnTo>
                  <a:lnTo>
                    <a:pt x="528732" y="3099095"/>
                  </a:lnTo>
                  <a:lnTo>
                    <a:pt x="560872" y="3130596"/>
                  </a:lnTo>
                  <a:lnTo>
                    <a:pt x="593793" y="3161380"/>
                  </a:lnTo>
                  <a:lnTo>
                    <a:pt x="627479" y="3191435"/>
                  </a:lnTo>
                  <a:lnTo>
                    <a:pt x="661916" y="3220746"/>
                  </a:lnTo>
                  <a:lnTo>
                    <a:pt x="697088" y="3249301"/>
                  </a:lnTo>
                  <a:lnTo>
                    <a:pt x="732982" y="3277084"/>
                  </a:lnTo>
                  <a:lnTo>
                    <a:pt x="769582" y="3304082"/>
                  </a:lnTo>
                  <a:lnTo>
                    <a:pt x="806874" y="3330281"/>
                  </a:lnTo>
                  <a:lnTo>
                    <a:pt x="844843" y="3355668"/>
                  </a:lnTo>
                  <a:lnTo>
                    <a:pt x="883473" y="3380229"/>
                  </a:lnTo>
                  <a:lnTo>
                    <a:pt x="922751" y="3403950"/>
                  </a:lnTo>
                  <a:lnTo>
                    <a:pt x="962662" y="3426816"/>
                  </a:lnTo>
                  <a:lnTo>
                    <a:pt x="1003190" y="3448815"/>
                  </a:lnTo>
                  <a:lnTo>
                    <a:pt x="1044321" y="3469932"/>
                  </a:lnTo>
                  <a:lnTo>
                    <a:pt x="1086040" y="3490154"/>
                  </a:lnTo>
                  <a:lnTo>
                    <a:pt x="1128333" y="3509466"/>
                  </a:lnTo>
                  <a:lnTo>
                    <a:pt x="1171184" y="3527855"/>
                  </a:lnTo>
                  <a:lnTo>
                    <a:pt x="1214579" y="3545308"/>
                  </a:lnTo>
                  <a:lnTo>
                    <a:pt x="1258504" y="3561810"/>
                  </a:lnTo>
                  <a:lnTo>
                    <a:pt x="1302942" y="3577347"/>
                  </a:lnTo>
                  <a:lnTo>
                    <a:pt x="1347880" y="3591906"/>
                  </a:lnTo>
                  <a:lnTo>
                    <a:pt x="1393303" y="3605473"/>
                  </a:lnTo>
                  <a:lnTo>
                    <a:pt x="1439196" y="3618034"/>
                  </a:lnTo>
                  <a:lnTo>
                    <a:pt x="1485544" y="3629575"/>
                  </a:lnTo>
                  <a:lnTo>
                    <a:pt x="1532332" y="3640083"/>
                  </a:lnTo>
                  <a:lnTo>
                    <a:pt x="1579546" y="3649543"/>
                  </a:lnTo>
                  <a:lnTo>
                    <a:pt x="1627171" y="3657942"/>
                  </a:lnTo>
                  <a:lnTo>
                    <a:pt x="1675192" y="3665266"/>
                  </a:lnTo>
                  <a:lnTo>
                    <a:pt x="1723594" y="3671501"/>
                  </a:lnTo>
                  <a:lnTo>
                    <a:pt x="1772363" y="3676633"/>
                  </a:lnTo>
                  <a:lnTo>
                    <a:pt x="1821484" y="3680649"/>
                  </a:lnTo>
                  <a:lnTo>
                    <a:pt x="1870941" y="3683535"/>
                  </a:lnTo>
                  <a:lnTo>
                    <a:pt x="1920721" y="3685276"/>
                  </a:lnTo>
                  <a:lnTo>
                    <a:pt x="1970809" y="3685860"/>
                  </a:lnTo>
                  <a:lnTo>
                    <a:pt x="2020895" y="3685276"/>
                  </a:lnTo>
                  <a:lnTo>
                    <a:pt x="2070675" y="3683535"/>
                  </a:lnTo>
                  <a:lnTo>
                    <a:pt x="2120132" y="3680649"/>
                  </a:lnTo>
                  <a:lnTo>
                    <a:pt x="2169252" y="3676633"/>
                  </a:lnTo>
                  <a:lnTo>
                    <a:pt x="2218021" y="3671501"/>
                  </a:lnTo>
                  <a:lnTo>
                    <a:pt x="2266423" y="3665266"/>
                  </a:lnTo>
                  <a:lnTo>
                    <a:pt x="2314443" y="3657942"/>
                  </a:lnTo>
                  <a:lnTo>
                    <a:pt x="2362068" y="3649543"/>
                  </a:lnTo>
                  <a:lnTo>
                    <a:pt x="2409281" y="3640083"/>
                  </a:lnTo>
                  <a:lnTo>
                    <a:pt x="2456069" y="3629575"/>
                  </a:lnTo>
                  <a:lnTo>
                    <a:pt x="2502417" y="3618034"/>
                  </a:lnTo>
                  <a:lnTo>
                    <a:pt x="2548309" y="3605473"/>
                  </a:lnTo>
                  <a:lnTo>
                    <a:pt x="2593732" y="3591906"/>
                  </a:lnTo>
                  <a:lnTo>
                    <a:pt x="2638670" y="3577347"/>
                  </a:lnTo>
                  <a:lnTo>
                    <a:pt x="2683108" y="3561810"/>
                  </a:lnTo>
                  <a:lnTo>
                    <a:pt x="2727032" y="3545308"/>
                  </a:lnTo>
                  <a:lnTo>
                    <a:pt x="2770427" y="3527855"/>
                  </a:lnTo>
                  <a:lnTo>
                    <a:pt x="2813278" y="3509466"/>
                  </a:lnTo>
                  <a:lnTo>
                    <a:pt x="2855570" y="3490154"/>
                  </a:lnTo>
                  <a:lnTo>
                    <a:pt x="2897289" y="3469932"/>
                  </a:lnTo>
                  <a:lnTo>
                    <a:pt x="2938420" y="3448815"/>
                  </a:lnTo>
                  <a:lnTo>
                    <a:pt x="2978948" y="3426816"/>
                  </a:lnTo>
                  <a:lnTo>
                    <a:pt x="3018858" y="3403950"/>
                  </a:lnTo>
                  <a:lnTo>
                    <a:pt x="3058136" y="3380229"/>
                  </a:lnTo>
                  <a:lnTo>
                    <a:pt x="3096767" y="3355668"/>
                  </a:lnTo>
                  <a:lnTo>
                    <a:pt x="3134735" y="3330281"/>
                  </a:lnTo>
                  <a:lnTo>
                    <a:pt x="3172027" y="3304082"/>
                  </a:lnTo>
                  <a:lnTo>
                    <a:pt x="3208627" y="3277084"/>
                  </a:lnTo>
                  <a:lnTo>
                    <a:pt x="3244520" y="3249301"/>
                  </a:lnTo>
                  <a:lnTo>
                    <a:pt x="3279693" y="3220746"/>
                  </a:lnTo>
                  <a:lnTo>
                    <a:pt x="3314129" y="3191435"/>
                  </a:lnTo>
                  <a:lnTo>
                    <a:pt x="3347815" y="3161380"/>
                  </a:lnTo>
                  <a:lnTo>
                    <a:pt x="3380736" y="3130596"/>
                  </a:lnTo>
                  <a:lnTo>
                    <a:pt x="3412876" y="3099095"/>
                  </a:lnTo>
                  <a:lnTo>
                    <a:pt x="3444221" y="3066893"/>
                  </a:lnTo>
                  <a:lnTo>
                    <a:pt x="3474757" y="3034003"/>
                  </a:lnTo>
                  <a:lnTo>
                    <a:pt x="3504467" y="3000438"/>
                  </a:lnTo>
                  <a:lnTo>
                    <a:pt x="3533339" y="2966213"/>
                  </a:lnTo>
                  <a:lnTo>
                    <a:pt x="3561356" y="2931341"/>
                  </a:lnTo>
                  <a:lnTo>
                    <a:pt x="3588505" y="2895836"/>
                  </a:lnTo>
                  <a:lnTo>
                    <a:pt x="3614770" y="2859711"/>
                  </a:lnTo>
                  <a:lnTo>
                    <a:pt x="3640136" y="2822982"/>
                  </a:lnTo>
                  <a:lnTo>
                    <a:pt x="3664589" y="2785661"/>
                  </a:lnTo>
                  <a:lnTo>
                    <a:pt x="3688114" y="2747763"/>
                  </a:lnTo>
                  <a:lnTo>
                    <a:pt x="3710697" y="2709301"/>
                  </a:lnTo>
                  <a:lnTo>
                    <a:pt x="3732321" y="2670288"/>
                  </a:lnTo>
                  <a:lnTo>
                    <a:pt x="3752974" y="2630740"/>
                  </a:lnTo>
                  <a:lnTo>
                    <a:pt x="3772639" y="2590669"/>
                  </a:lnTo>
                  <a:lnTo>
                    <a:pt x="3791303" y="2550090"/>
                  </a:lnTo>
                  <a:lnTo>
                    <a:pt x="3808950" y="2509016"/>
                  </a:lnTo>
                  <a:lnTo>
                    <a:pt x="3825565" y="2467460"/>
                  </a:lnTo>
                  <a:lnTo>
                    <a:pt x="3841134" y="2425438"/>
                  </a:lnTo>
                  <a:lnTo>
                    <a:pt x="3855642" y="2382963"/>
                  </a:lnTo>
                  <a:lnTo>
                    <a:pt x="3869075" y="2340048"/>
                  </a:lnTo>
                  <a:lnTo>
                    <a:pt x="3881417" y="2296707"/>
                  </a:lnTo>
                  <a:lnTo>
                    <a:pt x="3892654" y="2252955"/>
                  </a:lnTo>
                  <a:lnTo>
                    <a:pt x="3902770" y="2208804"/>
                  </a:lnTo>
                  <a:lnTo>
                    <a:pt x="3911752" y="2164270"/>
                  </a:lnTo>
                  <a:lnTo>
                    <a:pt x="3919584" y="2119365"/>
                  </a:lnTo>
                  <a:lnTo>
                    <a:pt x="3926252" y="2074103"/>
                  </a:lnTo>
                  <a:lnTo>
                    <a:pt x="3931740" y="2028499"/>
                  </a:lnTo>
                  <a:lnTo>
                    <a:pt x="3936035" y="1982565"/>
                  </a:lnTo>
                  <a:lnTo>
                    <a:pt x="3939121" y="1936317"/>
                  </a:lnTo>
                  <a:lnTo>
                    <a:pt x="3940983" y="1889767"/>
                  </a:lnTo>
                  <a:lnTo>
                    <a:pt x="3941607" y="1842930"/>
                  </a:lnTo>
                  <a:lnTo>
                    <a:pt x="3940983" y="1796092"/>
                  </a:lnTo>
                  <a:lnTo>
                    <a:pt x="3939121" y="1749543"/>
                  </a:lnTo>
                  <a:lnTo>
                    <a:pt x="3936035" y="1703294"/>
                  </a:lnTo>
                  <a:lnTo>
                    <a:pt x="3931740" y="1657361"/>
                  </a:lnTo>
                  <a:lnTo>
                    <a:pt x="3926252" y="1611756"/>
                  </a:lnTo>
                  <a:lnTo>
                    <a:pt x="3919584" y="1566495"/>
                  </a:lnTo>
                  <a:lnTo>
                    <a:pt x="3911752" y="1521590"/>
                  </a:lnTo>
                  <a:lnTo>
                    <a:pt x="3902770" y="1477055"/>
                  </a:lnTo>
                  <a:lnTo>
                    <a:pt x="3892654" y="1432905"/>
                  </a:lnTo>
                  <a:lnTo>
                    <a:pt x="3881417" y="1389152"/>
                  </a:lnTo>
                  <a:lnTo>
                    <a:pt x="3869075" y="1345812"/>
                  </a:lnTo>
                  <a:lnTo>
                    <a:pt x="3855642" y="1302897"/>
                  </a:lnTo>
                  <a:lnTo>
                    <a:pt x="3841134" y="1260421"/>
                  </a:lnTo>
                  <a:lnTo>
                    <a:pt x="3825565" y="1218399"/>
                  </a:lnTo>
                  <a:lnTo>
                    <a:pt x="3808950" y="1176844"/>
                  </a:lnTo>
                  <a:lnTo>
                    <a:pt x="3791303" y="1135770"/>
                  </a:lnTo>
                  <a:lnTo>
                    <a:pt x="3772639" y="1095190"/>
                  </a:lnTo>
                  <a:lnTo>
                    <a:pt x="3752974" y="1055120"/>
                  </a:lnTo>
                  <a:lnTo>
                    <a:pt x="3732321" y="1015571"/>
                  </a:lnTo>
                  <a:lnTo>
                    <a:pt x="3710697" y="976559"/>
                  </a:lnTo>
                  <a:lnTo>
                    <a:pt x="3688114" y="938097"/>
                  </a:lnTo>
                  <a:lnTo>
                    <a:pt x="3664589" y="900198"/>
                  </a:lnTo>
                  <a:lnTo>
                    <a:pt x="3640136" y="862877"/>
                  </a:lnTo>
                  <a:lnTo>
                    <a:pt x="3614770" y="826148"/>
                  </a:lnTo>
                  <a:lnTo>
                    <a:pt x="3588505" y="790024"/>
                  </a:lnTo>
                  <a:lnTo>
                    <a:pt x="3561356" y="754519"/>
                  </a:lnTo>
                  <a:lnTo>
                    <a:pt x="3533339" y="719647"/>
                  </a:lnTo>
                  <a:lnTo>
                    <a:pt x="3504467" y="685422"/>
                  </a:lnTo>
                  <a:lnTo>
                    <a:pt x="3474757" y="651857"/>
                  </a:lnTo>
                  <a:lnTo>
                    <a:pt x="3444221" y="618966"/>
                  </a:lnTo>
                  <a:lnTo>
                    <a:pt x="3412876" y="586764"/>
                  </a:lnTo>
                  <a:lnTo>
                    <a:pt x="3380736" y="555264"/>
                  </a:lnTo>
                  <a:lnTo>
                    <a:pt x="3347815" y="524479"/>
                  </a:lnTo>
                  <a:lnTo>
                    <a:pt x="3314129" y="494424"/>
                  </a:lnTo>
                  <a:lnTo>
                    <a:pt x="3279693" y="465113"/>
                  </a:lnTo>
                  <a:lnTo>
                    <a:pt x="3244520" y="436559"/>
                  </a:lnTo>
                  <a:lnTo>
                    <a:pt x="3208627" y="408776"/>
                  </a:lnTo>
                  <a:lnTo>
                    <a:pt x="3172027" y="381778"/>
                  </a:lnTo>
                  <a:lnTo>
                    <a:pt x="3134735" y="355578"/>
                  </a:lnTo>
                  <a:lnTo>
                    <a:pt x="3096767" y="330191"/>
                  </a:lnTo>
                  <a:lnTo>
                    <a:pt x="3058136" y="305630"/>
                  </a:lnTo>
                  <a:lnTo>
                    <a:pt x="3018858" y="281910"/>
                  </a:lnTo>
                  <a:lnTo>
                    <a:pt x="2978948" y="259043"/>
                  </a:lnTo>
                  <a:lnTo>
                    <a:pt x="2938420" y="237045"/>
                  </a:lnTo>
                  <a:lnTo>
                    <a:pt x="2897289" y="215928"/>
                  </a:lnTo>
                  <a:lnTo>
                    <a:pt x="2855570" y="195706"/>
                  </a:lnTo>
                  <a:lnTo>
                    <a:pt x="2813278" y="176393"/>
                  </a:lnTo>
                  <a:lnTo>
                    <a:pt x="2770427" y="158004"/>
                  </a:lnTo>
                  <a:lnTo>
                    <a:pt x="2727032" y="140552"/>
                  </a:lnTo>
                  <a:lnTo>
                    <a:pt x="2683108" y="124050"/>
                  </a:lnTo>
                  <a:lnTo>
                    <a:pt x="2638670" y="108512"/>
                  </a:lnTo>
                  <a:lnTo>
                    <a:pt x="2593732" y="93953"/>
                  </a:lnTo>
                  <a:lnTo>
                    <a:pt x="2548309" y="80386"/>
                  </a:lnTo>
                  <a:lnTo>
                    <a:pt x="2502417" y="67825"/>
                  </a:lnTo>
                  <a:lnTo>
                    <a:pt x="2456069" y="56284"/>
                  </a:lnTo>
                  <a:lnTo>
                    <a:pt x="2409281" y="45777"/>
                  </a:lnTo>
                  <a:lnTo>
                    <a:pt x="2362068" y="36317"/>
                  </a:lnTo>
                  <a:lnTo>
                    <a:pt x="2314443" y="27918"/>
                  </a:lnTo>
                  <a:lnTo>
                    <a:pt x="2266423" y="20594"/>
                  </a:lnTo>
                  <a:lnTo>
                    <a:pt x="2218021" y="14359"/>
                  </a:lnTo>
                  <a:lnTo>
                    <a:pt x="2169252" y="9226"/>
                  </a:lnTo>
                  <a:lnTo>
                    <a:pt x="2120132" y="5210"/>
                  </a:lnTo>
                  <a:lnTo>
                    <a:pt x="2070675" y="2325"/>
                  </a:lnTo>
                  <a:lnTo>
                    <a:pt x="2020895" y="583"/>
                  </a:lnTo>
                  <a:lnTo>
                    <a:pt x="1970809" y="0"/>
                  </a:lnTo>
                  <a:close/>
                </a:path>
              </a:pathLst>
            </a:custGeom>
            <a:solidFill>
              <a:srgbClr val="11688B">
                <a:alpha val="79998"/>
              </a:srgbClr>
            </a:solidFill>
          </p:spPr>
          <p:txBody>
            <a:bodyPr wrap="square" lIns="0" tIns="0" rIns="0" bIns="0" rtlCol="0"/>
            <a:lstStyle/>
            <a:p>
              <a:endParaRPr/>
            </a:p>
          </p:txBody>
        </p:sp>
        <p:sp>
          <p:nvSpPr>
            <p:cNvPr id="4" name="object 4"/>
            <p:cNvSpPr/>
            <p:nvPr/>
          </p:nvSpPr>
          <p:spPr>
            <a:xfrm>
              <a:off x="13139348" y="2240770"/>
              <a:ext cx="3942079" cy="3933825"/>
            </a:xfrm>
            <a:custGeom>
              <a:avLst/>
              <a:gdLst/>
              <a:ahLst/>
              <a:cxnLst/>
              <a:rect l="l" t="t" r="r" b="b"/>
              <a:pathLst>
                <a:path w="3942080" h="3933825">
                  <a:moveTo>
                    <a:pt x="1970798" y="0"/>
                  </a:moveTo>
                  <a:lnTo>
                    <a:pt x="1922202" y="586"/>
                  </a:lnTo>
                  <a:lnTo>
                    <a:pt x="1873894" y="2335"/>
                  </a:lnTo>
                  <a:lnTo>
                    <a:pt x="1825889" y="5235"/>
                  </a:lnTo>
                  <a:lnTo>
                    <a:pt x="1778200" y="9271"/>
                  </a:lnTo>
                  <a:lnTo>
                    <a:pt x="1730840" y="14430"/>
                  </a:lnTo>
                  <a:lnTo>
                    <a:pt x="1683823" y="20698"/>
                  </a:lnTo>
                  <a:lnTo>
                    <a:pt x="1637163" y="28063"/>
                  </a:lnTo>
                  <a:lnTo>
                    <a:pt x="1590872" y="36510"/>
                  </a:lnTo>
                  <a:lnTo>
                    <a:pt x="1544965" y="46027"/>
                  </a:lnTo>
                  <a:lnTo>
                    <a:pt x="1499455" y="56599"/>
                  </a:lnTo>
                  <a:lnTo>
                    <a:pt x="1454355" y="68213"/>
                  </a:lnTo>
                  <a:lnTo>
                    <a:pt x="1409679" y="80856"/>
                  </a:lnTo>
                  <a:lnTo>
                    <a:pt x="1365441" y="94515"/>
                  </a:lnTo>
                  <a:lnTo>
                    <a:pt x="1321653" y="109175"/>
                  </a:lnTo>
                  <a:lnTo>
                    <a:pt x="1278330" y="124824"/>
                  </a:lnTo>
                  <a:lnTo>
                    <a:pt x="1235484" y="141447"/>
                  </a:lnTo>
                  <a:lnTo>
                    <a:pt x="1193130" y="159032"/>
                  </a:lnTo>
                  <a:lnTo>
                    <a:pt x="1151280" y="177565"/>
                  </a:lnTo>
                  <a:lnTo>
                    <a:pt x="1109949" y="197033"/>
                  </a:lnTo>
                  <a:lnTo>
                    <a:pt x="1069150" y="217421"/>
                  </a:lnTo>
                  <a:lnTo>
                    <a:pt x="1028896" y="238718"/>
                  </a:lnTo>
                  <a:lnTo>
                    <a:pt x="989201" y="260908"/>
                  </a:lnTo>
                  <a:lnTo>
                    <a:pt x="950078" y="283979"/>
                  </a:lnTo>
                  <a:lnTo>
                    <a:pt x="911540" y="307917"/>
                  </a:lnTo>
                  <a:lnTo>
                    <a:pt x="873602" y="332710"/>
                  </a:lnTo>
                  <a:lnTo>
                    <a:pt x="836277" y="358342"/>
                  </a:lnTo>
                  <a:lnTo>
                    <a:pt x="799578" y="384801"/>
                  </a:lnTo>
                  <a:lnTo>
                    <a:pt x="763519" y="412074"/>
                  </a:lnTo>
                  <a:lnTo>
                    <a:pt x="728113" y="440146"/>
                  </a:lnTo>
                  <a:lnTo>
                    <a:pt x="693373" y="469005"/>
                  </a:lnTo>
                  <a:lnTo>
                    <a:pt x="659314" y="498637"/>
                  </a:lnTo>
                  <a:lnTo>
                    <a:pt x="625949" y="529028"/>
                  </a:lnTo>
                  <a:lnTo>
                    <a:pt x="593290" y="560166"/>
                  </a:lnTo>
                  <a:lnTo>
                    <a:pt x="561353" y="592036"/>
                  </a:lnTo>
                  <a:lnTo>
                    <a:pt x="530149" y="624625"/>
                  </a:lnTo>
                  <a:lnTo>
                    <a:pt x="499693" y="657920"/>
                  </a:lnTo>
                  <a:lnTo>
                    <a:pt x="469999" y="691907"/>
                  </a:lnTo>
                  <a:lnTo>
                    <a:pt x="441078" y="726573"/>
                  </a:lnTo>
                  <a:lnTo>
                    <a:pt x="412947" y="761904"/>
                  </a:lnTo>
                  <a:lnTo>
                    <a:pt x="385616" y="797887"/>
                  </a:lnTo>
                  <a:lnTo>
                    <a:pt x="359101" y="834508"/>
                  </a:lnTo>
                  <a:lnTo>
                    <a:pt x="333414" y="871755"/>
                  </a:lnTo>
                  <a:lnTo>
                    <a:pt x="308570" y="909612"/>
                  </a:lnTo>
                  <a:lnTo>
                    <a:pt x="284581" y="948068"/>
                  </a:lnTo>
                  <a:lnTo>
                    <a:pt x="261461" y="987108"/>
                  </a:lnTo>
                  <a:lnTo>
                    <a:pt x="239223" y="1026719"/>
                  </a:lnTo>
                  <a:lnTo>
                    <a:pt x="217882" y="1066888"/>
                  </a:lnTo>
                  <a:lnTo>
                    <a:pt x="197450" y="1107601"/>
                  </a:lnTo>
                  <a:lnTo>
                    <a:pt x="177941" y="1148844"/>
                  </a:lnTo>
                  <a:lnTo>
                    <a:pt x="159369" y="1190605"/>
                  </a:lnTo>
                  <a:lnTo>
                    <a:pt x="141747" y="1232870"/>
                  </a:lnTo>
                  <a:lnTo>
                    <a:pt x="125088" y="1275624"/>
                  </a:lnTo>
                  <a:lnTo>
                    <a:pt x="109406" y="1318856"/>
                  </a:lnTo>
                  <a:lnTo>
                    <a:pt x="94715" y="1362551"/>
                  </a:lnTo>
                  <a:lnTo>
                    <a:pt x="81027" y="1406696"/>
                  </a:lnTo>
                  <a:lnTo>
                    <a:pt x="68357" y="1451277"/>
                  </a:lnTo>
                  <a:lnTo>
                    <a:pt x="56719" y="1496281"/>
                  </a:lnTo>
                  <a:lnTo>
                    <a:pt x="46124" y="1541695"/>
                  </a:lnTo>
                  <a:lnTo>
                    <a:pt x="36587" y="1587504"/>
                  </a:lnTo>
                  <a:lnTo>
                    <a:pt x="28122" y="1633696"/>
                  </a:lnTo>
                  <a:lnTo>
                    <a:pt x="20742" y="1680258"/>
                  </a:lnTo>
                  <a:lnTo>
                    <a:pt x="14460" y="1727175"/>
                  </a:lnTo>
                  <a:lnTo>
                    <a:pt x="9290" y="1774434"/>
                  </a:lnTo>
                  <a:lnTo>
                    <a:pt x="5246" y="1822022"/>
                  </a:lnTo>
                  <a:lnTo>
                    <a:pt x="2340" y="1869925"/>
                  </a:lnTo>
                  <a:lnTo>
                    <a:pt x="587" y="1918130"/>
                  </a:lnTo>
                  <a:lnTo>
                    <a:pt x="0" y="1966623"/>
                  </a:lnTo>
                  <a:lnTo>
                    <a:pt x="587" y="2015117"/>
                  </a:lnTo>
                  <a:lnTo>
                    <a:pt x="2340" y="2063322"/>
                  </a:lnTo>
                  <a:lnTo>
                    <a:pt x="5246" y="2111225"/>
                  </a:lnTo>
                  <a:lnTo>
                    <a:pt x="9290" y="2158813"/>
                  </a:lnTo>
                  <a:lnTo>
                    <a:pt x="14460" y="2206072"/>
                  </a:lnTo>
                  <a:lnTo>
                    <a:pt x="20742" y="2252989"/>
                  </a:lnTo>
                  <a:lnTo>
                    <a:pt x="28122" y="2299550"/>
                  </a:lnTo>
                  <a:lnTo>
                    <a:pt x="36587" y="2345743"/>
                  </a:lnTo>
                  <a:lnTo>
                    <a:pt x="46124" y="2391552"/>
                  </a:lnTo>
                  <a:lnTo>
                    <a:pt x="56719" y="2436966"/>
                  </a:lnTo>
                  <a:lnTo>
                    <a:pt x="68357" y="2481970"/>
                  </a:lnTo>
                  <a:lnTo>
                    <a:pt x="81027" y="2526551"/>
                  </a:lnTo>
                  <a:lnTo>
                    <a:pt x="94715" y="2570696"/>
                  </a:lnTo>
                  <a:lnTo>
                    <a:pt x="109406" y="2614391"/>
                  </a:lnTo>
                  <a:lnTo>
                    <a:pt x="125088" y="2657623"/>
                  </a:lnTo>
                  <a:lnTo>
                    <a:pt x="141747" y="2700377"/>
                  </a:lnTo>
                  <a:lnTo>
                    <a:pt x="159369" y="2742642"/>
                  </a:lnTo>
                  <a:lnTo>
                    <a:pt x="177941" y="2784403"/>
                  </a:lnTo>
                  <a:lnTo>
                    <a:pt x="197450" y="2825646"/>
                  </a:lnTo>
                  <a:lnTo>
                    <a:pt x="217882" y="2866359"/>
                  </a:lnTo>
                  <a:lnTo>
                    <a:pt x="239223" y="2906528"/>
                  </a:lnTo>
                  <a:lnTo>
                    <a:pt x="261461" y="2946139"/>
                  </a:lnTo>
                  <a:lnTo>
                    <a:pt x="284581" y="2985179"/>
                  </a:lnTo>
                  <a:lnTo>
                    <a:pt x="308570" y="3023635"/>
                  </a:lnTo>
                  <a:lnTo>
                    <a:pt x="333414" y="3061492"/>
                  </a:lnTo>
                  <a:lnTo>
                    <a:pt x="359101" y="3098739"/>
                  </a:lnTo>
                  <a:lnTo>
                    <a:pt x="385616" y="3135360"/>
                  </a:lnTo>
                  <a:lnTo>
                    <a:pt x="412947" y="3171343"/>
                  </a:lnTo>
                  <a:lnTo>
                    <a:pt x="441078" y="3206674"/>
                  </a:lnTo>
                  <a:lnTo>
                    <a:pt x="469999" y="3241340"/>
                  </a:lnTo>
                  <a:lnTo>
                    <a:pt x="499693" y="3275327"/>
                  </a:lnTo>
                  <a:lnTo>
                    <a:pt x="530149" y="3308622"/>
                  </a:lnTo>
                  <a:lnTo>
                    <a:pt x="561353" y="3341211"/>
                  </a:lnTo>
                  <a:lnTo>
                    <a:pt x="593290" y="3373081"/>
                  </a:lnTo>
                  <a:lnTo>
                    <a:pt x="625949" y="3404219"/>
                  </a:lnTo>
                  <a:lnTo>
                    <a:pt x="659314" y="3434610"/>
                  </a:lnTo>
                  <a:lnTo>
                    <a:pt x="693373" y="3464242"/>
                  </a:lnTo>
                  <a:lnTo>
                    <a:pt x="728113" y="3493101"/>
                  </a:lnTo>
                  <a:lnTo>
                    <a:pt x="763519" y="3521174"/>
                  </a:lnTo>
                  <a:lnTo>
                    <a:pt x="799578" y="3548446"/>
                  </a:lnTo>
                  <a:lnTo>
                    <a:pt x="836277" y="3574906"/>
                  </a:lnTo>
                  <a:lnTo>
                    <a:pt x="873602" y="3600538"/>
                  </a:lnTo>
                  <a:lnTo>
                    <a:pt x="911540" y="3625330"/>
                  </a:lnTo>
                  <a:lnTo>
                    <a:pt x="950078" y="3649268"/>
                  </a:lnTo>
                  <a:lnTo>
                    <a:pt x="989201" y="3672339"/>
                  </a:lnTo>
                  <a:lnTo>
                    <a:pt x="1028896" y="3694530"/>
                  </a:lnTo>
                  <a:lnTo>
                    <a:pt x="1069150" y="3715826"/>
                  </a:lnTo>
                  <a:lnTo>
                    <a:pt x="1109949" y="3736215"/>
                  </a:lnTo>
                  <a:lnTo>
                    <a:pt x="1151280" y="3755682"/>
                  </a:lnTo>
                  <a:lnTo>
                    <a:pt x="1193130" y="3774215"/>
                  </a:lnTo>
                  <a:lnTo>
                    <a:pt x="1235484" y="3791801"/>
                  </a:lnTo>
                  <a:lnTo>
                    <a:pt x="1278330" y="3808424"/>
                  </a:lnTo>
                  <a:lnTo>
                    <a:pt x="1321653" y="3824073"/>
                  </a:lnTo>
                  <a:lnTo>
                    <a:pt x="1365441" y="3838733"/>
                  </a:lnTo>
                  <a:lnTo>
                    <a:pt x="1409679" y="3852392"/>
                  </a:lnTo>
                  <a:lnTo>
                    <a:pt x="1454355" y="3865035"/>
                  </a:lnTo>
                  <a:lnTo>
                    <a:pt x="1499455" y="3876649"/>
                  </a:lnTo>
                  <a:lnTo>
                    <a:pt x="1544965" y="3887221"/>
                  </a:lnTo>
                  <a:lnTo>
                    <a:pt x="1590872" y="3896738"/>
                  </a:lnTo>
                  <a:lnTo>
                    <a:pt x="1637163" y="3905185"/>
                  </a:lnTo>
                  <a:lnTo>
                    <a:pt x="1683823" y="3912549"/>
                  </a:lnTo>
                  <a:lnTo>
                    <a:pt x="1730840" y="3918818"/>
                  </a:lnTo>
                  <a:lnTo>
                    <a:pt x="1778200" y="3923977"/>
                  </a:lnTo>
                  <a:lnTo>
                    <a:pt x="1825889" y="3928013"/>
                  </a:lnTo>
                  <a:lnTo>
                    <a:pt x="1873894" y="3930913"/>
                  </a:lnTo>
                  <a:lnTo>
                    <a:pt x="1922202" y="3932662"/>
                  </a:lnTo>
                  <a:lnTo>
                    <a:pt x="1970798" y="3933248"/>
                  </a:lnTo>
                  <a:lnTo>
                    <a:pt x="2019395" y="3932662"/>
                  </a:lnTo>
                  <a:lnTo>
                    <a:pt x="2067702" y="3930913"/>
                  </a:lnTo>
                  <a:lnTo>
                    <a:pt x="2115707" y="3928013"/>
                  </a:lnTo>
                  <a:lnTo>
                    <a:pt x="2163397" y="3923977"/>
                  </a:lnTo>
                  <a:lnTo>
                    <a:pt x="2210756" y="3918818"/>
                  </a:lnTo>
                  <a:lnTo>
                    <a:pt x="2257773" y="3912549"/>
                  </a:lnTo>
                  <a:lnTo>
                    <a:pt x="2304434" y="3905185"/>
                  </a:lnTo>
                  <a:lnTo>
                    <a:pt x="2350724" y="3896738"/>
                  </a:lnTo>
                  <a:lnTo>
                    <a:pt x="2396631" y="3887221"/>
                  </a:lnTo>
                  <a:lnTo>
                    <a:pt x="2442142" y="3876649"/>
                  </a:lnTo>
                  <a:lnTo>
                    <a:pt x="2487242" y="3865035"/>
                  </a:lnTo>
                  <a:lnTo>
                    <a:pt x="2531918" y="3852392"/>
                  </a:lnTo>
                  <a:lnTo>
                    <a:pt x="2576157" y="3838733"/>
                  </a:lnTo>
                  <a:lnTo>
                    <a:pt x="2619944" y="3824073"/>
                  </a:lnTo>
                  <a:lnTo>
                    <a:pt x="2663268" y="3808424"/>
                  </a:lnTo>
                  <a:lnTo>
                    <a:pt x="2706114" y="3791801"/>
                  </a:lnTo>
                  <a:lnTo>
                    <a:pt x="2748468" y="3774215"/>
                  </a:lnTo>
                  <a:lnTo>
                    <a:pt x="2790318" y="3755682"/>
                  </a:lnTo>
                  <a:lnTo>
                    <a:pt x="2831649" y="3736215"/>
                  </a:lnTo>
                  <a:lnTo>
                    <a:pt x="2872449" y="3715826"/>
                  </a:lnTo>
                  <a:lnTo>
                    <a:pt x="2912703" y="3694530"/>
                  </a:lnTo>
                  <a:lnTo>
                    <a:pt x="2952398" y="3672339"/>
                  </a:lnTo>
                  <a:lnTo>
                    <a:pt x="2991521" y="3649268"/>
                  </a:lnTo>
                  <a:lnTo>
                    <a:pt x="3030059" y="3625330"/>
                  </a:lnTo>
                  <a:lnTo>
                    <a:pt x="3067997" y="3600538"/>
                  </a:lnTo>
                  <a:lnTo>
                    <a:pt x="3105323" y="3574906"/>
                  </a:lnTo>
                  <a:lnTo>
                    <a:pt x="3142022" y="3548446"/>
                  </a:lnTo>
                  <a:lnTo>
                    <a:pt x="3178081" y="3521174"/>
                  </a:lnTo>
                  <a:lnTo>
                    <a:pt x="3213488" y="3493101"/>
                  </a:lnTo>
                  <a:lnTo>
                    <a:pt x="3248227" y="3464242"/>
                  </a:lnTo>
                  <a:lnTo>
                    <a:pt x="3282287" y="3434610"/>
                  </a:lnTo>
                  <a:lnTo>
                    <a:pt x="3315652" y="3404219"/>
                  </a:lnTo>
                  <a:lnTo>
                    <a:pt x="3348311" y="3373081"/>
                  </a:lnTo>
                  <a:lnTo>
                    <a:pt x="3380249" y="3341211"/>
                  </a:lnTo>
                  <a:lnTo>
                    <a:pt x="3411453" y="3308622"/>
                  </a:lnTo>
                  <a:lnTo>
                    <a:pt x="3441909" y="3275327"/>
                  </a:lnTo>
                  <a:lnTo>
                    <a:pt x="3471604" y="3241340"/>
                  </a:lnTo>
                  <a:lnTo>
                    <a:pt x="3500524" y="3206674"/>
                  </a:lnTo>
                  <a:lnTo>
                    <a:pt x="3528656" y="3171343"/>
                  </a:lnTo>
                  <a:lnTo>
                    <a:pt x="3555987" y="3135360"/>
                  </a:lnTo>
                  <a:lnTo>
                    <a:pt x="3582502" y="3098739"/>
                  </a:lnTo>
                  <a:lnTo>
                    <a:pt x="3608189" y="3061492"/>
                  </a:lnTo>
                  <a:lnTo>
                    <a:pt x="3633034" y="3023635"/>
                  </a:lnTo>
                  <a:lnTo>
                    <a:pt x="3657023" y="2985179"/>
                  </a:lnTo>
                  <a:lnTo>
                    <a:pt x="3680144" y="2946139"/>
                  </a:lnTo>
                  <a:lnTo>
                    <a:pt x="3702381" y="2906528"/>
                  </a:lnTo>
                  <a:lnTo>
                    <a:pt x="3723723" y="2866359"/>
                  </a:lnTo>
                  <a:lnTo>
                    <a:pt x="3744155" y="2825646"/>
                  </a:lnTo>
                  <a:lnTo>
                    <a:pt x="3763664" y="2784403"/>
                  </a:lnTo>
                  <a:lnTo>
                    <a:pt x="3782236" y="2742642"/>
                  </a:lnTo>
                  <a:lnTo>
                    <a:pt x="3799859" y="2700377"/>
                  </a:lnTo>
                  <a:lnTo>
                    <a:pt x="3816518" y="2657623"/>
                  </a:lnTo>
                  <a:lnTo>
                    <a:pt x="3832200" y="2614391"/>
                  </a:lnTo>
                  <a:lnTo>
                    <a:pt x="3846891" y="2570696"/>
                  </a:lnTo>
                  <a:lnTo>
                    <a:pt x="3860578" y="2526551"/>
                  </a:lnTo>
                  <a:lnTo>
                    <a:pt x="3873249" y="2481970"/>
                  </a:lnTo>
                  <a:lnTo>
                    <a:pt x="3884888" y="2436966"/>
                  </a:lnTo>
                  <a:lnTo>
                    <a:pt x="3895482" y="2391552"/>
                  </a:lnTo>
                  <a:lnTo>
                    <a:pt x="3905019" y="2345743"/>
                  </a:lnTo>
                  <a:lnTo>
                    <a:pt x="3913484" y="2299550"/>
                  </a:lnTo>
                  <a:lnTo>
                    <a:pt x="3920864" y="2252989"/>
                  </a:lnTo>
                  <a:lnTo>
                    <a:pt x="3927146" y="2206072"/>
                  </a:lnTo>
                  <a:lnTo>
                    <a:pt x="3932316" y="2158813"/>
                  </a:lnTo>
                  <a:lnTo>
                    <a:pt x="3936361" y="2111225"/>
                  </a:lnTo>
                  <a:lnTo>
                    <a:pt x="3939266" y="2063322"/>
                  </a:lnTo>
                  <a:lnTo>
                    <a:pt x="3941020" y="2015117"/>
                  </a:lnTo>
                  <a:lnTo>
                    <a:pt x="3941607" y="1966623"/>
                  </a:lnTo>
                  <a:lnTo>
                    <a:pt x="3941020" y="1918130"/>
                  </a:lnTo>
                  <a:lnTo>
                    <a:pt x="3939266" y="1869925"/>
                  </a:lnTo>
                  <a:lnTo>
                    <a:pt x="3936361" y="1822022"/>
                  </a:lnTo>
                  <a:lnTo>
                    <a:pt x="3932316" y="1774434"/>
                  </a:lnTo>
                  <a:lnTo>
                    <a:pt x="3927146" y="1727175"/>
                  </a:lnTo>
                  <a:lnTo>
                    <a:pt x="3920864" y="1680258"/>
                  </a:lnTo>
                  <a:lnTo>
                    <a:pt x="3913484" y="1633696"/>
                  </a:lnTo>
                  <a:lnTo>
                    <a:pt x="3905019" y="1587504"/>
                  </a:lnTo>
                  <a:lnTo>
                    <a:pt x="3895482" y="1541695"/>
                  </a:lnTo>
                  <a:lnTo>
                    <a:pt x="3884888" y="1496281"/>
                  </a:lnTo>
                  <a:lnTo>
                    <a:pt x="3873249" y="1451277"/>
                  </a:lnTo>
                  <a:lnTo>
                    <a:pt x="3860578" y="1406696"/>
                  </a:lnTo>
                  <a:lnTo>
                    <a:pt x="3846891" y="1362551"/>
                  </a:lnTo>
                  <a:lnTo>
                    <a:pt x="3832200" y="1318856"/>
                  </a:lnTo>
                  <a:lnTo>
                    <a:pt x="3816518" y="1275624"/>
                  </a:lnTo>
                  <a:lnTo>
                    <a:pt x="3799859" y="1232870"/>
                  </a:lnTo>
                  <a:lnTo>
                    <a:pt x="3782236" y="1190605"/>
                  </a:lnTo>
                  <a:lnTo>
                    <a:pt x="3763664" y="1148844"/>
                  </a:lnTo>
                  <a:lnTo>
                    <a:pt x="3744155" y="1107601"/>
                  </a:lnTo>
                  <a:lnTo>
                    <a:pt x="3723723" y="1066888"/>
                  </a:lnTo>
                  <a:lnTo>
                    <a:pt x="3702381" y="1026719"/>
                  </a:lnTo>
                  <a:lnTo>
                    <a:pt x="3680144" y="987108"/>
                  </a:lnTo>
                  <a:lnTo>
                    <a:pt x="3657023" y="948068"/>
                  </a:lnTo>
                  <a:lnTo>
                    <a:pt x="3633034" y="909612"/>
                  </a:lnTo>
                  <a:lnTo>
                    <a:pt x="3608189" y="871755"/>
                  </a:lnTo>
                  <a:lnTo>
                    <a:pt x="3582502" y="834508"/>
                  </a:lnTo>
                  <a:lnTo>
                    <a:pt x="3555987" y="797887"/>
                  </a:lnTo>
                  <a:lnTo>
                    <a:pt x="3528656" y="761904"/>
                  </a:lnTo>
                  <a:lnTo>
                    <a:pt x="3500524" y="726573"/>
                  </a:lnTo>
                  <a:lnTo>
                    <a:pt x="3471604" y="691907"/>
                  </a:lnTo>
                  <a:lnTo>
                    <a:pt x="3441909" y="657920"/>
                  </a:lnTo>
                  <a:lnTo>
                    <a:pt x="3411453" y="624625"/>
                  </a:lnTo>
                  <a:lnTo>
                    <a:pt x="3380249" y="592036"/>
                  </a:lnTo>
                  <a:lnTo>
                    <a:pt x="3348311" y="560166"/>
                  </a:lnTo>
                  <a:lnTo>
                    <a:pt x="3315652" y="529028"/>
                  </a:lnTo>
                  <a:lnTo>
                    <a:pt x="3282287" y="498637"/>
                  </a:lnTo>
                  <a:lnTo>
                    <a:pt x="3248227" y="469005"/>
                  </a:lnTo>
                  <a:lnTo>
                    <a:pt x="3213488" y="440146"/>
                  </a:lnTo>
                  <a:lnTo>
                    <a:pt x="3178081" y="412074"/>
                  </a:lnTo>
                  <a:lnTo>
                    <a:pt x="3142022" y="384801"/>
                  </a:lnTo>
                  <a:lnTo>
                    <a:pt x="3105323" y="358342"/>
                  </a:lnTo>
                  <a:lnTo>
                    <a:pt x="3067997" y="332710"/>
                  </a:lnTo>
                  <a:lnTo>
                    <a:pt x="3030059" y="307917"/>
                  </a:lnTo>
                  <a:lnTo>
                    <a:pt x="2991521" y="283979"/>
                  </a:lnTo>
                  <a:lnTo>
                    <a:pt x="2952398" y="260908"/>
                  </a:lnTo>
                  <a:lnTo>
                    <a:pt x="2912703" y="238718"/>
                  </a:lnTo>
                  <a:lnTo>
                    <a:pt x="2872449" y="217421"/>
                  </a:lnTo>
                  <a:lnTo>
                    <a:pt x="2831649" y="197033"/>
                  </a:lnTo>
                  <a:lnTo>
                    <a:pt x="2790318" y="177565"/>
                  </a:lnTo>
                  <a:lnTo>
                    <a:pt x="2748468" y="159032"/>
                  </a:lnTo>
                  <a:lnTo>
                    <a:pt x="2706114" y="141447"/>
                  </a:lnTo>
                  <a:lnTo>
                    <a:pt x="2663268" y="124824"/>
                  </a:lnTo>
                  <a:lnTo>
                    <a:pt x="2619944" y="109175"/>
                  </a:lnTo>
                  <a:lnTo>
                    <a:pt x="2576157" y="94515"/>
                  </a:lnTo>
                  <a:lnTo>
                    <a:pt x="2531918" y="80856"/>
                  </a:lnTo>
                  <a:lnTo>
                    <a:pt x="2487242" y="68213"/>
                  </a:lnTo>
                  <a:lnTo>
                    <a:pt x="2442142" y="56599"/>
                  </a:lnTo>
                  <a:lnTo>
                    <a:pt x="2396631" y="46027"/>
                  </a:lnTo>
                  <a:lnTo>
                    <a:pt x="2350724" y="36510"/>
                  </a:lnTo>
                  <a:lnTo>
                    <a:pt x="2304434" y="28063"/>
                  </a:lnTo>
                  <a:lnTo>
                    <a:pt x="2257773" y="20698"/>
                  </a:lnTo>
                  <a:lnTo>
                    <a:pt x="2210756" y="14430"/>
                  </a:lnTo>
                  <a:lnTo>
                    <a:pt x="2163397" y="9271"/>
                  </a:lnTo>
                  <a:lnTo>
                    <a:pt x="2115707" y="5235"/>
                  </a:lnTo>
                  <a:lnTo>
                    <a:pt x="2067702" y="2335"/>
                  </a:lnTo>
                  <a:lnTo>
                    <a:pt x="2019395" y="586"/>
                  </a:lnTo>
                  <a:lnTo>
                    <a:pt x="1970798" y="0"/>
                  </a:lnTo>
                  <a:close/>
                </a:path>
              </a:pathLst>
            </a:custGeom>
            <a:solidFill>
              <a:srgbClr val="F28A04">
                <a:alpha val="79998"/>
              </a:srgbClr>
            </a:solidFill>
          </p:spPr>
          <p:txBody>
            <a:bodyPr wrap="square" lIns="0" tIns="0" rIns="0" bIns="0" rtlCol="0"/>
            <a:lstStyle/>
            <a:p>
              <a:endParaRPr/>
            </a:p>
          </p:txBody>
        </p:sp>
        <p:sp>
          <p:nvSpPr>
            <p:cNvPr id="5" name="object 5"/>
            <p:cNvSpPr/>
            <p:nvPr/>
          </p:nvSpPr>
          <p:spPr>
            <a:xfrm>
              <a:off x="14228749" y="4392823"/>
              <a:ext cx="3942079" cy="3686175"/>
            </a:xfrm>
            <a:custGeom>
              <a:avLst/>
              <a:gdLst/>
              <a:ahLst/>
              <a:cxnLst/>
              <a:rect l="l" t="t" r="r" b="b"/>
              <a:pathLst>
                <a:path w="3942080" h="3686175">
                  <a:moveTo>
                    <a:pt x="1970798" y="0"/>
                  </a:moveTo>
                  <a:lnTo>
                    <a:pt x="1920711" y="583"/>
                  </a:lnTo>
                  <a:lnTo>
                    <a:pt x="1870932" y="2325"/>
                  </a:lnTo>
                  <a:lnTo>
                    <a:pt x="1821475" y="5210"/>
                  </a:lnTo>
                  <a:lnTo>
                    <a:pt x="1772355" y="9226"/>
                  </a:lnTo>
                  <a:lnTo>
                    <a:pt x="1723586" y="14359"/>
                  </a:lnTo>
                  <a:lnTo>
                    <a:pt x="1675184" y="20594"/>
                  </a:lnTo>
                  <a:lnTo>
                    <a:pt x="1627164" y="27918"/>
                  </a:lnTo>
                  <a:lnTo>
                    <a:pt x="1579539" y="36317"/>
                  </a:lnTo>
                  <a:lnTo>
                    <a:pt x="1532325" y="45777"/>
                  </a:lnTo>
                  <a:lnTo>
                    <a:pt x="1485537" y="56284"/>
                  </a:lnTo>
                  <a:lnTo>
                    <a:pt x="1439190" y="67825"/>
                  </a:lnTo>
                  <a:lnTo>
                    <a:pt x="1393297" y="80386"/>
                  </a:lnTo>
                  <a:lnTo>
                    <a:pt x="1347875" y="93953"/>
                  </a:lnTo>
                  <a:lnTo>
                    <a:pt x="1302937" y="108512"/>
                  </a:lnTo>
                  <a:lnTo>
                    <a:pt x="1258499" y="124050"/>
                  </a:lnTo>
                  <a:lnTo>
                    <a:pt x="1214575" y="140552"/>
                  </a:lnTo>
                  <a:lnTo>
                    <a:pt x="1171180" y="158004"/>
                  </a:lnTo>
                  <a:lnTo>
                    <a:pt x="1128329" y="176393"/>
                  </a:lnTo>
                  <a:lnTo>
                    <a:pt x="1086037" y="195706"/>
                  </a:lnTo>
                  <a:lnTo>
                    <a:pt x="1044318" y="215928"/>
                  </a:lnTo>
                  <a:lnTo>
                    <a:pt x="1003187" y="237045"/>
                  </a:lnTo>
                  <a:lnTo>
                    <a:pt x="962659" y="259043"/>
                  </a:lnTo>
                  <a:lnTo>
                    <a:pt x="922748" y="281910"/>
                  </a:lnTo>
                  <a:lnTo>
                    <a:pt x="883471" y="305630"/>
                  </a:lnTo>
                  <a:lnTo>
                    <a:pt x="844840" y="330191"/>
                  </a:lnTo>
                  <a:lnTo>
                    <a:pt x="806872" y="355578"/>
                  </a:lnTo>
                  <a:lnTo>
                    <a:pt x="769580" y="381778"/>
                  </a:lnTo>
                  <a:lnTo>
                    <a:pt x="732980" y="408776"/>
                  </a:lnTo>
                  <a:lnTo>
                    <a:pt x="697086" y="436559"/>
                  </a:lnTo>
                  <a:lnTo>
                    <a:pt x="661914" y="465113"/>
                  </a:lnTo>
                  <a:lnTo>
                    <a:pt x="627477" y="494424"/>
                  </a:lnTo>
                  <a:lnTo>
                    <a:pt x="593791" y="524479"/>
                  </a:lnTo>
                  <a:lnTo>
                    <a:pt x="560871" y="555264"/>
                  </a:lnTo>
                  <a:lnTo>
                    <a:pt x="528731" y="586764"/>
                  </a:lnTo>
                  <a:lnTo>
                    <a:pt x="497386" y="618966"/>
                  </a:lnTo>
                  <a:lnTo>
                    <a:pt x="466850" y="651857"/>
                  </a:lnTo>
                  <a:lnTo>
                    <a:pt x="437139" y="685422"/>
                  </a:lnTo>
                  <a:lnTo>
                    <a:pt x="408268" y="719647"/>
                  </a:lnTo>
                  <a:lnTo>
                    <a:pt x="380250" y="754519"/>
                  </a:lnTo>
                  <a:lnTo>
                    <a:pt x="353102" y="790024"/>
                  </a:lnTo>
                  <a:lnTo>
                    <a:pt x="326837" y="826148"/>
                  </a:lnTo>
                  <a:lnTo>
                    <a:pt x="301471" y="862877"/>
                  </a:lnTo>
                  <a:lnTo>
                    <a:pt x="277018" y="900198"/>
                  </a:lnTo>
                  <a:lnTo>
                    <a:pt x="253493" y="938097"/>
                  </a:lnTo>
                  <a:lnTo>
                    <a:pt x="230910" y="976559"/>
                  </a:lnTo>
                  <a:lnTo>
                    <a:pt x="209285" y="1015571"/>
                  </a:lnTo>
                  <a:lnTo>
                    <a:pt x="188633" y="1055120"/>
                  </a:lnTo>
                  <a:lnTo>
                    <a:pt x="168968" y="1095190"/>
                  </a:lnTo>
                  <a:lnTo>
                    <a:pt x="150304" y="1135770"/>
                  </a:lnTo>
                  <a:lnTo>
                    <a:pt x="132657" y="1176844"/>
                  </a:lnTo>
                  <a:lnTo>
                    <a:pt x="116042" y="1218399"/>
                  </a:lnTo>
                  <a:lnTo>
                    <a:pt x="100473" y="1260421"/>
                  </a:lnTo>
                  <a:lnTo>
                    <a:pt x="85964" y="1302897"/>
                  </a:lnTo>
                  <a:lnTo>
                    <a:pt x="72532" y="1345812"/>
                  </a:lnTo>
                  <a:lnTo>
                    <a:pt x="60190" y="1389152"/>
                  </a:lnTo>
                  <a:lnTo>
                    <a:pt x="48953" y="1432905"/>
                  </a:lnTo>
                  <a:lnTo>
                    <a:pt x="38836" y="1477055"/>
                  </a:lnTo>
                  <a:lnTo>
                    <a:pt x="29855" y="1521590"/>
                  </a:lnTo>
                  <a:lnTo>
                    <a:pt x="22023" y="1566495"/>
                  </a:lnTo>
                  <a:lnTo>
                    <a:pt x="15355" y="1611756"/>
                  </a:lnTo>
                  <a:lnTo>
                    <a:pt x="9866" y="1657361"/>
                  </a:lnTo>
                  <a:lnTo>
                    <a:pt x="5572" y="1703294"/>
                  </a:lnTo>
                  <a:lnTo>
                    <a:pt x="2486" y="1749543"/>
                  </a:lnTo>
                  <a:lnTo>
                    <a:pt x="624" y="1796092"/>
                  </a:lnTo>
                  <a:lnTo>
                    <a:pt x="0" y="1842930"/>
                  </a:lnTo>
                  <a:lnTo>
                    <a:pt x="624" y="1889767"/>
                  </a:lnTo>
                  <a:lnTo>
                    <a:pt x="2486" y="1936317"/>
                  </a:lnTo>
                  <a:lnTo>
                    <a:pt x="5572" y="1982565"/>
                  </a:lnTo>
                  <a:lnTo>
                    <a:pt x="9866" y="2028499"/>
                  </a:lnTo>
                  <a:lnTo>
                    <a:pt x="15355" y="2074103"/>
                  </a:lnTo>
                  <a:lnTo>
                    <a:pt x="22023" y="2119365"/>
                  </a:lnTo>
                  <a:lnTo>
                    <a:pt x="29855" y="2164270"/>
                  </a:lnTo>
                  <a:lnTo>
                    <a:pt x="38836" y="2208804"/>
                  </a:lnTo>
                  <a:lnTo>
                    <a:pt x="48953" y="2252955"/>
                  </a:lnTo>
                  <a:lnTo>
                    <a:pt x="60190" y="2296707"/>
                  </a:lnTo>
                  <a:lnTo>
                    <a:pt x="72532" y="2340048"/>
                  </a:lnTo>
                  <a:lnTo>
                    <a:pt x="85964" y="2382963"/>
                  </a:lnTo>
                  <a:lnTo>
                    <a:pt x="100473" y="2425438"/>
                  </a:lnTo>
                  <a:lnTo>
                    <a:pt x="116042" y="2467460"/>
                  </a:lnTo>
                  <a:lnTo>
                    <a:pt x="132657" y="2509016"/>
                  </a:lnTo>
                  <a:lnTo>
                    <a:pt x="150304" y="2550090"/>
                  </a:lnTo>
                  <a:lnTo>
                    <a:pt x="168968" y="2590669"/>
                  </a:lnTo>
                  <a:lnTo>
                    <a:pt x="188633" y="2630740"/>
                  </a:lnTo>
                  <a:lnTo>
                    <a:pt x="209285" y="2670288"/>
                  </a:lnTo>
                  <a:lnTo>
                    <a:pt x="230910" y="2709301"/>
                  </a:lnTo>
                  <a:lnTo>
                    <a:pt x="253493" y="2747763"/>
                  </a:lnTo>
                  <a:lnTo>
                    <a:pt x="277018" y="2785661"/>
                  </a:lnTo>
                  <a:lnTo>
                    <a:pt x="301471" y="2822982"/>
                  </a:lnTo>
                  <a:lnTo>
                    <a:pt x="326837" y="2859711"/>
                  </a:lnTo>
                  <a:lnTo>
                    <a:pt x="353102" y="2895836"/>
                  </a:lnTo>
                  <a:lnTo>
                    <a:pt x="380250" y="2931341"/>
                  </a:lnTo>
                  <a:lnTo>
                    <a:pt x="408268" y="2966213"/>
                  </a:lnTo>
                  <a:lnTo>
                    <a:pt x="437139" y="3000438"/>
                  </a:lnTo>
                  <a:lnTo>
                    <a:pt x="466850" y="3034003"/>
                  </a:lnTo>
                  <a:lnTo>
                    <a:pt x="497386" y="3066893"/>
                  </a:lnTo>
                  <a:lnTo>
                    <a:pt x="528731" y="3099095"/>
                  </a:lnTo>
                  <a:lnTo>
                    <a:pt x="560871" y="3130596"/>
                  </a:lnTo>
                  <a:lnTo>
                    <a:pt x="593791" y="3161380"/>
                  </a:lnTo>
                  <a:lnTo>
                    <a:pt x="627477" y="3191435"/>
                  </a:lnTo>
                  <a:lnTo>
                    <a:pt x="661914" y="3220746"/>
                  </a:lnTo>
                  <a:lnTo>
                    <a:pt x="697086" y="3249301"/>
                  </a:lnTo>
                  <a:lnTo>
                    <a:pt x="732980" y="3277084"/>
                  </a:lnTo>
                  <a:lnTo>
                    <a:pt x="769580" y="3304082"/>
                  </a:lnTo>
                  <a:lnTo>
                    <a:pt x="806872" y="3330281"/>
                  </a:lnTo>
                  <a:lnTo>
                    <a:pt x="844840" y="3355668"/>
                  </a:lnTo>
                  <a:lnTo>
                    <a:pt x="883471" y="3380229"/>
                  </a:lnTo>
                  <a:lnTo>
                    <a:pt x="922748" y="3403950"/>
                  </a:lnTo>
                  <a:lnTo>
                    <a:pt x="962659" y="3426816"/>
                  </a:lnTo>
                  <a:lnTo>
                    <a:pt x="1003187" y="3448815"/>
                  </a:lnTo>
                  <a:lnTo>
                    <a:pt x="1044318" y="3469932"/>
                  </a:lnTo>
                  <a:lnTo>
                    <a:pt x="1086037" y="3490154"/>
                  </a:lnTo>
                  <a:lnTo>
                    <a:pt x="1128329" y="3509466"/>
                  </a:lnTo>
                  <a:lnTo>
                    <a:pt x="1171180" y="3527855"/>
                  </a:lnTo>
                  <a:lnTo>
                    <a:pt x="1214575" y="3545308"/>
                  </a:lnTo>
                  <a:lnTo>
                    <a:pt x="1258499" y="3561810"/>
                  </a:lnTo>
                  <a:lnTo>
                    <a:pt x="1302937" y="3577347"/>
                  </a:lnTo>
                  <a:lnTo>
                    <a:pt x="1347875" y="3591906"/>
                  </a:lnTo>
                  <a:lnTo>
                    <a:pt x="1393297" y="3605473"/>
                  </a:lnTo>
                  <a:lnTo>
                    <a:pt x="1439190" y="3618034"/>
                  </a:lnTo>
                  <a:lnTo>
                    <a:pt x="1485537" y="3629575"/>
                  </a:lnTo>
                  <a:lnTo>
                    <a:pt x="1532325" y="3640083"/>
                  </a:lnTo>
                  <a:lnTo>
                    <a:pt x="1579539" y="3649543"/>
                  </a:lnTo>
                  <a:lnTo>
                    <a:pt x="1627164" y="3657942"/>
                  </a:lnTo>
                  <a:lnTo>
                    <a:pt x="1675184" y="3665266"/>
                  </a:lnTo>
                  <a:lnTo>
                    <a:pt x="1723586" y="3671501"/>
                  </a:lnTo>
                  <a:lnTo>
                    <a:pt x="1772355" y="3676633"/>
                  </a:lnTo>
                  <a:lnTo>
                    <a:pt x="1821475" y="3680649"/>
                  </a:lnTo>
                  <a:lnTo>
                    <a:pt x="1870932" y="3683535"/>
                  </a:lnTo>
                  <a:lnTo>
                    <a:pt x="1920711" y="3685276"/>
                  </a:lnTo>
                  <a:lnTo>
                    <a:pt x="1970798" y="3685860"/>
                  </a:lnTo>
                  <a:lnTo>
                    <a:pt x="2020885" y="3685276"/>
                  </a:lnTo>
                  <a:lnTo>
                    <a:pt x="2070665" y="3683535"/>
                  </a:lnTo>
                  <a:lnTo>
                    <a:pt x="2120123" y="3680649"/>
                  </a:lnTo>
                  <a:lnTo>
                    <a:pt x="2169244" y="3676633"/>
                  </a:lnTo>
                  <a:lnTo>
                    <a:pt x="2218012" y="3671501"/>
                  </a:lnTo>
                  <a:lnTo>
                    <a:pt x="2266415" y="3665266"/>
                  </a:lnTo>
                  <a:lnTo>
                    <a:pt x="2314436" y="3657942"/>
                  </a:lnTo>
                  <a:lnTo>
                    <a:pt x="2362061" y="3649543"/>
                  </a:lnTo>
                  <a:lnTo>
                    <a:pt x="2409275" y="3640083"/>
                  </a:lnTo>
                  <a:lnTo>
                    <a:pt x="2456063" y="3629575"/>
                  </a:lnTo>
                  <a:lnTo>
                    <a:pt x="2502411" y="3618034"/>
                  </a:lnTo>
                  <a:lnTo>
                    <a:pt x="2548304" y="3605473"/>
                  </a:lnTo>
                  <a:lnTo>
                    <a:pt x="2593727" y="3591906"/>
                  </a:lnTo>
                  <a:lnTo>
                    <a:pt x="2638665" y="3577347"/>
                  </a:lnTo>
                  <a:lnTo>
                    <a:pt x="2683103" y="3561810"/>
                  </a:lnTo>
                  <a:lnTo>
                    <a:pt x="2727027" y="3545308"/>
                  </a:lnTo>
                  <a:lnTo>
                    <a:pt x="2770422" y="3527855"/>
                  </a:lnTo>
                  <a:lnTo>
                    <a:pt x="2813274" y="3509466"/>
                  </a:lnTo>
                  <a:lnTo>
                    <a:pt x="2855566" y="3490154"/>
                  </a:lnTo>
                  <a:lnTo>
                    <a:pt x="2897286" y="3469932"/>
                  </a:lnTo>
                  <a:lnTo>
                    <a:pt x="2938417" y="3448815"/>
                  </a:lnTo>
                  <a:lnTo>
                    <a:pt x="2978945" y="3426816"/>
                  </a:lnTo>
                  <a:lnTo>
                    <a:pt x="3018855" y="3403950"/>
                  </a:lnTo>
                  <a:lnTo>
                    <a:pt x="3058133" y="3380229"/>
                  </a:lnTo>
                  <a:lnTo>
                    <a:pt x="3096764" y="3355668"/>
                  </a:lnTo>
                  <a:lnTo>
                    <a:pt x="3134733" y="3330281"/>
                  </a:lnTo>
                  <a:lnTo>
                    <a:pt x="3172024" y="3304082"/>
                  </a:lnTo>
                  <a:lnTo>
                    <a:pt x="3208625" y="3277084"/>
                  </a:lnTo>
                  <a:lnTo>
                    <a:pt x="3244519" y="3249301"/>
                  </a:lnTo>
                  <a:lnTo>
                    <a:pt x="3279691" y="3220746"/>
                  </a:lnTo>
                  <a:lnTo>
                    <a:pt x="3314128" y="3191435"/>
                  </a:lnTo>
                  <a:lnTo>
                    <a:pt x="3347814" y="3161380"/>
                  </a:lnTo>
                  <a:lnTo>
                    <a:pt x="3380735" y="3130596"/>
                  </a:lnTo>
                  <a:lnTo>
                    <a:pt x="3412875" y="3099095"/>
                  </a:lnTo>
                  <a:lnTo>
                    <a:pt x="3444220" y="3066893"/>
                  </a:lnTo>
                  <a:lnTo>
                    <a:pt x="3474756" y="3034003"/>
                  </a:lnTo>
                  <a:lnTo>
                    <a:pt x="3504467" y="3000438"/>
                  </a:lnTo>
                  <a:lnTo>
                    <a:pt x="3533338" y="2966213"/>
                  </a:lnTo>
                  <a:lnTo>
                    <a:pt x="3561356" y="2931341"/>
                  </a:lnTo>
                  <a:lnTo>
                    <a:pt x="3588504" y="2895836"/>
                  </a:lnTo>
                  <a:lnTo>
                    <a:pt x="3614769" y="2859711"/>
                  </a:lnTo>
                  <a:lnTo>
                    <a:pt x="3640135" y="2822982"/>
                  </a:lnTo>
                  <a:lnTo>
                    <a:pt x="3664589" y="2785661"/>
                  </a:lnTo>
                  <a:lnTo>
                    <a:pt x="3688114" y="2747763"/>
                  </a:lnTo>
                  <a:lnTo>
                    <a:pt x="3710696" y="2709301"/>
                  </a:lnTo>
                  <a:lnTo>
                    <a:pt x="3732321" y="2670288"/>
                  </a:lnTo>
                  <a:lnTo>
                    <a:pt x="3752974" y="2630740"/>
                  </a:lnTo>
                  <a:lnTo>
                    <a:pt x="3772639" y="2590669"/>
                  </a:lnTo>
                  <a:lnTo>
                    <a:pt x="3791303" y="2550090"/>
                  </a:lnTo>
                  <a:lnTo>
                    <a:pt x="3808949" y="2509016"/>
                  </a:lnTo>
                  <a:lnTo>
                    <a:pt x="3825565" y="2467460"/>
                  </a:lnTo>
                  <a:lnTo>
                    <a:pt x="3841134" y="2425438"/>
                  </a:lnTo>
                  <a:lnTo>
                    <a:pt x="3855642" y="2382963"/>
                  </a:lnTo>
                  <a:lnTo>
                    <a:pt x="3869075" y="2340048"/>
                  </a:lnTo>
                  <a:lnTo>
                    <a:pt x="3881417" y="2296707"/>
                  </a:lnTo>
                  <a:lnTo>
                    <a:pt x="3892654" y="2252955"/>
                  </a:lnTo>
                  <a:lnTo>
                    <a:pt x="3902770" y="2208804"/>
                  </a:lnTo>
                  <a:lnTo>
                    <a:pt x="3911752" y="2164270"/>
                  </a:lnTo>
                  <a:lnTo>
                    <a:pt x="3919584" y="2119365"/>
                  </a:lnTo>
                  <a:lnTo>
                    <a:pt x="3926252" y="2074103"/>
                  </a:lnTo>
                  <a:lnTo>
                    <a:pt x="3931740" y="2028499"/>
                  </a:lnTo>
                  <a:lnTo>
                    <a:pt x="3936035" y="1982565"/>
                  </a:lnTo>
                  <a:lnTo>
                    <a:pt x="3939121" y="1936317"/>
                  </a:lnTo>
                  <a:lnTo>
                    <a:pt x="3940983" y="1889767"/>
                  </a:lnTo>
                  <a:lnTo>
                    <a:pt x="3941607" y="1842930"/>
                  </a:lnTo>
                  <a:lnTo>
                    <a:pt x="3940983" y="1796092"/>
                  </a:lnTo>
                  <a:lnTo>
                    <a:pt x="3939121" y="1749543"/>
                  </a:lnTo>
                  <a:lnTo>
                    <a:pt x="3936035" y="1703294"/>
                  </a:lnTo>
                  <a:lnTo>
                    <a:pt x="3931740" y="1657361"/>
                  </a:lnTo>
                  <a:lnTo>
                    <a:pt x="3926252" y="1611756"/>
                  </a:lnTo>
                  <a:lnTo>
                    <a:pt x="3919584" y="1566495"/>
                  </a:lnTo>
                  <a:lnTo>
                    <a:pt x="3911752" y="1521590"/>
                  </a:lnTo>
                  <a:lnTo>
                    <a:pt x="3902770" y="1477055"/>
                  </a:lnTo>
                  <a:lnTo>
                    <a:pt x="3892654" y="1432905"/>
                  </a:lnTo>
                  <a:lnTo>
                    <a:pt x="3881417" y="1389152"/>
                  </a:lnTo>
                  <a:lnTo>
                    <a:pt x="3869075" y="1345812"/>
                  </a:lnTo>
                  <a:lnTo>
                    <a:pt x="3855642" y="1302897"/>
                  </a:lnTo>
                  <a:lnTo>
                    <a:pt x="3841134" y="1260421"/>
                  </a:lnTo>
                  <a:lnTo>
                    <a:pt x="3825565" y="1218399"/>
                  </a:lnTo>
                  <a:lnTo>
                    <a:pt x="3808949" y="1176844"/>
                  </a:lnTo>
                  <a:lnTo>
                    <a:pt x="3791303" y="1135770"/>
                  </a:lnTo>
                  <a:lnTo>
                    <a:pt x="3772639" y="1095190"/>
                  </a:lnTo>
                  <a:lnTo>
                    <a:pt x="3752974" y="1055120"/>
                  </a:lnTo>
                  <a:lnTo>
                    <a:pt x="3732321" y="1015571"/>
                  </a:lnTo>
                  <a:lnTo>
                    <a:pt x="3710696" y="976559"/>
                  </a:lnTo>
                  <a:lnTo>
                    <a:pt x="3688114" y="938097"/>
                  </a:lnTo>
                  <a:lnTo>
                    <a:pt x="3664589" y="900198"/>
                  </a:lnTo>
                  <a:lnTo>
                    <a:pt x="3640135" y="862877"/>
                  </a:lnTo>
                  <a:lnTo>
                    <a:pt x="3614769" y="826148"/>
                  </a:lnTo>
                  <a:lnTo>
                    <a:pt x="3588504" y="790024"/>
                  </a:lnTo>
                  <a:lnTo>
                    <a:pt x="3561356" y="754519"/>
                  </a:lnTo>
                  <a:lnTo>
                    <a:pt x="3533338" y="719647"/>
                  </a:lnTo>
                  <a:lnTo>
                    <a:pt x="3504467" y="685422"/>
                  </a:lnTo>
                  <a:lnTo>
                    <a:pt x="3474756" y="651857"/>
                  </a:lnTo>
                  <a:lnTo>
                    <a:pt x="3444220" y="618966"/>
                  </a:lnTo>
                  <a:lnTo>
                    <a:pt x="3412875" y="586764"/>
                  </a:lnTo>
                  <a:lnTo>
                    <a:pt x="3380735" y="555264"/>
                  </a:lnTo>
                  <a:lnTo>
                    <a:pt x="3347814" y="524479"/>
                  </a:lnTo>
                  <a:lnTo>
                    <a:pt x="3314128" y="494424"/>
                  </a:lnTo>
                  <a:lnTo>
                    <a:pt x="3279691" y="465113"/>
                  </a:lnTo>
                  <a:lnTo>
                    <a:pt x="3244519" y="436559"/>
                  </a:lnTo>
                  <a:lnTo>
                    <a:pt x="3208625" y="408776"/>
                  </a:lnTo>
                  <a:lnTo>
                    <a:pt x="3172024" y="381778"/>
                  </a:lnTo>
                  <a:lnTo>
                    <a:pt x="3134733" y="355578"/>
                  </a:lnTo>
                  <a:lnTo>
                    <a:pt x="3096764" y="330191"/>
                  </a:lnTo>
                  <a:lnTo>
                    <a:pt x="3058133" y="305630"/>
                  </a:lnTo>
                  <a:lnTo>
                    <a:pt x="3018855" y="281910"/>
                  </a:lnTo>
                  <a:lnTo>
                    <a:pt x="2978945" y="259043"/>
                  </a:lnTo>
                  <a:lnTo>
                    <a:pt x="2938417" y="237045"/>
                  </a:lnTo>
                  <a:lnTo>
                    <a:pt x="2897286" y="215928"/>
                  </a:lnTo>
                  <a:lnTo>
                    <a:pt x="2855566" y="195706"/>
                  </a:lnTo>
                  <a:lnTo>
                    <a:pt x="2813274" y="176393"/>
                  </a:lnTo>
                  <a:lnTo>
                    <a:pt x="2770422" y="158004"/>
                  </a:lnTo>
                  <a:lnTo>
                    <a:pt x="2727027" y="140552"/>
                  </a:lnTo>
                  <a:lnTo>
                    <a:pt x="2683103" y="124050"/>
                  </a:lnTo>
                  <a:lnTo>
                    <a:pt x="2638665" y="108512"/>
                  </a:lnTo>
                  <a:lnTo>
                    <a:pt x="2593727" y="93953"/>
                  </a:lnTo>
                  <a:lnTo>
                    <a:pt x="2548304" y="80386"/>
                  </a:lnTo>
                  <a:lnTo>
                    <a:pt x="2502411" y="67825"/>
                  </a:lnTo>
                  <a:lnTo>
                    <a:pt x="2456063" y="56284"/>
                  </a:lnTo>
                  <a:lnTo>
                    <a:pt x="2409275" y="45777"/>
                  </a:lnTo>
                  <a:lnTo>
                    <a:pt x="2362061" y="36317"/>
                  </a:lnTo>
                  <a:lnTo>
                    <a:pt x="2314436" y="27918"/>
                  </a:lnTo>
                  <a:lnTo>
                    <a:pt x="2266415" y="20594"/>
                  </a:lnTo>
                  <a:lnTo>
                    <a:pt x="2218012" y="14359"/>
                  </a:lnTo>
                  <a:lnTo>
                    <a:pt x="2169244" y="9226"/>
                  </a:lnTo>
                  <a:lnTo>
                    <a:pt x="2120123" y="5210"/>
                  </a:lnTo>
                  <a:lnTo>
                    <a:pt x="2070665" y="2325"/>
                  </a:lnTo>
                  <a:lnTo>
                    <a:pt x="2020885" y="583"/>
                  </a:lnTo>
                  <a:lnTo>
                    <a:pt x="1970798" y="0"/>
                  </a:lnTo>
                  <a:close/>
                </a:path>
              </a:pathLst>
            </a:custGeom>
            <a:solidFill>
              <a:srgbClr val="A5A5A5">
                <a:alpha val="79998"/>
              </a:srgbClr>
            </a:solidFill>
          </p:spPr>
          <p:txBody>
            <a:bodyPr wrap="square" lIns="0" tIns="0" rIns="0" bIns="0" rtlCol="0"/>
            <a:lstStyle/>
            <a:p>
              <a:endParaRPr/>
            </a:p>
          </p:txBody>
        </p:sp>
      </p:grpSp>
      <p:sp>
        <p:nvSpPr>
          <p:cNvPr id="6" name="object 6"/>
          <p:cNvSpPr txBox="1">
            <a:spLocks noGrp="1"/>
          </p:cNvSpPr>
          <p:nvPr>
            <p:ph type="title"/>
          </p:nvPr>
        </p:nvSpPr>
        <p:spPr>
          <a:xfrm>
            <a:off x="1378890" y="1437726"/>
            <a:ext cx="10624185" cy="2307590"/>
          </a:xfrm>
          <a:prstGeom prst="rect">
            <a:avLst/>
          </a:prstGeom>
        </p:spPr>
        <p:txBody>
          <a:bodyPr vert="horz" wrap="square" lIns="0" tIns="96520" rIns="0" bIns="0" rtlCol="0">
            <a:spAutoFit/>
          </a:bodyPr>
          <a:lstStyle/>
          <a:p>
            <a:pPr marL="12700" marR="5080">
              <a:lnSpc>
                <a:spcPct val="89800"/>
              </a:lnSpc>
              <a:spcBef>
                <a:spcPts val="760"/>
              </a:spcBef>
            </a:pPr>
            <a:r>
              <a:rPr sz="5350" dirty="0">
                <a:solidFill>
                  <a:srgbClr val="11688B"/>
                </a:solidFill>
              </a:rPr>
              <a:t>iMCD</a:t>
            </a:r>
            <a:r>
              <a:rPr sz="5350" spc="-225" dirty="0">
                <a:solidFill>
                  <a:srgbClr val="11688B"/>
                </a:solidFill>
              </a:rPr>
              <a:t> </a:t>
            </a:r>
            <a:r>
              <a:rPr sz="5350" spc="-185" dirty="0">
                <a:solidFill>
                  <a:srgbClr val="11688B"/>
                </a:solidFill>
              </a:rPr>
              <a:t>is</a:t>
            </a:r>
            <a:r>
              <a:rPr sz="5350" spc="-225" dirty="0">
                <a:solidFill>
                  <a:srgbClr val="11688B"/>
                </a:solidFill>
              </a:rPr>
              <a:t> </a:t>
            </a:r>
            <a:r>
              <a:rPr sz="5350" spc="85" dirty="0">
                <a:solidFill>
                  <a:srgbClr val="11688B"/>
                </a:solidFill>
              </a:rPr>
              <a:t>a</a:t>
            </a:r>
            <a:r>
              <a:rPr sz="5350" spc="-225" dirty="0">
                <a:solidFill>
                  <a:srgbClr val="11688B"/>
                </a:solidFill>
              </a:rPr>
              <a:t> </a:t>
            </a:r>
            <a:r>
              <a:rPr sz="5350" spc="-140" dirty="0">
                <a:solidFill>
                  <a:srgbClr val="11688B"/>
                </a:solidFill>
              </a:rPr>
              <a:t>chronic</a:t>
            </a:r>
            <a:r>
              <a:rPr sz="5350" spc="-229" dirty="0">
                <a:solidFill>
                  <a:srgbClr val="11688B"/>
                </a:solidFill>
              </a:rPr>
              <a:t> </a:t>
            </a:r>
            <a:r>
              <a:rPr sz="5350" spc="-125" dirty="0">
                <a:solidFill>
                  <a:srgbClr val="11688B"/>
                </a:solidFill>
              </a:rPr>
              <a:t>disease</a:t>
            </a:r>
            <a:r>
              <a:rPr sz="5350" spc="-225" dirty="0">
                <a:solidFill>
                  <a:srgbClr val="11688B"/>
                </a:solidFill>
              </a:rPr>
              <a:t> </a:t>
            </a:r>
            <a:r>
              <a:rPr sz="5350" spc="-20" dirty="0">
                <a:solidFill>
                  <a:srgbClr val="11688B"/>
                </a:solidFill>
              </a:rPr>
              <a:t>that </a:t>
            </a:r>
            <a:r>
              <a:rPr sz="5350" spc="-140" dirty="0">
                <a:solidFill>
                  <a:srgbClr val="11688B"/>
                </a:solidFill>
              </a:rPr>
              <a:t>progresses</a:t>
            </a:r>
            <a:r>
              <a:rPr sz="5350" spc="-245" dirty="0">
                <a:solidFill>
                  <a:srgbClr val="11688B"/>
                </a:solidFill>
              </a:rPr>
              <a:t> </a:t>
            </a:r>
            <a:r>
              <a:rPr sz="5350" spc="-175" dirty="0">
                <a:solidFill>
                  <a:srgbClr val="11688B"/>
                </a:solidFill>
              </a:rPr>
              <a:t>in</a:t>
            </a:r>
            <a:r>
              <a:rPr sz="5350" spc="-245" dirty="0">
                <a:solidFill>
                  <a:srgbClr val="11688B"/>
                </a:solidFill>
              </a:rPr>
              <a:t> </a:t>
            </a:r>
            <a:r>
              <a:rPr sz="5350" spc="-35" dirty="0">
                <a:solidFill>
                  <a:srgbClr val="11688B"/>
                </a:solidFill>
              </a:rPr>
              <a:t>the</a:t>
            </a:r>
            <a:r>
              <a:rPr sz="5350" spc="-325" dirty="0">
                <a:solidFill>
                  <a:srgbClr val="11688B"/>
                </a:solidFill>
              </a:rPr>
              <a:t> </a:t>
            </a:r>
            <a:r>
              <a:rPr sz="5350" spc="-95" dirty="0">
                <a:solidFill>
                  <a:srgbClr val="11688B"/>
                </a:solidFill>
              </a:rPr>
              <a:t>absence</a:t>
            </a:r>
            <a:r>
              <a:rPr sz="5350" spc="-275" dirty="0">
                <a:solidFill>
                  <a:srgbClr val="11688B"/>
                </a:solidFill>
              </a:rPr>
              <a:t> </a:t>
            </a:r>
            <a:r>
              <a:rPr sz="5350" dirty="0">
                <a:solidFill>
                  <a:srgbClr val="11688B"/>
                </a:solidFill>
              </a:rPr>
              <a:t>of</a:t>
            </a:r>
            <a:r>
              <a:rPr sz="5350" spc="-270" dirty="0">
                <a:solidFill>
                  <a:srgbClr val="11688B"/>
                </a:solidFill>
              </a:rPr>
              <a:t> </a:t>
            </a:r>
            <a:r>
              <a:rPr sz="5350" spc="-25" dirty="0">
                <a:solidFill>
                  <a:srgbClr val="11688B"/>
                </a:solidFill>
              </a:rPr>
              <a:t>an </a:t>
            </a:r>
            <a:r>
              <a:rPr sz="5350" spc="-105" dirty="0">
                <a:solidFill>
                  <a:srgbClr val="11688B"/>
                </a:solidFill>
              </a:rPr>
              <a:t>appropriate</a:t>
            </a:r>
            <a:r>
              <a:rPr sz="5350" spc="-200" dirty="0">
                <a:solidFill>
                  <a:srgbClr val="11688B"/>
                </a:solidFill>
              </a:rPr>
              <a:t> </a:t>
            </a:r>
            <a:r>
              <a:rPr sz="5350" spc="-85" dirty="0">
                <a:solidFill>
                  <a:srgbClr val="11688B"/>
                </a:solidFill>
              </a:rPr>
              <a:t>management</a:t>
            </a:r>
            <a:r>
              <a:rPr sz="5350" spc="-180" dirty="0">
                <a:solidFill>
                  <a:srgbClr val="11688B"/>
                </a:solidFill>
              </a:rPr>
              <a:t> </a:t>
            </a:r>
            <a:r>
              <a:rPr sz="5350" spc="-60" dirty="0">
                <a:solidFill>
                  <a:srgbClr val="11688B"/>
                </a:solidFill>
              </a:rPr>
              <a:t>strategy</a:t>
            </a:r>
            <a:endParaRPr sz="5350"/>
          </a:p>
        </p:txBody>
      </p:sp>
      <p:sp>
        <p:nvSpPr>
          <p:cNvPr id="7" name="object 7"/>
          <p:cNvSpPr txBox="1"/>
          <p:nvPr/>
        </p:nvSpPr>
        <p:spPr>
          <a:xfrm>
            <a:off x="829339" y="10226988"/>
            <a:ext cx="14187169"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5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idiopathic</a:t>
            </a:r>
            <a:r>
              <a:rPr sz="1650" spc="70" dirty="0">
                <a:solidFill>
                  <a:srgbClr val="11688B"/>
                </a:solidFill>
                <a:latin typeface="Arial"/>
                <a:cs typeface="Arial"/>
              </a:rPr>
              <a:t> </a:t>
            </a:r>
            <a:r>
              <a:rPr sz="1650" dirty="0">
                <a:solidFill>
                  <a:srgbClr val="11688B"/>
                </a:solidFill>
                <a:latin typeface="Arial"/>
                <a:cs typeface="Arial"/>
              </a:rPr>
              <a:t>Multicentric</a:t>
            </a:r>
            <a:r>
              <a:rPr sz="1650" spc="70" dirty="0">
                <a:solidFill>
                  <a:srgbClr val="11688B"/>
                </a:solidFill>
                <a:latin typeface="Arial"/>
                <a:cs typeface="Arial"/>
              </a:rPr>
              <a:t> </a:t>
            </a:r>
            <a:r>
              <a:rPr sz="1650" dirty="0">
                <a:solidFill>
                  <a:srgbClr val="11688B"/>
                </a:solidFill>
                <a:latin typeface="Arial"/>
                <a:cs typeface="Arial"/>
              </a:rPr>
              <a:t>Castleman</a:t>
            </a:r>
            <a:r>
              <a:rPr sz="1650" spc="70" dirty="0">
                <a:solidFill>
                  <a:srgbClr val="11688B"/>
                </a:solidFill>
                <a:latin typeface="Arial"/>
                <a:cs typeface="Arial"/>
              </a:rPr>
              <a:t> </a:t>
            </a:r>
            <a:r>
              <a:rPr sz="1650" spc="-10" dirty="0">
                <a:solidFill>
                  <a:srgbClr val="11688B"/>
                </a:solidFill>
                <a:latin typeface="Arial"/>
                <a:cs typeface="Arial"/>
              </a:rPr>
              <a:t>Disease;</a:t>
            </a:r>
            <a:r>
              <a:rPr sz="1650" spc="65" dirty="0">
                <a:solidFill>
                  <a:srgbClr val="11688B"/>
                </a:solidFill>
                <a:latin typeface="Arial"/>
                <a:cs typeface="Arial"/>
              </a:rPr>
              <a:t> </a:t>
            </a:r>
            <a:r>
              <a:rPr sz="1650" b="1" dirty="0">
                <a:solidFill>
                  <a:srgbClr val="11688B"/>
                </a:solidFill>
                <a:latin typeface="Arial"/>
                <a:cs typeface="Arial"/>
              </a:rPr>
              <a:t>US</a:t>
            </a:r>
            <a:r>
              <a:rPr sz="165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United</a:t>
            </a:r>
            <a:r>
              <a:rPr sz="1650" spc="70" dirty="0">
                <a:solidFill>
                  <a:srgbClr val="11688B"/>
                </a:solidFill>
                <a:latin typeface="Arial"/>
                <a:cs typeface="Arial"/>
              </a:rPr>
              <a:t> </a:t>
            </a:r>
            <a:r>
              <a:rPr sz="1650" spc="-10" dirty="0">
                <a:solidFill>
                  <a:srgbClr val="11688B"/>
                </a:solidFill>
                <a:latin typeface="Arial"/>
                <a:cs typeface="Arial"/>
              </a:rPr>
              <a:t>States.</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20"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van</a:t>
            </a:r>
            <a:r>
              <a:rPr sz="1650" spc="-10" dirty="0">
                <a:solidFill>
                  <a:srgbClr val="11688B"/>
                </a:solidFill>
                <a:latin typeface="Arial"/>
                <a:cs typeface="Arial"/>
              </a:rPr>
              <a:t> Rhee</a:t>
            </a:r>
            <a:r>
              <a:rPr sz="1650" spc="-15" dirty="0">
                <a:solidFill>
                  <a:srgbClr val="11688B"/>
                </a:solidFill>
                <a:latin typeface="Arial"/>
                <a:cs typeface="Arial"/>
              </a:rPr>
              <a:t> </a:t>
            </a:r>
            <a:r>
              <a:rPr sz="1650" dirty="0">
                <a:solidFill>
                  <a:srgbClr val="11688B"/>
                </a:solidFill>
                <a:latin typeface="Arial"/>
                <a:cs typeface="Arial"/>
              </a:rPr>
              <a:t>F,</a:t>
            </a:r>
            <a:r>
              <a:rPr sz="1650" spc="-15" dirty="0">
                <a:solidFill>
                  <a:srgbClr val="11688B"/>
                </a:solidFill>
                <a:latin typeface="Arial"/>
                <a:cs typeface="Arial"/>
              </a:rPr>
              <a:t> </a:t>
            </a:r>
            <a:r>
              <a:rPr sz="1650" i="1" dirty="0">
                <a:solidFill>
                  <a:srgbClr val="11688B"/>
                </a:solidFill>
                <a:latin typeface="Arial"/>
                <a:cs typeface="Arial"/>
              </a:rPr>
              <a:t>et</a:t>
            </a:r>
            <a:r>
              <a:rPr sz="1650" i="1" spc="-20" dirty="0">
                <a:solidFill>
                  <a:srgbClr val="11688B"/>
                </a:solidFill>
                <a:latin typeface="Arial"/>
                <a:cs typeface="Arial"/>
              </a:rPr>
              <a:t> </a:t>
            </a:r>
            <a:r>
              <a:rPr sz="1650" i="1" dirty="0">
                <a:solidFill>
                  <a:srgbClr val="11688B"/>
                </a:solidFill>
                <a:latin typeface="Arial"/>
                <a:cs typeface="Arial"/>
              </a:rPr>
              <a:t>al.</a:t>
            </a:r>
            <a:r>
              <a:rPr sz="1650" i="1" spc="-20"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2018;</a:t>
            </a:r>
            <a:r>
              <a:rPr sz="1650" spc="-15" dirty="0">
                <a:solidFill>
                  <a:srgbClr val="11688B"/>
                </a:solidFill>
                <a:latin typeface="Arial"/>
                <a:cs typeface="Arial"/>
              </a:rPr>
              <a:t> </a:t>
            </a:r>
            <a:r>
              <a:rPr sz="1650" dirty="0">
                <a:solidFill>
                  <a:srgbClr val="11688B"/>
                </a:solidFill>
                <a:latin typeface="Arial"/>
                <a:cs typeface="Arial"/>
              </a:rPr>
              <a:t>132:</a:t>
            </a:r>
            <a:r>
              <a:rPr sz="1650" spc="-20" dirty="0">
                <a:solidFill>
                  <a:srgbClr val="11688B"/>
                </a:solidFill>
                <a:latin typeface="Arial"/>
                <a:cs typeface="Arial"/>
              </a:rPr>
              <a:t> </a:t>
            </a:r>
            <a:r>
              <a:rPr sz="1650" dirty="0">
                <a:solidFill>
                  <a:srgbClr val="11688B"/>
                </a:solidFill>
                <a:latin typeface="Arial"/>
                <a:cs typeface="Arial"/>
              </a:rPr>
              <a:t>2115–25.</a:t>
            </a:r>
            <a:r>
              <a:rPr sz="1650" spc="-20" dirty="0">
                <a:solidFill>
                  <a:srgbClr val="11688B"/>
                </a:solidFill>
                <a:latin typeface="Arial"/>
                <a:cs typeface="Arial"/>
              </a:rPr>
              <a:t> </a:t>
            </a:r>
            <a:r>
              <a:rPr sz="1650" b="1" dirty="0">
                <a:solidFill>
                  <a:srgbClr val="11688B"/>
                </a:solidFill>
                <a:latin typeface="Arial"/>
                <a:cs typeface="Arial"/>
              </a:rPr>
              <a:t>2</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Fajgenbaum</a:t>
            </a:r>
            <a:r>
              <a:rPr sz="1650" spc="-15" dirty="0">
                <a:solidFill>
                  <a:srgbClr val="11688B"/>
                </a:solidFill>
                <a:latin typeface="Arial"/>
                <a:cs typeface="Arial"/>
              </a:rPr>
              <a:t> </a:t>
            </a:r>
            <a:r>
              <a:rPr sz="1650" dirty="0">
                <a:solidFill>
                  <a:srgbClr val="11688B"/>
                </a:solidFill>
                <a:latin typeface="Arial"/>
                <a:cs typeface="Arial"/>
              </a:rPr>
              <a:t>DC.</a:t>
            </a:r>
            <a:r>
              <a:rPr sz="1650" spc="-25"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2018;</a:t>
            </a:r>
            <a:r>
              <a:rPr sz="1650" spc="-15" dirty="0">
                <a:solidFill>
                  <a:srgbClr val="11688B"/>
                </a:solidFill>
                <a:latin typeface="Arial"/>
                <a:cs typeface="Arial"/>
              </a:rPr>
              <a:t> </a:t>
            </a:r>
            <a:r>
              <a:rPr sz="1650" dirty="0">
                <a:solidFill>
                  <a:srgbClr val="11688B"/>
                </a:solidFill>
                <a:latin typeface="Arial"/>
                <a:cs typeface="Arial"/>
              </a:rPr>
              <a:t>132:</a:t>
            </a:r>
            <a:r>
              <a:rPr sz="1650" spc="-20" dirty="0">
                <a:solidFill>
                  <a:srgbClr val="11688B"/>
                </a:solidFill>
                <a:latin typeface="Arial"/>
                <a:cs typeface="Arial"/>
              </a:rPr>
              <a:t> </a:t>
            </a:r>
            <a:r>
              <a:rPr sz="1650" dirty="0">
                <a:solidFill>
                  <a:srgbClr val="11688B"/>
                </a:solidFill>
                <a:latin typeface="Arial"/>
                <a:cs typeface="Arial"/>
              </a:rPr>
              <a:t>2323–30.</a:t>
            </a:r>
            <a:r>
              <a:rPr sz="1650" spc="-20" dirty="0">
                <a:solidFill>
                  <a:srgbClr val="11688B"/>
                </a:solidFill>
                <a:latin typeface="Arial"/>
                <a:cs typeface="Arial"/>
              </a:rPr>
              <a:t> </a:t>
            </a:r>
            <a:r>
              <a:rPr sz="1650" b="1" dirty="0">
                <a:solidFill>
                  <a:srgbClr val="11688B"/>
                </a:solidFill>
                <a:latin typeface="Arial"/>
                <a:cs typeface="Arial"/>
              </a:rPr>
              <a:t>3</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Yu</a:t>
            </a:r>
            <a:r>
              <a:rPr sz="1650" spc="-10" dirty="0">
                <a:solidFill>
                  <a:srgbClr val="11688B"/>
                </a:solidFill>
                <a:latin typeface="Arial"/>
                <a:cs typeface="Arial"/>
              </a:rPr>
              <a:t> </a:t>
            </a:r>
            <a:r>
              <a:rPr sz="1650" dirty="0">
                <a:solidFill>
                  <a:srgbClr val="11688B"/>
                </a:solidFill>
                <a:latin typeface="Arial"/>
                <a:cs typeface="Arial"/>
              </a:rPr>
              <a:t>L,</a:t>
            </a:r>
            <a:r>
              <a:rPr sz="1650" spc="-20" dirty="0">
                <a:solidFill>
                  <a:srgbClr val="11688B"/>
                </a:solidFill>
                <a:latin typeface="Arial"/>
                <a:cs typeface="Arial"/>
              </a:rPr>
              <a:t> </a:t>
            </a:r>
            <a:r>
              <a:rPr sz="1650" i="1" dirty="0">
                <a:solidFill>
                  <a:srgbClr val="11688B"/>
                </a:solidFill>
                <a:latin typeface="Arial"/>
                <a:cs typeface="Arial"/>
              </a:rPr>
              <a:t>et</a:t>
            </a:r>
            <a:r>
              <a:rPr sz="1650" i="1" spc="-15" dirty="0">
                <a:solidFill>
                  <a:srgbClr val="11688B"/>
                </a:solidFill>
                <a:latin typeface="Arial"/>
                <a:cs typeface="Arial"/>
              </a:rPr>
              <a:t> </a:t>
            </a:r>
            <a:r>
              <a:rPr sz="1650" i="1" dirty="0">
                <a:solidFill>
                  <a:srgbClr val="11688B"/>
                </a:solidFill>
                <a:latin typeface="Arial"/>
                <a:cs typeface="Arial"/>
              </a:rPr>
              <a:t>al.</a:t>
            </a:r>
            <a:r>
              <a:rPr sz="1650" i="1" spc="-25"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15" dirty="0">
                <a:solidFill>
                  <a:srgbClr val="11688B"/>
                </a:solidFill>
                <a:latin typeface="Arial"/>
                <a:cs typeface="Arial"/>
              </a:rPr>
              <a:t> </a:t>
            </a:r>
            <a:r>
              <a:rPr sz="1650" dirty="0">
                <a:solidFill>
                  <a:srgbClr val="11688B"/>
                </a:solidFill>
                <a:latin typeface="Arial"/>
                <a:cs typeface="Arial"/>
              </a:rPr>
              <a:t>2017;</a:t>
            </a:r>
            <a:r>
              <a:rPr sz="1650" spc="-20" dirty="0">
                <a:solidFill>
                  <a:srgbClr val="11688B"/>
                </a:solidFill>
                <a:latin typeface="Arial"/>
                <a:cs typeface="Arial"/>
              </a:rPr>
              <a:t> </a:t>
            </a:r>
            <a:r>
              <a:rPr sz="1650" dirty="0">
                <a:solidFill>
                  <a:srgbClr val="11688B"/>
                </a:solidFill>
                <a:latin typeface="Arial"/>
                <a:cs typeface="Arial"/>
              </a:rPr>
              <a:t>129:</a:t>
            </a:r>
            <a:r>
              <a:rPr sz="1650" spc="-15" dirty="0">
                <a:solidFill>
                  <a:srgbClr val="11688B"/>
                </a:solidFill>
                <a:latin typeface="Arial"/>
                <a:cs typeface="Arial"/>
              </a:rPr>
              <a:t> </a:t>
            </a:r>
            <a:r>
              <a:rPr sz="1650" spc="-10" dirty="0">
                <a:solidFill>
                  <a:srgbClr val="11688B"/>
                </a:solidFill>
                <a:latin typeface="Arial"/>
                <a:cs typeface="Arial"/>
              </a:rPr>
              <a:t>1658–68.</a:t>
            </a:r>
            <a:endParaRPr sz="1650">
              <a:latin typeface="Arial"/>
              <a:cs typeface="Arial"/>
            </a:endParaRPr>
          </a:p>
        </p:txBody>
      </p:sp>
      <p:sp>
        <p:nvSpPr>
          <p:cNvPr id="8" name="object 8"/>
          <p:cNvSpPr/>
          <p:nvPr/>
        </p:nvSpPr>
        <p:spPr>
          <a:xfrm>
            <a:off x="1415716" y="690303"/>
            <a:ext cx="4039235" cy="457200"/>
          </a:xfrm>
          <a:custGeom>
            <a:avLst/>
            <a:gdLst/>
            <a:ahLst/>
            <a:cxnLst/>
            <a:rect l="l" t="t" r="r" b="b"/>
            <a:pathLst>
              <a:path w="4039235" h="457200">
                <a:moveTo>
                  <a:pt x="3810660" y="0"/>
                </a:moveTo>
                <a:lnTo>
                  <a:pt x="228342" y="0"/>
                </a:lnTo>
                <a:lnTo>
                  <a:pt x="182323" y="4638"/>
                </a:lnTo>
                <a:lnTo>
                  <a:pt x="139461" y="17943"/>
                </a:lnTo>
                <a:lnTo>
                  <a:pt x="100674" y="38995"/>
                </a:lnTo>
                <a:lnTo>
                  <a:pt x="66880" y="66878"/>
                </a:lnTo>
                <a:lnTo>
                  <a:pt x="38997" y="100671"/>
                </a:lnTo>
                <a:lnTo>
                  <a:pt x="17944" y="139459"/>
                </a:lnTo>
                <a:lnTo>
                  <a:pt x="4639" y="182322"/>
                </a:lnTo>
                <a:lnTo>
                  <a:pt x="0" y="228337"/>
                </a:lnTo>
                <a:lnTo>
                  <a:pt x="4639" y="274356"/>
                </a:lnTo>
                <a:lnTo>
                  <a:pt x="17944" y="317219"/>
                </a:lnTo>
                <a:lnTo>
                  <a:pt x="38997" y="356007"/>
                </a:lnTo>
                <a:lnTo>
                  <a:pt x="66880" y="389801"/>
                </a:lnTo>
                <a:lnTo>
                  <a:pt x="100674" y="417684"/>
                </a:lnTo>
                <a:lnTo>
                  <a:pt x="139461" y="438737"/>
                </a:lnTo>
                <a:lnTo>
                  <a:pt x="182323" y="452043"/>
                </a:lnTo>
                <a:lnTo>
                  <a:pt x="228342" y="456682"/>
                </a:lnTo>
                <a:lnTo>
                  <a:pt x="3810656" y="456686"/>
                </a:lnTo>
                <a:lnTo>
                  <a:pt x="3856675" y="452047"/>
                </a:lnTo>
                <a:lnTo>
                  <a:pt x="3899537" y="438742"/>
                </a:lnTo>
                <a:lnTo>
                  <a:pt x="3938325" y="417688"/>
                </a:lnTo>
                <a:lnTo>
                  <a:pt x="3972118" y="389806"/>
                </a:lnTo>
                <a:lnTo>
                  <a:pt x="4000001" y="356011"/>
                </a:lnTo>
                <a:lnTo>
                  <a:pt x="4021054" y="317224"/>
                </a:lnTo>
                <a:lnTo>
                  <a:pt x="4034359" y="274361"/>
                </a:lnTo>
                <a:lnTo>
                  <a:pt x="4038998" y="228342"/>
                </a:lnTo>
                <a:lnTo>
                  <a:pt x="4034364" y="182322"/>
                </a:lnTo>
                <a:lnTo>
                  <a:pt x="4021059" y="139459"/>
                </a:lnTo>
                <a:lnTo>
                  <a:pt x="4000006" y="100671"/>
                </a:lnTo>
                <a:lnTo>
                  <a:pt x="3972123" y="66878"/>
                </a:lnTo>
                <a:lnTo>
                  <a:pt x="3938329" y="38995"/>
                </a:lnTo>
                <a:lnTo>
                  <a:pt x="3899542" y="17943"/>
                </a:lnTo>
                <a:lnTo>
                  <a:pt x="3856679" y="4638"/>
                </a:lnTo>
                <a:lnTo>
                  <a:pt x="3810660" y="0"/>
                </a:lnTo>
                <a:close/>
              </a:path>
            </a:pathLst>
          </a:custGeom>
          <a:solidFill>
            <a:srgbClr val="F28A04"/>
          </a:solidFill>
        </p:spPr>
        <p:txBody>
          <a:bodyPr wrap="square" lIns="0" tIns="0" rIns="0" bIns="0" rtlCol="0"/>
          <a:lstStyle/>
          <a:p>
            <a:endParaRPr/>
          </a:p>
        </p:txBody>
      </p:sp>
      <p:sp>
        <p:nvSpPr>
          <p:cNvPr id="9" name="object 9"/>
          <p:cNvSpPr txBox="1"/>
          <p:nvPr/>
        </p:nvSpPr>
        <p:spPr>
          <a:xfrm>
            <a:off x="1406598" y="4120368"/>
            <a:ext cx="8175625" cy="1641475"/>
          </a:xfrm>
          <a:prstGeom prst="rect">
            <a:avLst/>
          </a:prstGeom>
        </p:spPr>
        <p:txBody>
          <a:bodyPr vert="horz" wrap="square" lIns="0" tIns="8890" rIns="0" bIns="0" rtlCol="0">
            <a:spAutoFit/>
          </a:bodyPr>
          <a:lstStyle/>
          <a:p>
            <a:pPr marL="307975" marR="17780" indent="-283210">
              <a:lnSpc>
                <a:spcPct val="102099"/>
              </a:lnSpc>
              <a:spcBef>
                <a:spcPts val="70"/>
              </a:spcBef>
              <a:buChar char="•"/>
              <a:tabLst>
                <a:tab pos="307975" algn="l"/>
              </a:tabLst>
            </a:pPr>
            <a:r>
              <a:rPr sz="2600" dirty="0">
                <a:solidFill>
                  <a:srgbClr val="11688B"/>
                </a:solidFill>
                <a:latin typeface="Arial"/>
                <a:cs typeface="Arial"/>
              </a:rPr>
              <a:t>Idiopathic</a:t>
            </a:r>
            <a:r>
              <a:rPr sz="2600" spc="150" dirty="0">
                <a:solidFill>
                  <a:srgbClr val="11688B"/>
                </a:solidFill>
                <a:latin typeface="Arial"/>
                <a:cs typeface="Arial"/>
              </a:rPr>
              <a:t> </a:t>
            </a:r>
            <a:r>
              <a:rPr sz="2600" dirty="0">
                <a:solidFill>
                  <a:srgbClr val="11688B"/>
                </a:solidFill>
                <a:latin typeface="Arial"/>
                <a:cs typeface="Arial"/>
              </a:rPr>
              <a:t>Multicentric</a:t>
            </a:r>
            <a:r>
              <a:rPr sz="2600" spc="155" dirty="0">
                <a:solidFill>
                  <a:srgbClr val="11688B"/>
                </a:solidFill>
                <a:latin typeface="Arial"/>
                <a:cs typeface="Arial"/>
              </a:rPr>
              <a:t> </a:t>
            </a:r>
            <a:r>
              <a:rPr sz="2600" dirty="0">
                <a:solidFill>
                  <a:srgbClr val="11688B"/>
                </a:solidFill>
                <a:latin typeface="Arial"/>
                <a:cs typeface="Arial"/>
              </a:rPr>
              <a:t>Castleman</a:t>
            </a:r>
            <a:r>
              <a:rPr sz="2600" spc="160" dirty="0">
                <a:solidFill>
                  <a:srgbClr val="11688B"/>
                </a:solidFill>
                <a:latin typeface="Arial"/>
                <a:cs typeface="Arial"/>
              </a:rPr>
              <a:t> </a:t>
            </a:r>
            <a:r>
              <a:rPr sz="2600" dirty="0">
                <a:solidFill>
                  <a:srgbClr val="11688B"/>
                </a:solidFill>
                <a:latin typeface="Arial"/>
                <a:cs typeface="Arial"/>
              </a:rPr>
              <a:t>Disease</a:t>
            </a:r>
            <a:r>
              <a:rPr sz="2600" spc="150" dirty="0">
                <a:solidFill>
                  <a:srgbClr val="11688B"/>
                </a:solidFill>
                <a:latin typeface="Arial"/>
                <a:cs typeface="Arial"/>
              </a:rPr>
              <a:t> </a:t>
            </a:r>
            <a:r>
              <a:rPr sz="2600" spc="-20" dirty="0">
                <a:solidFill>
                  <a:srgbClr val="11688B"/>
                </a:solidFill>
                <a:latin typeface="Arial"/>
                <a:cs typeface="Arial"/>
              </a:rPr>
              <a:t>(iMCD)</a:t>
            </a:r>
            <a:r>
              <a:rPr sz="2600" spc="160" dirty="0">
                <a:solidFill>
                  <a:srgbClr val="11688B"/>
                </a:solidFill>
                <a:latin typeface="Arial"/>
                <a:cs typeface="Arial"/>
              </a:rPr>
              <a:t> </a:t>
            </a:r>
            <a:r>
              <a:rPr sz="2600" spc="-25" dirty="0">
                <a:solidFill>
                  <a:srgbClr val="11688B"/>
                </a:solidFill>
                <a:latin typeface="Arial"/>
                <a:cs typeface="Arial"/>
              </a:rPr>
              <a:t>is </a:t>
            </a:r>
            <a:r>
              <a:rPr sz="2600" dirty="0">
                <a:solidFill>
                  <a:srgbClr val="11688B"/>
                </a:solidFill>
                <a:latin typeface="Arial"/>
                <a:cs typeface="Arial"/>
              </a:rPr>
              <a:t>a</a:t>
            </a:r>
            <a:r>
              <a:rPr sz="2600" spc="95" dirty="0">
                <a:solidFill>
                  <a:srgbClr val="11688B"/>
                </a:solidFill>
                <a:latin typeface="Arial"/>
                <a:cs typeface="Arial"/>
              </a:rPr>
              <a:t> </a:t>
            </a:r>
            <a:r>
              <a:rPr sz="2600" dirty="0">
                <a:solidFill>
                  <a:srgbClr val="11688B"/>
                </a:solidFill>
                <a:latin typeface="Arial"/>
                <a:cs typeface="Arial"/>
              </a:rPr>
              <a:t>chronic</a:t>
            </a:r>
            <a:r>
              <a:rPr sz="2600" spc="95" dirty="0">
                <a:solidFill>
                  <a:srgbClr val="11688B"/>
                </a:solidFill>
                <a:latin typeface="Arial"/>
                <a:cs typeface="Arial"/>
              </a:rPr>
              <a:t> </a:t>
            </a:r>
            <a:r>
              <a:rPr sz="2600" dirty="0">
                <a:solidFill>
                  <a:srgbClr val="11688B"/>
                </a:solidFill>
                <a:latin typeface="Arial"/>
                <a:cs typeface="Arial"/>
              </a:rPr>
              <a:t>disease</a:t>
            </a:r>
            <a:r>
              <a:rPr sz="2600" spc="95" dirty="0">
                <a:solidFill>
                  <a:srgbClr val="11688B"/>
                </a:solidFill>
                <a:latin typeface="Arial"/>
                <a:cs typeface="Arial"/>
              </a:rPr>
              <a:t> </a:t>
            </a:r>
            <a:r>
              <a:rPr sz="2600" dirty="0">
                <a:solidFill>
                  <a:srgbClr val="11688B"/>
                </a:solidFill>
                <a:latin typeface="Arial"/>
                <a:cs typeface="Arial"/>
              </a:rPr>
              <a:t>that</a:t>
            </a:r>
            <a:r>
              <a:rPr sz="2600" spc="105" dirty="0">
                <a:solidFill>
                  <a:srgbClr val="11688B"/>
                </a:solidFill>
                <a:latin typeface="Arial"/>
                <a:cs typeface="Arial"/>
              </a:rPr>
              <a:t> </a:t>
            </a:r>
            <a:r>
              <a:rPr sz="2600" dirty="0">
                <a:solidFill>
                  <a:srgbClr val="11688B"/>
                </a:solidFill>
                <a:latin typeface="Arial"/>
                <a:cs typeface="Arial"/>
              </a:rPr>
              <a:t>progresses</a:t>
            </a:r>
            <a:r>
              <a:rPr sz="2600" spc="100" dirty="0">
                <a:solidFill>
                  <a:srgbClr val="11688B"/>
                </a:solidFill>
                <a:latin typeface="Arial"/>
                <a:cs typeface="Arial"/>
              </a:rPr>
              <a:t> </a:t>
            </a:r>
            <a:r>
              <a:rPr sz="2600" dirty="0">
                <a:solidFill>
                  <a:srgbClr val="11688B"/>
                </a:solidFill>
                <a:latin typeface="Arial"/>
                <a:cs typeface="Arial"/>
              </a:rPr>
              <a:t>in</a:t>
            </a:r>
            <a:r>
              <a:rPr sz="2600" spc="105" dirty="0">
                <a:solidFill>
                  <a:srgbClr val="11688B"/>
                </a:solidFill>
                <a:latin typeface="Arial"/>
                <a:cs typeface="Arial"/>
              </a:rPr>
              <a:t> </a:t>
            </a:r>
            <a:r>
              <a:rPr sz="2600" dirty="0">
                <a:solidFill>
                  <a:srgbClr val="11688B"/>
                </a:solidFill>
                <a:latin typeface="Arial"/>
                <a:cs typeface="Arial"/>
              </a:rPr>
              <a:t>the</a:t>
            </a:r>
            <a:r>
              <a:rPr sz="2600" spc="95" dirty="0">
                <a:solidFill>
                  <a:srgbClr val="11688B"/>
                </a:solidFill>
                <a:latin typeface="Arial"/>
                <a:cs typeface="Arial"/>
              </a:rPr>
              <a:t> </a:t>
            </a:r>
            <a:r>
              <a:rPr sz="2600" dirty="0">
                <a:solidFill>
                  <a:srgbClr val="11688B"/>
                </a:solidFill>
                <a:latin typeface="Arial"/>
                <a:cs typeface="Arial"/>
              </a:rPr>
              <a:t>absence</a:t>
            </a:r>
            <a:r>
              <a:rPr sz="2600" spc="95" dirty="0">
                <a:solidFill>
                  <a:srgbClr val="11688B"/>
                </a:solidFill>
                <a:latin typeface="Arial"/>
                <a:cs typeface="Arial"/>
              </a:rPr>
              <a:t> </a:t>
            </a:r>
            <a:r>
              <a:rPr sz="2600" spc="25" dirty="0">
                <a:solidFill>
                  <a:srgbClr val="11688B"/>
                </a:solidFill>
                <a:latin typeface="Arial"/>
                <a:cs typeface="Arial"/>
              </a:rPr>
              <a:t>of </a:t>
            </a:r>
            <a:r>
              <a:rPr sz="2600" dirty="0">
                <a:solidFill>
                  <a:srgbClr val="11688B"/>
                </a:solidFill>
                <a:latin typeface="Arial"/>
                <a:cs typeface="Arial"/>
              </a:rPr>
              <a:t>treatment</a:t>
            </a:r>
            <a:r>
              <a:rPr sz="2600" spc="65" dirty="0">
                <a:solidFill>
                  <a:srgbClr val="11688B"/>
                </a:solidFill>
                <a:latin typeface="Arial"/>
                <a:cs typeface="Arial"/>
              </a:rPr>
              <a:t> </a:t>
            </a:r>
            <a:r>
              <a:rPr sz="2600" dirty="0">
                <a:solidFill>
                  <a:srgbClr val="11688B"/>
                </a:solidFill>
                <a:latin typeface="Arial"/>
                <a:cs typeface="Arial"/>
              </a:rPr>
              <a:t>and</a:t>
            </a:r>
            <a:r>
              <a:rPr sz="2600" spc="65" dirty="0">
                <a:solidFill>
                  <a:srgbClr val="11688B"/>
                </a:solidFill>
                <a:latin typeface="Arial"/>
                <a:cs typeface="Arial"/>
              </a:rPr>
              <a:t> </a:t>
            </a:r>
            <a:r>
              <a:rPr sz="2600" dirty="0">
                <a:solidFill>
                  <a:srgbClr val="11688B"/>
                </a:solidFill>
                <a:latin typeface="Arial"/>
                <a:cs typeface="Arial"/>
              </a:rPr>
              <a:t>can</a:t>
            </a:r>
            <a:r>
              <a:rPr sz="2600" spc="55" dirty="0">
                <a:solidFill>
                  <a:srgbClr val="11688B"/>
                </a:solidFill>
                <a:latin typeface="Arial"/>
                <a:cs typeface="Arial"/>
              </a:rPr>
              <a:t> </a:t>
            </a:r>
            <a:r>
              <a:rPr sz="2600" dirty="0">
                <a:solidFill>
                  <a:srgbClr val="11688B"/>
                </a:solidFill>
                <a:latin typeface="Arial"/>
                <a:cs typeface="Arial"/>
              </a:rPr>
              <a:t>lead</a:t>
            </a:r>
            <a:r>
              <a:rPr sz="2600" spc="65" dirty="0">
                <a:solidFill>
                  <a:srgbClr val="11688B"/>
                </a:solidFill>
                <a:latin typeface="Arial"/>
                <a:cs typeface="Arial"/>
              </a:rPr>
              <a:t> </a:t>
            </a:r>
            <a:r>
              <a:rPr sz="2600" spc="75" dirty="0">
                <a:solidFill>
                  <a:srgbClr val="11688B"/>
                </a:solidFill>
                <a:latin typeface="Arial"/>
                <a:cs typeface="Arial"/>
              </a:rPr>
              <a:t>to</a:t>
            </a:r>
            <a:r>
              <a:rPr sz="2600" spc="60" dirty="0">
                <a:solidFill>
                  <a:srgbClr val="11688B"/>
                </a:solidFill>
                <a:latin typeface="Arial"/>
                <a:cs typeface="Arial"/>
              </a:rPr>
              <a:t> </a:t>
            </a:r>
            <a:r>
              <a:rPr sz="2600" dirty="0">
                <a:solidFill>
                  <a:srgbClr val="11688B"/>
                </a:solidFill>
                <a:latin typeface="Arial"/>
                <a:cs typeface="Arial"/>
              </a:rPr>
              <a:t>severe</a:t>
            </a:r>
            <a:r>
              <a:rPr sz="2600" spc="55" dirty="0">
                <a:solidFill>
                  <a:srgbClr val="11688B"/>
                </a:solidFill>
                <a:latin typeface="Arial"/>
                <a:cs typeface="Arial"/>
              </a:rPr>
              <a:t> symptoms</a:t>
            </a:r>
            <a:r>
              <a:rPr sz="2600" spc="60" dirty="0">
                <a:solidFill>
                  <a:srgbClr val="11688B"/>
                </a:solidFill>
                <a:latin typeface="Arial"/>
                <a:cs typeface="Arial"/>
              </a:rPr>
              <a:t> </a:t>
            </a:r>
            <a:r>
              <a:rPr sz="2600" dirty="0">
                <a:solidFill>
                  <a:srgbClr val="11688B"/>
                </a:solidFill>
                <a:latin typeface="Arial"/>
                <a:cs typeface="Arial"/>
              </a:rPr>
              <a:t>such</a:t>
            </a:r>
            <a:r>
              <a:rPr sz="2600" spc="60" dirty="0">
                <a:solidFill>
                  <a:srgbClr val="11688B"/>
                </a:solidFill>
                <a:latin typeface="Arial"/>
                <a:cs typeface="Arial"/>
              </a:rPr>
              <a:t> </a:t>
            </a:r>
            <a:r>
              <a:rPr sz="2600" spc="-25" dirty="0">
                <a:solidFill>
                  <a:srgbClr val="11688B"/>
                </a:solidFill>
                <a:latin typeface="Arial"/>
                <a:cs typeface="Arial"/>
              </a:rPr>
              <a:t>as </a:t>
            </a:r>
            <a:r>
              <a:rPr sz="2600" dirty="0">
                <a:solidFill>
                  <a:srgbClr val="11688B"/>
                </a:solidFill>
                <a:latin typeface="Arial"/>
                <a:cs typeface="Arial"/>
              </a:rPr>
              <a:t>organ</a:t>
            </a:r>
            <a:r>
              <a:rPr sz="2600" spc="204" dirty="0">
                <a:solidFill>
                  <a:srgbClr val="11688B"/>
                </a:solidFill>
                <a:latin typeface="Arial"/>
                <a:cs typeface="Arial"/>
              </a:rPr>
              <a:t> </a:t>
            </a:r>
            <a:r>
              <a:rPr sz="2600" dirty="0">
                <a:solidFill>
                  <a:srgbClr val="11688B"/>
                </a:solidFill>
                <a:latin typeface="Arial"/>
                <a:cs typeface="Arial"/>
              </a:rPr>
              <a:t>dysfunction</a:t>
            </a:r>
            <a:r>
              <a:rPr sz="2600" spc="210" dirty="0">
                <a:solidFill>
                  <a:srgbClr val="11688B"/>
                </a:solidFill>
                <a:latin typeface="Arial"/>
                <a:cs typeface="Arial"/>
              </a:rPr>
              <a:t> </a:t>
            </a:r>
            <a:r>
              <a:rPr sz="2600" dirty="0">
                <a:solidFill>
                  <a:srgbClr val="11688B"/>
                </a:solidFill>
                <a:latin typeface="Arial"/>
                <a:cs typeface="Arial"/>
              </a:rPr>
              <a:t>and</a:t>
            </a:r>
            <a:r>
              <a:rPr sz="2600" spc="215" dirty="0">
                <a:solidFill>
                  <a:srgbClr val="11688B"/>
                </a:solidFill>
                <a:latin typeface="Arial"/>
                <a:cs typeface="Arial"/>
              </a:rPr>
              <a:t> </a:t>
            </a:r>
            <a:r>
              <a:rPr sz="2600" spc="-10" dirty="0">
                <a:solidFill>
                  <a:srgbClr val="11688B"/>
                </a:solidFill>
                <a:latin typeface="Arial"/>
                <a:cs typeface="Arial"/>
              </a:rPr>
              <a:t>death</a:t>
            </a:r>
            <a:r>
              <a:rPr sz="2550" spc="-15" baseline="26143" dirty="0">
                <a:solidFill>
                  <a:srgbClr val="11688B"/>
                </a:solidFill>
                <a:latin typeface="Arial"/>
                <a:cs typeface="Arial"/>
              </a:rPr>
              <a:t>1–3</a:t>
            </a:r>
            <a:endParaRPr sz="2550" baseline="26143">
              <a:latin typeface="Arial"/>
              <a:cs typeface="Arial"/>
            </a:endParaRPr>
          </a:p>
        </p:txBody>
      </p:sp>
      <p:sp>
        <p:nvSpPr>
          <p:cNvPr id="10" name="object 10"/>
          <p:cNvSpPr txBox="1"/>
          <p:nvPr/>
        </p:nvSpPr>
        <p:spPr>
          <a:xfrm>
            <a:off x="1550461" y="768008"/>
            <a:ext cx="374650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04</a:t>
            </a:r>
            <a:r>
              <a:rPr sz="1650" b="1" spc="-10" dirty="0">
                <a:solidFill>
                  <a:srgbClr val="FFFFFF"/>
                </a:solidFill>
                <a:latin typeface="Arial"/>
                <a:cs typeface="Arial"/>
              </a:rPr>
              <a:t> </a:t>
            </a:r>
            <a:r>
              <a:rPr sz="1650" b="1" dirty="0">
                <a:solidFill>
                  <a:srgbClr val="FFFFFF"/>
                </a:solidFill>
                <a:latin typeface="Arial"/>
                <a:cs typeface="Arial"/>
              </a:rPr>
              <a:t>Importance</a:t>
            </a:r>
            <a:r>
              <a:rPr sz="1650" b="1" spc="-10" dirty="0">
                <a:solidFill>
                  <a:srgbClr val="FFFFFF"/>
                </a:solidFill>
                <a:latin typeface="Arial"/>
                <a:cs typeface="Arial"/>
              </a:rPr>
              <a:t> </a:t>
            </a:r>
            <a:r>
              <a:rPr sz="1650" b="1" dirty="0">
                <a:solidFill>
                  <a:srgbClr val="FFFFFF"/>
                </a:solidFill>
                <a:latin typeface="Arial"/>
                <a:cs typeface="Arial"/>
              </a:rPr>
              <a:t>of</a:t>
            </a:r>
            <a:r>
              <a:rPr sz="1650" b="1" spc="-15" dirty="0">
                <a:solidFill>
                  <a:srgbClr val="FFFFFF"/>
                </a:solidFill>
                <a:latin typeface="Arial"/>
                <a:cs typeface="Arial"/>
              </a:rPr>
              <a:t> </a:t>
            </a:r>
            <a:r>
              <a:rPr sz="1650" b="1" dirty="0">
                <a:solidFill>
                  <a:srgbClr val="FFFFFF"/>
                </a:solidFill>
                <a:latin typeface="Arial"/>
                <a:cs typeface="Arial"/>
              </a:rPr>
              <a:t>timely</a:t>
            </a:r>
            <a:r>
              <a:rPr sz="1650" b="1" spc="-15" dirty="0">
                <a:solidFill>
                  <a:srgbClr val="FFFFFF"/>
                </a:solidFill>
                <a:latin typeface="Arial"/>
                <a:cs typeface="Arial"/>
              </a:rPr>
              <a:t> </a:t>
            </a:r>
            <a:r>
              <a:rPr sz="1650" b="1" spc="-10" dirty="0">
                <a:solidFill>
                  <a:srgbClr val="FFFFFF"/>
                </a:solidFill>
                <a:latin typeface="Arial"/>
                <a:cs typeface="Arial"/>
              </a:rPr>
              <a:t>management</a:t>
            </a:r>
            <a:endParaRPr sz="1650">
              <a:latin typeface="Arial"/>
              <a:cs typeface="Arial"/>
            </a:endParaRPr>
          </a:p>
        </p:txBody>
      </p:sp>
      <p:sp>
        <p:nvSpPr>
          <p:cNvPr id="11" name="object 11"/>
          <p:cNvSpPr txBox="1"/>
          <p:nvPr/>
        </p:nvSpPr>
        <p:spPr>
          <a:xfrm>
            <a:off x="14642833" y="5414569"/>
            <a:ext cx="912494" cy="427990"/>
          </a:xfrm>
          <a:prstGeom prst="rect">
            <a:avLst/>
          </a:prstGeom>
        </p:spPr>
        <p:txBody>
          <a:bodyPr vert="horz" wrap="square" lIns="0" tIns="17145" rIns="0" bIns="0" rtlCol="0">
            <a:spAutoFit/>
          </a:bodyPr>
          <a:lstStyle/>
          <a:p>
            <a:pPr marL="12700">
              <a:lnSpc>
                <a:spcPct val="100000"/>
              </a:lnSpc>
              <a:spcBef>
                <a:spcPts val="135"/>
              </a:spcBef>
            </a:pPr>
            <a:r>
              <a:rPr sz="2600" b="1" spc="55" dirty="0">
                <a:solidFill>
                  <a:srgbClr val="FFFFFF"/>
                </a:solidFill>
                <a:latin typeface="Arial"/>
                <a:cs typeface="Arial"/>
              </a:rPr>
              <a:t>iMCD</a:t>
            </a:r>
            <a:endParaRPr sz="2600">
              <a:latin typeface="Arial"/>
              <a:cs typeface="Arial"/>
            </a:endParaRPr>
          </a:p>
        </p:txBody>
      </p:sp>
      <p:sp>
        <p:nvSpPr>
          <p:cNvPr id="12" name="object 12"/>
          <p:cNvSpPr txBox="1"/>
          <p:nvPr/>
        </p:nvSpPr>
        <p:spPr>
          <a:xfrm>
            <a:off x="14303345" y="3355574"/>
            <a:ext cx="1678939" cy="882650"/>
          </a:xfrm>
          <a:prstGeom prst="rect">
            <a:avLst/>
          </a:prstGeom>
        </p:spPr>
        <p:txBody>
          <a:bodyPr vert="horz" wrap="square" lIns="0" tIns="10160" rIns="0" bIns="0" rtlCol="0">
            <a:spAutoFit/>
          </a:bodyPr>
          <a:lstStyle/>
          <a:p>
            <a:pPr marL="314960" marR="5080" indent="-302895">
              <a:lnSpc>
                <a:spcPct val="100699"/>
              </a:lnSpc>
              <a:spcBef>
                <a:spcPts val="80"/>
              </a:spcBef>
            </a:pPr>
            <a:r>
              <a:rPr sz="2800" spc="-10" dirty="0">
                <a:solidFill>
                  <a:srgbClr val="FFFFFF"/>
                </a:solidFill>
                <a:latin typeface="Arial"/>
                <a:cs typeface="Arial"/>
              </a:rPr>
              <a:t>Potentially severe</a:t>
            </a:r>
            <a:endParaRPr sz="2800">
              <a:latin typeface="Arial"/>
              <a:cs typeface="Arial"/>
            </a:endParaRPr>
          </a:p>
        </p:txBody>
      </p:sp>
      <p:sp>
        <p:nvSpPr>
          <p:cNvPr id="13" name="object 13"/>
          <p:cNvSpPr txBox="1"/>
          <p:nvPr/>
        </p:nvSpPr>
        <p:spPr>
          <a:xfrm>
            <a:off x="12883158" y="6200304"/>
            <a:ext cx="1269365" cy="452755"/>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FFFFFF"/>
                </a:solidFill>
                <a:latin typeface="Arial"/>
                <a:cs typeface="Arial"/>
              </a:rPr>
              <a:t>Chronic</a:t>
            </a:r>
            <a:endParaRPr sz="2800">
              <a:latin typeface="Arial"/>
              <a:cs typeface="Arial"/>
            </a:endParaRPr>
          </a:p>
        </p:txBody>
      </p:sp>
      <p:sp>
        <p:nvSpPr>
          <p:cNvPr id="14" name="object 14"/>
          <p:cNvSpPr txBox="1"/>
          <p:nvPr/>
        </p:nvSpPr>
        <p:spPr>
          <a:xfrm>
            <a:off x="16136650" y="6200304"/>
            <a:ext cx="1897380" cy="452755"/>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FFFFFF"/>
                </a:solidFill>
                <a:latin typeface="Arial"/>
                <a:cs typeface="Arial"/>
              </a:rPr>
              <a:t>Progressive</a:t>
            </a:r>
            <a:endParaRPr sz="2800">
              <a:latin typeface="Arial"/>
              <a:cs typeface="Arial"/>
            </a:endParaRPr>
          </a:p>
        </p:txBody>
      </p:sp>
      <p:grpSp>
        <p:nvGrpSpPr>
          <p:cNvPr id="15" name="object 15"/>
          <p:cNvGrpSpPr/>
          <p:nvPr/>
        </p:nvGrpSpPr>
        <p:grpSpPr>
          <a:xfrm>
            <a:off x="18497949" y="646598"/>
            <a:ext cx="1113155" cy="866140"/>
            <a:chOff x="18497949" y="646598"/>
            <a:chExt cx="1113155" cy="866140"/>
          </a:xfrm>
        </p:grpSpPr>
        <p:sp>
          <p:nvSpPr>
            <p:cNvPr id="16" name="object 16"/>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17" name="object 17"/>
            <p:cNvPicPr/>
            <p:nvPr/>
          </p:nvPicPr>
          <p:blipFill>
            <a:blip r:embed="rId2" cstate="print"/>
            <a:stretch>
              <a:fillRect/>
            </a:stretch>
          </p:blipFill>
          <p:spPr>
            <a:xfrm>
              <a:off x="18719430" y="743851"/>
              <a:ext cx="670974" cy="670974"/>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2245995">
              <a:lnSpc>
                <a:spcPct val="100000"/>
              </a:lnSpc>
              <a:spcBef>
                <a:spcPts val="120"/>
              </a:spcBef>
            </a:pPr>
            <a:r>
              <a:rPr spc="-130" dirty="0"/>
              <a:t>Summary</a:t>
            </a:r>
          </a:p>
        </p:txBody>
      </p:sp>
      <p:sp>
        <p:nvSpPr>
          <p:cNvPr id="3" name="object 3"/>
          <p:cNvSpPr txBox="1"/>
          <p:nvPr/>
        </p:nvSpPr>
        <p:spPr>
          <a:xfrm>
            <a:off x="9922859" y="3670538"/>
            <a:ext cx="258445" cy="276860"/>
          </a:xfrm>
          <a:prstGeom prst="rect">
            <a:avLst/>
          </a:prstGeom>
        </p:spPr>
        <p:txBody>
          <a:bodyPr vert="horz" wrap="square" lIns="0" tIns="12065" rIns="0" bIns="0" rtlCol="0">
            <a:spAutoFit/>
          </a:bodyPr>
          <a:lstStyle/>
          <a:p>
            <a:pPr marL="12700">
              <a:lnSpc>
                <a:spcPct val="100000"/>
              </a:lnSpc>
              <a:spcBef>
                <a:spcPts val="95"/>
              </a:spcBef>
            </a:pPr>
            <a:r>
              <a:rPr sz="1650" b="1" spc="-25" dirty="0">
                <a:solidFill>
                  <a:srgbClr val="FFFFFF"/>
                </a:solidFill>
                <a:latin typeface="Arial"/>
                <a:cs typeface="Arial"/>
              </a:rPr>
              <a:t>05</a:t>
            </a:r>
            <a:endParaRPr sz="165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4505" y="3603469"/>
            <a:ext cx="7460615" cy="5936615"/>
          </a:xfrm>
          <a:custGeom>
            <a:avLst/>
            <a:gdLst/>
            <a:ahLst/>
            <a:cxnLst/>
            <a:rect l="l" t="t" r="r" b="b"/>
            <a:pathLst>
              <a:path w="7460615" h="5936615">
                <a:moveTo>
                  <a:pt x="7333489" y="0"/>
                </a:moveTo>
                <a:lnTo>
                  <a:pt x="126918" y="0"/>
                </a:lnTo>
                <a:lnTo>
                  <a:pt x="77516" y="9973"/>
                </a:lnTo>
                <a:lnTo>
                  <a:pt x="37173" y="37173"/>
                </a:lnTo>
                <a:lnTo>
                  <a:pt x="9973" y="77516"/>
                </a:lnTo>
                <a:lnTo>
                  <a:pt x="0" y="126918"/>
                </a:lnTo>
                <a:lnTo>
                  <a:pt x="0" y="5809330"/>
                </a:lnTo>
                <a:lnTo>
                  <a:pt x="9973" y="5858733"/>
                </a:lnTo>
                <a:lnTo>
                  <a:pt x="37173" y="5899076"/>
                </a:lnTo>
                <a:lnTo>
                  <a:pt x="77516" y="5926275"/>
                </a:lnTo>
                <a:lnTo>
                  <a:pt x="126918" y="5936249"/>
                </a:lnTo>
                <a:lnTo>
                  <a:pt x="7333489" y="5936249"/>
                </a:lnTo>
                <a:lnTo>
                  <a:pt x="7382891" y="5926275"/>
                </a:lnTo>
                <a:lnTo>
                  <a:pt x="7423233" y="5899076"/>
                </a:lnTo>
                <a:lnTo>
                  <a:pt x="7450433" y="5858733"/>
                </a:lnTo>
                <a:lnTo>
                  <a:pt x="7460407" y="5809330"/>
                </a:lnTo>
                <a:lnTo>
                  <a:pt x="7460407" y="126918"/>
                </a:lnTo>
                <a:lnTo>
                  <a:pt x="7450433" y="77516"/>
                </a:lnTo>
                <a:lnTo>
                  <a:pt x="7423233" y="37173"/>
                </a:lnTo>
                <a:lnTo>
                  <a:pt x="7382891" y="9973"/>
                </a:lnTo>
                <a:lnTo>
                  <a:pt x="7333489" y="0"/>
                </a:lnTo>
                <a:close/>
              </a:path>
            </a:pathLst>
          </a:custGeom>
          <a:solidFill>
            <a:srgbClr val="126A8D"/>
          </a:solidFill>
        </p:spPr>
        <p:txBody>
          <a:bodyPr wrap="square" lIns="0" tIns="0" rIns="0" bIns="0" rtlCol="0"/>
          <a:lstStyle/>
          <a:p>
            <a:endParaRPr/>
          </a:p>
        </p:txBody>
      </p:sp>
      <p:sp>
        <p:nvSpPr>
          <p:cNvPr id="3" name="object 3"/>
          <p:cNvSpPr txBox="1"/>
          <p:nvPr/>
        </p:nvSpPr>
        <p:spPr>
          <a:xfrm>
            <a:off x="1547481" y="3876605"/>
            <a:ext cx="6090285" cy="1231900"/>
          </a:xfrm>
          <a:prstGeom prst="rect">
            <a:avLst/>
          </a:prstGeom>
        </p:spPr>
        <p:txBody>
          <a:bodyPr vert="horz" wrap="square" lIns="0" tIns="11430" rIns="0" bIns="0" rtlCol="0">
            <a:spAutoFit/>
          </a:bodyPr>
          <a:lstStyle/>
          <a:p>
            <a:pPr marL="414655" marR="30480" indent="-377190" algn="just">
              <a:lnSpc>
                <a:spcPct val="101499"/>
              </a:lnSpc>
              <a:spcBef>
                <a:spcPts val="90"/>
              </a:spcBef>
              <a:buChar char="•"/>
              <a:tabLst>
                <a:tab pos="414655" algn="l"/>
              </a:tabLst>
            </a:pPr>
            <a:r>
              <a:rPr sz="2600" dirty="0">
                <a:solidFill>
                  <a:srgbClr val="FFFFFF"/>
                </a:solidFill>
                <a:latin typeface="Arial"/>
                <a:cs typeface="Arial"/>
              </a:rPr>
              <a:t>CD</a:t>
            </a:r>
            <a:r>
              <a:rPr sz="2600" spc="60" dirty="0">
                <a:solidFill>
                  <a:srgbClr val="FFFFFF"/>
                </a:solidFill>
                <a:latin typeface="Arial"/>
                <a:cs typeface="Arial"/>
              </a:rPr>
              <a:t> </a:t>
            </a:r>
            <a:r>
              <a:rPr sz="2600" dirty="0">
                <a:solidFill>
                  <a:srgbClr val="FFFFFF"/>
                </a:solidFill>
                <a:latin typeface="Arial"/>
                <a:cs typeface="Arial"/>
              </a:rPr>
              <a:t>refers</a:t>
            </a:r>
            <a:r>
              <a:rPr sz="2600" spc="65" dirty="0">
                <a:solidFill>
                  <a:srgbClr val="FFFFFF"/>
                </a:solidFill>
                <a:latin typeface="Arial"/>
                <a:cs typeface="Arial"/>
              </a:rPr>
              <a:t> </a:t>
            </a:r>
            <a:r>
              <a:rPr sz="2600" spc="75" dirty="0">
                <a:solidFill>
                  <a:srgbClr val="FFFFFF"/>
                </a:solidFill>
                <a:latin typeface="Arial"/>
                <a:cs typeface="Arial"/>
              </a:rPr>
              <a:t>to</a:t>
            </a:r>
            <a:r>
              <a:rPr sz="2600" spc="60" dirty="0">
                <a:solidFill>
                  <a:srgbClr val="FFFFFF"/>
                </a:solidFill>
                <a:latin typeface="Arial"/>
                <a:cs typeface="Arial"/>
              </a:rPr>
              <a:t> </a:t>
            </a:r>
            <a:r>
              <a:rPr sz="2600" dirty="0">
                <a:solidFill>
                  <a:srgbClr val="FFFFFF"/>
                </a:solidFill>
                <a:latin typeface="Arial"/>
                <a:cs typeface="Arial"/>
              </a:rPr>
              <a:t>a</a:t>
            </a:r>
            <a:r>
              <a:rPr sz="2600" spc="60" dirty="0">
                <a:solidFill>
                  <a:srgbClr val="FFFFFF"/>
                </a:solidFill>
                <a:latin typeface="Arial"/>
                <a:cs typeface="Arial"/>
              </a:rPr>
              <a:t> </a:t>
            </a:r>
            <a:r>
              <a:rPr sz="2600" dirty="0">
                <a:solidFill>
                  <a:srgbClr val="FFFFFF"/>
                </a:solidFill>
                <a:latin typeface="Arial"/>
                <a:cs typeface="Arial"/>
              </a:rPr>
              <a:t>heterogenous</a:t>
            </a:r>
            <a:r>
              <a:rPr sz="2600" spc="60" dirty="0">
                <a:solidFill>
                  <a:srgbClr val="FFFFFF"/>
                </a:solidFill>
                <a:latin typeface="Arial"/>
                <a:cs typeface="Arial"/>
              </a:rPr>
              <a:t> </a:t>
            </a:r>
            <a:r>
              <a:rPr sz="2600" dirty="0">
                <a:solidFill>
                  <a:srgbClr val="FFFFFF"/>
                </a:solidFill>
                <a:latin typeface="Arial"/>
                <a:cs typeface="Arial"/>
              </a:rPr>
              <a:t>group</a:t>
            </a:r>
            <a:r>
              <a:rPr sz="2600" spc="70" dirty="0">
                <a:solidFill>
                  <a:srgbClr val="FFFFFF"/>
                </a:solidFill>
                <a:latin typeface="Arial"/>
                <a:cs typeface="Arial"/>
              </a:rPr>
              <a:t> </a:t>
            </a:r>
            <a:r>
              <a:rPr sz="2600" spc="25" dirty="0">
                <a:solidFill>
                  <a:srgbClr val="FFFFFF"/>
                </a:solidFill>
                <a:latin typeface="Arial"/>
                <a:cs typeface="Arial"/>
              </a:rPr>
              <a:t>of </a:t>
            </a:r>
            <a:r>
              <a:rPr sz="2600" dirty="0">
                <a:solidFill>
                  <a:srgbClr val="FFFFFF"/>
                </a:solidFill>
                <a:latin typeface="Arial"/>
                <a:cs typeface="Arial"/>
              </a:rPr>
              <a:t>disorders</a:t>
            </a:r>
            <a:r>
              <a:rPr sz="2600" spc="125" dirty="0">
                <a:solidFill>
                  <a:srgbClr val="FFFFFF"/>
                </a:solidFill>
                <a:latin typeface="Arial"/>
                <a:cs typeface="Arial"/>
              </a:rPr>
              <a:t> </a:t>
            </a:r>
            <a:r>
              <a:rPr sz="2600" dirty="0">
                <a:solidFill>
                  <a:srgbClr val="FFFFFF"/>
                </a:solidFill>
                <a:latin typeface="Arial"/>
                <a:cs typeface="Arial"/>
              </a:rPr>
              <a:t>that</a:t>
            </a:r>
            <a:r>
              <a:rPr sz="2600" spc="130" dirty="0">
                <a:solidFill>
                  <a:srgbClr val="FFFFFF"/>
                </a:solidFill>
                <a:latin typeface="Arial"/>
                <a:cs typeface="Arial"/>
              </a:rPr>
              <a:t> </a:t>
            </a:r>
            <a:r>
              <a:rPr sz="2600" dirty="0">
                <a:solidFill>
                  <a:srgbClr val="FFFFFF"/>
                </a:solidFill>
                <a:latin typeface="Arial"/>
                <a:cs typeface="Arial"/>
              </a:rPr>
              <a:t>share</a:t>
            </a:r>
            <a:r>
              <a:rPr sz="2600" spc="120" dirty="0">
                <a:solidFill>
                  <a:srgbClr val="FFFFFF"/>
                </a:solidFill>
                <a:latin typeface="Arial"/>
                <a:cs typeface="Arial"/>
              </a:rPr>
              <a:t> </a:t>
            </a:r>
            <a:r>
              <a:rPr sz="2600" spc="-10" dirty="0">
                <a:solidFill>
                  <a:srgbClr val="FFFFFF"/>
                </a:solidFill>
                <a:latin typeface="Arial"/>
                <a:cs typeface="Arial"/>
              </a:rPr>
              <a:t>histopathological </a:t>
            </a:r>
            <a:r>
              <a:rPr sz="2600" dirty="0">
                <a:solidFill>
                  <a:srgbClr val="FFFFFF"/>
                </a:solidFill>
                <a:latin typeface="Arial"/>
                <a:cs typeface="Arial"/>
              </a:rPr>
              <a:t>features</a:t>
            </a:r>
            <a:r>
              <a:rPr sz="2600" spc="85" dirty="0">
                <a:solidFill>
                  <a:srgbClr val="FFFFFF"/>
                </a:solidFill>
                <a:latin typeface="Arial"/>
                <a:cs typeface="Arial"/>
              </a:rPr>
              <a:t> </a:t>
            </a:r>
            <a:r>
              <a:rPr sz="2600" spc="50" dirty="0">
                <a:solidFill>
                  <a:srgbClr val="FFFFFF"/>
                </a:solidFill>
                <a:latin typeface="Arial"/>
                <a:cs typeface="Arial"/>
              </a:rPr>
              <a:t>of</a:t>
            </a:r>
            <a:r>
              <a:rPr sz="2600" spc="95" dirty="0">
                <a:solidFill>
                  <a:srgbClr val="FFFFFF"/>
                </a:solidFill>
                <a:latin typeface="Arial"/>
                <a:cs typeface="Arial"/>
              </a:rPr>
              <a:t> </a:t>
            </a:r>
            <a:r>
              <a:rPr sz="2600" dirty="0">
                <a:solidFill>
                  <a:srgbClr val="FFFFFF"/>
                </a:solidFill>
                <a:latin typeface="Arial"/>
                <a:cs typeface="Arial"/>
              </a:rPr>
              <a:t>the</a:t>
            </a:r>
            <a:r>
              <a:rPr sz="2600" spc="80" dirty="0">
                <a:solidFill>
                  <a:srgbClr val="FFFFFF"/>
                </a:solidFill>
                <a:latin typeface="Arial"/>
                <a:cs typeface="Arial"/>
              </a:rPr>
              <a:t> </a:t>
            </a:r>
            <a:r>
              <a:rPr sz="2600" dirty="0">
                <a:solidFill>
                  <a:srgbClr val="FFFFFF"/>
                </a:solidFill>
                <a:latin typeface="Arial"/>
                <a:cs typeface="Arial"/>
              </a:rPr>
              <a:t>lymph</a:t>
            </a:r>
            <a:r>
              <a:rPr sz="2600" spc="85" dirty="0">
                <a:solidFill>
                  <a:srgbClr val="FFFFFF"/>
                </a:solidFill>
                <a:latin typeface="Arial"/>
                <a:cs typeface="Arial"/>
              </a:rPr>
              <a:t> </a:t>
            </a:r>
            <a:r>
              <a:rPr sz="2600" spc="-10" dirty="0">
                <a:solidFill>
                  <a:srgbClr val="FFFFFF"/>
                </a:solidFill>
                <a:latin typeface="Arial"/>
                <a:cs typeface="Arial"/>
              </a:rPr>
              <a:t>nodes</a:t>
            </a:r>
            <a:r>
              <a:rPr sz="2550" spc="-15" baseline="26143" dirty="0">
                <a:solidFill>
                  <a:srgbClr val="FFFFFF"/>
                </a:solidFill>
                <a:latin typeface="Arial"/>
                <a:cs typeface="Arial"/>
              </a:rPr>
              <a:t>1</a:t>
            </a:r>
            <a:endParaRPr sz="2550" baseline="26143">
              <a:latin typeface="Arial"/>
              <a:cs typeface="Arial"/>
            </a:endParaRPr>
          </a:p>
        </p:txBody>
      </p:sp>
      <p:sp>
        <p:nvSpPr>
          <p:cNvPr id="4" name="object 4"/>
          <p:cNvSpPr txBox="1"/>
          <p:nvPr/>
        </p:nvSpPr>
        <p:spPr>
          <a:xfrm>
            <a:off x="1547481" y="5487446"/>
            <a:ext cx="6539230" cy="827405"/>
          </a:xfrm>
          <a:prstGeom prst="rect">
            <a:avLst/>
          </a:prstGeom>
        </p:spPr>
        <p:txBody>
          <a:bodyPr vert="horz" wrap="square" lIns="0" tIns="13970" rIns="0" bIns="0" rtlCol="0">
            <a:spAutoFit/>
          </a:bodyPr>
          <a:lstStyle/>
          <a:p>
            <a:pPr marL="414655" marR="30480" indent="-377190">
              <a:lnSpc>
                <a:spcPct val="100800"/>
              </a:lnSpc>
              <a:spcBef>
                <a:spcPts val="110"/>
              </a:spcBef>
              <a:buChar char="•"/>
              <a:tabLst>
                <a:tab pos="414655" algn="l"/>
              </a:tabLst>
            </a:pPr>
            <a:r>
              <a:rPr sz="2600" dirty="0">
                <a:solidFill>
                  <a:srgbClr val="FFFFFF"/>
                </a:solidFill>
                <a:latin typeface="Arial"/>
                <a:cs typeface="Arial"/>
              </a:rPr>
              <a:t>iMCD is</a:t>
            </a:r>
            <a:r>
              <a:rPr sz="2600" spc="5" dirty="0">
                <a:solidFill>
                  <a:srgbClr val="FFFFFF"/>
                </a:solidFill>
                <a:latin typeface="Arial"/>
                <a:cs typeface="Arial"/>
              </a:rPr>
              <a:t> </a:t>
            </a:r>
            <a:r>
              <a:rPr sz="2600" dirty="0">
                <a:solidFill>
                  <a:srgbClr val="FFFFFF"/>
                </a:solidFill>
                <a:latin typeface="Arial"/>
                <a:cs typeface="Arial"/>
              </a:rPr>
              <a:t>a rare and</a:t>
            </a:r>
            <a:r>
              <a:rPr sz="2600" spc="5" dirty="0">
                <a:solidFill>
                  <a:srgbClr val="FFFFFF"/>
                </a:solidFill>
                <a:latin typeface="Arial"/>
                <a:cs typeface="Arial"/>
              </a:rPr>
              <a:t> </a:t>
            </a:r>
            <a:r>
              <a:rPr sz="2600" dirty="0">
                <a:solidFill>
                  <a:srgbClr val="FFFFFF"/>
                </a:solidFill>
                <a:latin typeface="Arial"/>
                <a:cs typeface="Arial"/>
              </a:rPr>
              <a:t>severe disease </a:t>
            </a:r>
            <a:r>
              <a:rPr sz="2600" spc="55" dirty="0">
                <a:solidFill>
                  <a:srgbClr val="FFFFFF"/>
                </a:solidFill>
                <a:latin typeface="Arial"/>
                <a:cs typeface="Arial"/>
              </a:rPr>
              <a:t>with</a:t>
            </a:r>
            <a:r>
              <a:rPr sz="2600" spc="5" dirty="0">
                <a:solidFill>
                  <a:srgbClr val="FFFFFF"/>
                </a:solidFill>
                <a:latin typeface="Arial"/>
                <a:cs typeface="Arial"/>
              </a:rPr>
              <a:t> </a:t>
            </a:r>
            <a:r>
              <a:rPr sz="2600" spc="-50" dirty="0">
                <a:solidFill>
                  <a:srgbClr val="FFFFFF"/>
                </a:solidFill>
                <a:latin typeface="Arial"/>
                <a:cs typeface="Arial"/>
              </a:rPr>
              <a:t>a </a:t>
            </a:r>
            <a:r>
              <a:rPr sz="2600" dirty="0">
                <a:solidFill>
                  <a:srgbClr val="FFFFFF"/>
                </a:solidFill>
                <a:latin typeface="Arial"/>
                <a:cs typeface="Arial"/>
              </a:rPr>
              <a:t>poorer</a:t>
            </a:r>
            <a:r>
              <a:rPr sz="2600" spc="160" dirty="0">
                <a:solidFill>
                  <a:srgbClr val="FFFFFF"/>
                </a:solidFill>
                <a:latin typeface="Arial"/>
                <a:cs typeface="Arial"/>
              </a:rPr>
              <a:t> </a:t>
            </a:r>
            <a:r>
              <a:rPr sz="2600" dirty="0">
                <a:solidFill>
                  <a:srgbClr val="FFFFFF"/>
                </a:solidFill>
                <a:latin typeface="Arial"/>
                <a:cs typeface="Arial"/>
              </a:rPr>
              <a:t>prognosis</a:t>
            </a:r>
            <a:r>
              <a:rPr sz="2600" spc="165" dirty="0">
                <a:solidFill>
                  <a:srgbClr val="FFFFFF"/>
                </a:solidFill>
                <a:latin typeface="Arial"/>
                <a:cs typeface="Arial"/>
              </a:rPr>
              <a:t> </a:t>
            </a:r>
            <a:r>
              <a:rPr sz="2600" dirty="0">
                <a:solidFill>
                  <a:srgbClr val="FFFFFF"/>
                </a:solidFill>
                <a:latin typeface="Arial"/>
                <a:cs typeface="Arial"/>
              </a:rPr>
              <a:t>than</a:t>
            </a:r>
            <a:r>
              <a:rPr sz="2600" spc="165" dirty="0">
                <a:solidFill>
                  <a:srgbClr val="FFFFFF"/>
                </a:solidFill>
                <a:latin typeface="Arial"/>
                <a:cs typeface="Arial"/>
              </a:rPr>
              <a:t> </a:t>
            </a:r>
            <a:r>
              <a:rPr sz="2600" dirty="0">
                <a:solidFill>
                  <a:srgbClr val="FFFFFF"/>
                </a:solidFill>
                <a:latin typeface="Arial"/>
                <a:cs typeface="Arial"/>
              </a:rPr>
              <a:t>many</a:t>
            </a:r>
            <a:r>
              <a:rPr sz="2600" spc="160" dirty="0">
                <a:solidFill>
                  <a:srgbClr val="FFFFFF"/>
                </a:solidFill>
                <a:latin typeface="Arial"/>
                <a:cs typeface="Arial"/>
              </a:rPr>
              <a:t> </a:t>
            </a:r>
            <a:r>
              <a:rPr sz="2600" spc="-10" dirty="0">
                <a:solidFill>
                  <a:srgbClr val="FFFFFF"/>
                </a:solidFill>
                <a:latin typeface="Arial"/>
                <a:cs typeface="Arial"/>
              </a:rPr>
              <a:t>cancers</a:t>
            </a:r>
            <a:r>
              <a:rPr sz="2550" spc="-15" baseline="27777" dirty="0">
                <a:solidFill>
                  <a:srgbClr val="FFFFFF"/>
                </a:solidFill>
                <a:latin typeface="Arial"/>
                <a:cs typeface="Arial"/>
              </a:rPr>
              <a:t>2</a:t>
            </a:r>
            <a:endParaRPr sz="2550" baseline="27777">
              <a:latin typeface="Arial"/>
              <a:cs typeface="Arial"/>
            </a:endParaRPr>
          </a:p>
        </p:txBody>
      </p:sp>
      <p:sp>
        <p:nvSpPr>
          <p:cNvPr id="5" name="object 5"/>
          <p:cNvSpPr txBox="1"/>
          <p:nvPr/>
        </p:nvSpPr>
        <p:spPr>
          <a:xfrm>
            <a:off x="1547481" y="6691179"/>
            <a:ext cx="6946900" cy="427990"/>
          </a:xfrm>
          <a:prstGeom prst="rect">
            <a:avLst/>
          </a:prstGeom>
        </p:spPr>
        <p:txBody>
          <a:bodyPr vert="horz" wrap="square" lIns="0" tIns="17145" rIns="0" bIns="0" rtlCol="0">
            <a:spAutoFit/>
          </a:bodyPr>
          <a:lstStyle/>
          <a:p>
            <a:pPr marL="414655" indent="-376555">
              <a:lnSpc>
                <a:spcPct val="100000"/>
              </a:lnSpc>
              <a:spcBef>
                <a:spcPts val="135"/>
              </a:spcBef>
              <a:buChar char="•"/>
              <a:tabLst>
                <a:tab pos="414655" algn="l"/>
              </a:tabLst>
            </a:pPr>
            <a:r>
              <a:rPr sz="2600" dirty="0">
                <a:solidFill>
                  <a:srgbClr val="FFFFFF"/>
                </a:solidFill>
                <a:latin typeface="Arial"/>
                <a:cs typeface="Arial"/>
              </a:rPr>
              <a:t>Patients</a:t>
            </a:r>
            <a:r>
              <a:rPr sz="2600" spc="100" dirty="0">
                <a:solidFill>
                  <a:srgbClr val="FFFFFF"/>
                </a:solidFill>
                <a:latin typeface="Arial"/>
                <a:cs typeface="Arial"/>
              </a:rPr>
              <a:t> </a:t>
            </a:r>
            <a:r>
              <a:rPr sz="2600" spc="55" dirty="0">
                <a:solidFill>
                  <a:srgbClr val="FFFFFF"/>
                </a:solidFill>
                <a:latin typeface="Arial"/>
                <a:cs typeface="Arial"/>
              </a:rPr>
              <a:t>with</a:t>
            </a:r>
            <a:r>
              <a:rPr sz="2600" spc="105" dirty="0">
                <a:solidFill>
                  <a:srgbClr val="FFFFFF"/>
                </a:solidFill>
                <a:latin typeface="Arial"/>
                <a:cs typeface="Arial"/>
              </a:rPr>
              <a:t> </a:t>
            </a:r>
            <a:r>
              <a:rPr sz="2600" dirty="0">
                <a:solidFill>
                  <a:srgbClr val="FFFFFF"/>
                </a:solidFill>
                <a:latin typeface="Arial"/>
                <a:cs typeface="Arial"/>
              </a:rPr>
              <a:t>iMCD</a:t>
            </a:r>
            <a:r>
              <a:rPr sz="2600" spc="105" dirty="0">
                <a:solidFill>
                  <a:srgbClr val="FFFFFF"/>
                </a:solidFill>
                <a:latin typeface="Arial"/>
                <a:cs typeface="Arial"/>
              </a:rPr>
              <a:t> </a:t>
            </a:r>
            <a:r>
              <a:rPr sz="2600" dirty="0">
                <a:solidFill>
                  <a:srgbClr val="FFFFFF"/>
                </a:solidFill>
                <a:latin typeface="Arial"/>
                <a:cs typeface="Arial"/>
              </a:rPr>
              <a:t>are</a:t>
            </a:r>
            <a:r>
              <a:rPr sz="2600" spc="100" dirty="0">
                <a:solidFill>
                  <a:srgbClr val="FFFFFF"/>
                </a:solidFill>
                <a:latin typeface="Arial"/>
                <a:cs typeface="Arial"/>
              </a:rPr>
              <a:t> </a:t>
            </a:r>
            <a:r>
              <a:rPr sz="2600" dirty="0">
                <a:solidFill>
                  <a:srgbClr val="FFFFFF"/>
                </a:solidFill>
                <a:latin typeface="Arial"/>
                <a:cs typeface="Arial"/>
              </a:rPr>
              <a:t>difficult</a:t>
            </a:r>
            <a:r>
              <a:rPr sz="2600" spc="110" dirty="0">
                <a:solidFill>
                  <a:srgbClr val="FFFFFF"/>
                </a:solidFill>
                <a:latin typeface="Arial"/>
                <a:cs typeface="Arial"/>
              </a:rPr>
              <a:t> </a:t>
            </a:r>
            <a:r>
              <a:rPr sz="2600" spc="75" dirty="0">
                <a:solidFill>
                  <a:srgbClr val="FFFFFF"/>
                </a:solidFill>
                <a:latin typeface="Arial"/>
                <a:cs typeface="Arial"/>
              </a:rPr>
              <a:t>to</a:t>
            </a:r>
            <a:r>
              <a:rPr sz="2600" spc="105" dirty="0">
                <a:solidFill>
                  <a:srgbClr val="FFFFFF"/>
                </a:solidFill>
                <a:latin typeface="Arial"/>
                <a:cs typeface="Arial"/>
              </a:rPr>
              <a:t> </a:t>
            </a:r>
            <a:r>
              <a:rPr sz="2600" spc="-10" dirty="0">
                <a:solidFill>
                  <a:srgbClr val="FFFFFF"/>
                </a:solidFill>
                <a:latin typeface="Arial"/>
                <a:cs typeface="Arial"/>
              </a:rPr>
              <a:t>identify</a:t>
            </a:r>
            <a:r>
              <a:rPr sz="2550" spc="-15" baseline="26143" dirty="0">
                <a:solidFill>
                  <a:srgbClr val="FFFFFF"/>
                </a:solidFill>
                <a:latin typeface="Arial"/>
                <a:cs typeface="Arial"/>
              </a:rPr>
              <a:t>2,3</a:t>
            </a:r>
            <a:endParaRPr sz="2550" baseline="26143">
              <a:latin typeface="Arial"/>
              <a:cs typeface="Arial"/>
            </a:endParaRPr>
          </a:p>
        </p:txBody>
      </p:sp>
      <p:sp>
        <p:nvSpPr>
          <p:cNvPr id="6" name="object 6"/>
          <p:cNvSpPr txBox="1"/>
          <p:nvPr/>
        </p:nvSpPr>
        <p:spPr>
          <a:xfrm>
            <a:off x="1547481" y="7497857"/>
            <a:ext cx="6714490" cy="1234440"/>
          </a:xfrm>
          <a:prstGeom prst="rect">
            <a:avLst/>
          </a:prstGeom>
        </p:spPr>
        <p:txBody>
          <a:bodyPr vert="horz" wrap="square" lIns="0" tIns="13970" rIns="0" bIns="0" rtlCol="0">
            <a:spAutoFit/>
          </a:bodyPr>
          <a:lstStyle/>
          <a:p>
            <a:pPr marL="414655" marR="30480" indent="-377190">
              <a:lnSpc>
                <a:spcPct val="100800"/>
              </a:lnSpc>
              <a:spcBef>
                <a:spcPts val="110"/>
              </a:spcBef>
              <a:buChar char="•"/>
              <a:tabLst>
                <a:tab pos="414655" algn="l"/>
              </a:tabLst>
            </a:pPr>
            <a:r>
              <a:rPr sz="2600" dirty="0">
                <a:solidFill>
                  <a:srgbClr val="FFFFFF"/>
                </a:solidFill>
                <a:latin typeface="Arial"/>
                <a:cs typeface="Arial"/>
              </a:rPr>
              <a:t>iMCD</a:t>
            </a:r>
            <a:r>
              <a:rPr sz="2600" spc="45" dirty="0">
                <a:solidFill>
                  <a:srgbClr val="FFFFFF"/>
                </a:solidFill>
                <a:latin typeface="Arial"/>
                <a:cs typeface="Arial"/>
              </a:rPr>
              <a:t> </a:t>
            </a:r>
            <a:r>
              <a:rPr sz="2600" dirty="0">
                <a:solidFill>
                  <a:srgbClr val="FFFFFF"/>
                </a:solidFill>
                <a:latin typeface="Arial"/>
                <a:cs typeface="Arial"/>
              </a:rPr>
              <a:t>is</a:t>
            </a:r>
            <a:r>
              <a:rPr sz="2600" spc="45" dirty="0">
                <a:solidFill>
                  <a:srgbClr val="FFFFFF"/>
                </a:solidFill>
                <a:latin typeface="Arial"/>
                <a:cs typeface="Arial"/>
              </a:rPr>
              <a:t> </a:t>
            </a:r>
            <a:r>
              <a:rPr sz="2600" dirty="0">
                <a:solidFill>
                  <a:srgbClr val="FFFFFF"/>
                </a:solidFill>
                <a:latin typeface="Arial"/>
                <a:cs typeface="Arial"/>
              </a:rPr>
              <a:t>a</a:t>
            </a:r>
            <a:r>
              <a:rPr sz="2600" spc="40" dirty="0">
                <a:solidFill>
                  <a:srgbClr val="FFFFFF"/>
                </a:solidFill>
                <a:latin typeface="Arial"/>
                <a:cs typeface="Arial"/>
              </a:rPr>
              <a:t> </a:t>
            </a:r>
            <a:r>
              <a:rPr sz="2600" dirty="0">
                <a:solidFill>
                  <a:srgbClr val="FFFFFF"/>
                </a:solidFill>
                <a:latin typeface="Arial"/>
                <a:cs typeface="Arial"/>
              </a:rPr>
              <a:t>severe</a:t>
            </a:r>
            <a:r>
              <a:rPr sz="2600" spc="45" dirty="0">
                <a:solidFill>
                  <a:srgbClr val="FFFFFF"/>
                </a:solidFill>
                <a:latin typeface="Arial"/>
                <a:cs typeface="Arial"/>
              </a:rPr>
              <a:t> </a:t>
            </a:r>
            <a:r>
              <a:rPr sz="2600" dirty="0">
                <a:solidFill>
                  <a:srgbClr val="FFFFFF"/>
                </a:solidFill>
                <a:latin typeface="Arial"/>
                <a:cs typeface="Arial"/>
              </a:rPr>
              <a:t>and</a:t>
            </a:r>
            <a:r>
              <a:rPr sz="2600" spc="50" dirty="0">
                <a:solidFill>
                  <a:srgbClr val="FFFFFF"/>
                </a:solidFill>
                <a:latin typeface="Arial"/>
                <a:cs typeface="Arial"/>
              </a:rPr>
              <a:t> </a:t>
            </a:r>
            <a:r>
              <a:rPr sz="2600" dirty="0">
                <a:solidFill>
                  <a:srgbClr val="FFFFFF"/>
                </a:solidFill>
                <a:latin typeface="Arial"/>
                <a:cs typeface="Arial"/>
              </a:rPr>
              <a:t>progressive</a:t>
            </a:r>
            <a:r>
              <a:rPr sz="2600" spc="40" dirty="0">
                <a:solidFill>
                  <a:srgbClr val="FFFFFF"/>
                </a:solidFill>
                <a:latin typeface="Arial"/>
                <a:cs typeface="Arial"/>
              </a:rPr>
              <a:t> </a:t>
            </a:r>
            <a:r>
              <a:rPr sz="2600" spc="-10" dirty="0">
                <a:solidFill>
                  <a:srgbClr val="FFFFFF"/>
                </a:solidFill>
                <a:latin typeface="Arial"/>
                <a:cs typeface="Arial"/>
              </a:rPr>
              <a:t>disease </a:t>
            </a:r>
            <a:r>
              <a:rPr sz="2600" dirty="0">
                <a:solidFill>
                  <a:srgbClr val="FFFFFF"/>
                </a:solidFill>
                <a:latin typeface="Arial"/>
                <a:cs typeface="Arial"/>
              </a:rPr>
              <a:t>which</a:t>
            </a:r>
            <a:r>
              <a:rPr sz="2600" spc="130" dirty="0">
                <a:solidFill>
                  <a:srgbClr val="FFFFFF"/>
                </a:solidFill>
                <a:latin typeface="Arial"/>
                <a:cs typeface="Arial"/>
              </a:rPr>
              <a:t> </a:t>
            </a:r>
            <a:r>
              <a:rPr sz="2600" dirty="0">
                <a:solidFill>
                  <a:srgbClr val="FFFFFF"/>
                </a:solidFill>
                <a:latin typeface="Arial"/>
                <a:cs typeface="Arial"/>
              </a:rPr>
              <a:t>should</a:t>
            </a:r>
            <a:r>
              <a:rPr sz="2600" spc="140" dirty="0">
                <a:solidFill>
                  <a:srgbClr val="FFFFFF"/>
                </a:solidFill>
                <a:latin typeface="Arial"/>
                <a:cs typeface="Arial"/>
              </a:rPr>
              <a:t> </a:t>
            </a:r>
            <a:r>
              <a:rPr sz="2600" dirty="0">
                <a:solidFill>
                  <a:srgbClr val="FFFFFF"/>
                </a:solidFill>
                <a:latin typeface="Arial"/>
                <a:cs typeface="Arial"/>
              </a:rPr>
              <a:t>be</a:t>
            </a:r>
            <a:r>
              <a:rPr sz="2600" spc="130" dirty="0">
                <a:solidFill>
                  <a:srgbClr val="FFFFFF"/>
                </a:solidFill>
                <a:latin typeface="Arial"/>
                <a:cs typeface="Arial"/>
              </a:rPr>
              <a:t> </a:t>
            </a:r>
            <a:r>
              <a:rPr sz="2600" dirty="0">
                <a:solidFill>
                  <a:srgbClr val="FFFFFF"/>
                </a:solidFill>
                <a:latin typeface="Arial"/>
                <a:cs typeface="Arial"/>
              </a:rPr>
              <a:t>treated</a:t>
            </a:r>
            <a:r>
              <a:rPr sz="2600" spc="140" dirty="0">
                <a:solidFill>
                  <a:srgbClr val="FFFFFF"/>
                </a:solidFill>
                <a:latin typeface="Arial"/>
                <a:cs typeface="Arial"/>
              </a:rPr>
              <a:t> </a:t>
            </a:r>
            <a:r>
              <a:rPr sz="2600" dirty="0">
                <a:solidFill>
                  <a:srgbClr val="FFFFFF"/>
                </a:solidFill>
                <a:latin typeface="Arial"/>
                <a:cs typeface="Arial"/>
              </a:rPr>
              <a:t>at</a:t>
            </a:r>
            <a:r>
              <a:rPr sz="2600" spc="140" dirty="0">
                <a:solidFill>
                  <a:srgbClr val="FFFFFF"/>
                </a:solidFill>
                <a:latin typeface="Arial"/>
                <a:cs typeface="Arial"/>
              </a:rPr>
              <a:t> </a:t>
            </a:r>
            <a:r>
              <a:rPr sz="2600" dirty="0">
                <a:solidFill>
                  <a:srgbClr val="FFFFFF"/>
                </a:solidFill>
                <a:latin typeface="Arial"/>
                <a:cs typeface="Arial"/>
              </a:rPr>
              <a:t>the</a:t>
            </a:r>
            <a:r>
              <a:rPr sz="2600" spc="125" dirty="0">
                <a:solidFill>
                  <a:srgbClr val="FFFFFF"/>
                </a:solidFill>
                <a:latin typeface="Arial"/>
                <a:cs typeface="Arial"/>
              </a:rPr>
              <a:t> </a:t>
            </a:r>
            <a:r>
              <a:rPr sz="2600" spc="45" dirty="0">
                <a:solidFill>
                  <a:srgbClr val="FFFFFF"/>
                </a:solidFill>
                <a:latin typeface="Arial"/>
                <a:cs typeface="Arial"/>
              </a:rPr>
              <a:t>point</a:t>
            </a:r>
            <a:endParaRPr sz="2600">
              <a:latin typeface="Arial"/>
              <a:cs typeface="Arial"/>
            </a:endParaRPr>
          </a:p>
          <a:p>
            <a:pPr marL="414655">
              <a:lnSpc>
                <a:spcPct val="100000"/>
              </a:lnSpc>
              <a:spcBef>
                <a:spcPts val="85"/>
              </a:spcBef>
            </a:pPr>
            <a:r>
              <a:rPr sz="2600" spc="50" dirty="0">
                <a:solidFill>
                  <a:srgbClr val="FFFFFF"/>
                </a:solidFill>
                <a:latin typeface="Arial"/>
                <a:cs typeface="Arial"/>
              </a:rPr>
              <a:t>of</a:t>
            </a:r>
            <a:r>
              <a:rPr sz="2600" spc="370" dirty="0">
                <a:solidFill>
                  <a:srgbClr val="FFFFFF"/>
                </a:solidFill>
                <a:latin typeface="Arial"/>
                <a:cs typeface="Arial"/>
              </a:rPr>
              <a:t> </a:t>
            </a:r>
            <a:r>
              <a:rPr sz="2600" dirty="0">
                <a:solidFill>
                  <a:srgbClr val="FFFFFF"/>
                </a:solidFill>
                <a:latin typeface="Arial"/>
                <a:cs typeface="Arial"/>
              </a:rPr>
              <a:t>diagnosis</a:t>
            </a:r>
            <a:r>
              <a:rPr sz="2550" baseline="27777" dirty="0">
                <a:solidFill>
                  <a:srgbClr val="FFFFFF"/>
                </a:solidFill>
                <a:latin typeface="Arial"/>
                <a:cs typeface="Arial"/>
              </a:rPr>
              <a:t>1-</a:t>
            </a:r>
            <a:r>
              <a:rPr sz="2550" spc="-75" baseline="27777" dirty="0">
                <a:solidFill>
                  <a:srgbClr val="FFFFFF"/>
                </a:solidFill>
                <a:latin typeface="Arial"/>
                <a:cs typeface="Arial"/>
              </a:rPr>
              <a:t>5</a:t>
            </a:r>
            <a:endParaRPr sz="2550" baseline="27777">
              <a:latin typeface="Arial"/>
              <a:cs typeface="Arial"/>
            </a:endParaRPr>
          </a:p>
        </p:txBody>
      </p:sp>
      <p:grpSp>
        <p:nvGrpSpPr>
          <p:cNvPr id="7" name="object 7"/>
          <p:cNvGrpSpPr/>
          <p:nvPr/>
        </p:nvGrpSpPr>
        <p:grpSpPr>
          <a:xfrm>
            <a:off x="1369068" y="1483031"/>
            <a:ext cx="7511415" cy="1515745"/>
            <a:chOff x="1369068" y="1483031"/>
            <a:chExt cx="7511415" cy="1515745"/>
          </a:xfrm>
        </p:grpSpPr>
        <p:sp>
          <p:nvSpPr>
            <p:cNvPr id="8" name="object 8"/>
            <p:cNvSpPr/>
            <p:nvPr/>
          </p:nvSpPr>
          <p:spPr>
            <a:xfrm>
              <a:off x="1384774" y="1498737"/>
              <a:ext cx="7480300" cy="1484630"/>
            </a:xfrm>
            <a:custGeom>
              <a:avLst/>
              <a:gdLst/>
              <a:ahLst/>
              <a:cxnLst/>
              <a:rect l="l" t="t" r="r" b="b"/>
              <a:pathLst>
                <a:path w="7480300" h="1484630">
                  <a:moveTo>
                    <a:pt x="7460748" y="0"/>
                  </a:moveTo>
                  <a:lnTo>
                    <a:pt x="19157" y="0"/>
                  </a:lnTo>
                  <a:lnTo>
                    <a:pt x="11700" y="1505"/>
                  </a:lnTo>
                  <a:lnTo>
                    <a:pt x="5611" y="5611"/>
                  </a:lnTo>
                  <a:lnTo>
                    <a:pt x="1505" y="11701"/>
                  </a:lnTo>
                  <a:lnTo>
                    <a:pt x="0" y="19158"/>
                  </a:lnTo>
                  <a:lnTo>
                    <a:pt x="0" y="1464905"/>
                  </a:lnTo>
                  <a:lnTo>
                    <a:pt x="1505" y="1472362"/>
                  </a:lnTo>
                  <a:lnTo>
                    <a:pt x="5611" y="1478451"/>
                  </a:lnTo>
                  <a:lnTo>
                    <a:pt x="11700" y="1482557"/>
                  </a:lnTo>
                  <a:lnTo>
                    <a:pt x="19157" y="1484062"/>
                  </a:lnTo>
                  <a:lnTo>
                    <a:pt x="7460748" y="1484062"/>
                  </a:lnTo>
                  <a:lnTo>
                    <a:pt x="7468206" y="1482557"/>
                  </a:lnTo>
                  <a:lnTo>
                    <a:pt x="7474295" y="1478451"/>
                  </a:lnTo>
                  <a:lnTo>
                    <a:pt x="7478401" y="1472362"/>
                  </a:lnTo>
                  <a:lnTo>
                    <a:pt x="7479907" y="1464905"/>
                  </a:lnTo>
                  <a:lnTo>
                    <a:pt x="7479907" y="19158"/>
                  </a:lnTo>
                  <a:lnTo>
                    <a:pt x="7478401" y="11701"/>
                  </a:lnTo>
                  <a:lnTo>
                    <a:pt x="7474295" y="5611"/>
                  </a:lnTo>
                  <a:lnTo>
                    <a:pt x="7468206" y="1505"/>
                  </a:lnTo>
                  <a:lnTo>
                    <a:pt x="7460748" y="0"/>
                  </a:lnTo>
                  <a:close/>
                </a:path>
              </a:pathLst>
            </a:custGeom>
            <a:solidFill>
              <a:srgbClr val="FFFFFF"/>
            </a:solidFill>
          </p:spPr>
          <p:txBody>
            <a:bodyPr wrap="square" lIns="0" tIns="0" rIns="0" bIns="0" rtlCol="0"/>
            <a:lstStyle/>
            <a:p>
              <a:endParaRPr/>
            </a:p>
          </p:txBody>
        </p:sp>
        <p:sp>
          <p:nvSpPr>
            <p:cNvPr id="9" name="object 9"/>
            <p:cNvSpPr/>
            <p:nvPr/>
          </p:nvSpPr>
          <p:spPr>
            <a:xfrm>
              <a:off x="1384774" y="1498737"/>
              <a:ext cx="7480300" cy="1484630"/>
            </a:xfrm>
            <a:custGeom>
              <a:avLst/>
              <a:gdLst/>
              <a:ahLst/>
              <a:cxnLst/>
              <a:rect l="l" t="t" r="r" b="b"/>
              <a:pathLst>
                <a:path w="7480300" h="1484630">
                  <a:moveTo>
                    <a:pt x="0" y="19157"/>
                  </a:moveTo>
                  <a:lnTo>
                    <a:pt x="1505" y="11700"/>
                  </a:lnTo>
                  <a:lnTo>
                    <a:pt x="5611" y="5611"/>
                  </a:lnTo>
                  <a:lnTo>
                    <a:pt x="11700" y="1505"/>
                  </a:lnTo>
                  <a:lnTo>
                    <a:pt x="19157" y="0"/>
                  </a:lnTo>
                  <a:lnTo>
                    <a:pt x="7460749" y="0"/>
                  </a:lnTo>
                  <a:lnTo>
                    <a:pt x="7468206" y="1505"/>
                  </a:lnTo>
                  <a:lnTo>
                    <a:pt x="7474296" y="5611"/>
                  </a:lnTo>
                  <a:lnTo>
                    <a:pt x="7478402" y="11700"/>
                  </a:lnTo>
                  <a:lnTo>
                    <a:pt x="7479907" y="19157"/>
                  </a:lnTo>
                  <a:lnTo>
                    <a:pt x="7479907" y="1464904"/>
                  </a:lnTo>
                  <a:lnTo>
                    <a:pt x="7478402" y="1472362"/>
                  </a:lnTo>
                  <a:lnTo>
                    <a:pt x="7474296" y="1478451"/>
                  </a:lnTo>
                  <a:lnTo>
                    <a:pt x="7468206" y="1482557"/>
                  </a:lnTo>
                  <a:lnTo>
                    <a:pt x="7460749" y="1484062"/>
                  </a:lnTo>
                  <a:lnTo>
                    <a:pt x="19157" y="1484062"/>
                  </a:lnTo>
                  <a:lnTo>
                    <a:pt x="11700" y="1482557"/>
                  </a:lnTo>
                  <a:lnTo>
                    <a:pt x="5611" y="1478451"/>
                  </a:lnTo>
                  <a:lnTo>
                    <a:pt x="1505" y="1472362"/>
                  </a:lnTo>
                  <a:lnTo>
                    <a:pt x="0" y="1464904"/>
                  </a:lnTo>
                  <a:lnTo>
                    <a:pt x="0" y="19157"/>
                  </a:lnTo>
                  <a:close/>
                </a:path>
              </a:pathLst>
            </a:custGeom>
            <a:ln w="31412">
              <a:solidFill>
                <a:srgbClr val="F28A04"/>
              </a:solidFill>
            </a:ln>
          </p:spPr>
          <p:txBody>
            <a:bodyPr wrap="square" lIns="0" tIns="0" rIns="0" bIns="0" rtlCol="0"/>
            <a:lstStyle/>
            <a:p>
              <a:endParaRPr/>
            </a:p>
          </p:txBody>
        </p:sp>
        <p:sp>
          <p:nvSpPr>
            <p:cNvPr id="10" name="object 10"/>
            <p:cNvSpPr/>
            <p:nvPr/>
          </p:nvSpPr>
          <p:spPr>
            <a:xfrm>
              <a:off x="2460106" y="1693052"/>
              <a:ext cx="0" cy="1096010"/>
            </a:xfrm>
            <a:custGeom>
              <a:avLst/>
              <a:gdLst/>
              <a:ahLst/>
              <a:cxnLst/>
              <a:rect l="l" t="t" r="r" b="b"/>
              <a:pathLst>
                <a:path h="1096010">
                  <a:moveTo>
                    <a:pt x="0" y="0"/>
                  </a:moveTo>
                  <a:lnTo>
                    <a:pt x="0" y="1095434"/>
                  </a:lnTo>
                </a:path>
              </a:pathLst>
            </a:custGeom>
            <a:ln w="31412">
              <a:solidFill>
                <a:srgbClr val="ED7D31"/>
              </a:solidFill>
            </a:ln>
          </p:spPr>
          <p:txBody>
            <a:bodyPr wrap="square" lIns="0" tIns="0" rIns="0" bIns="0" rtlCol="0"/>
            <a:lstStyle/>
            <a:p>
              <a:endParaRPr/>
            </a:p>
          </p:txBody>
        </p:sp>
      </p:grpSp>
      <p:sp>
        <p:nvSpPr>
          <p:cNvPr id="11" name="object 11"/>
          <p:cNvSpPr txBox="1">
            <a:spLocks noGrp="1"/>
          </p:cNvSpPr>
          <p:nvPr>
            <p:ph type="title"/>
          </p:nvPr>
        </p:nvSpPr>
        <p:spPr>
          <a:xfrm>
            <a:off x="1739864" y="1965878"/>
            <a:ext cx="3526790" cy="528320"/>
          </a:xfrm>
          <a:prstGeom prst="rect">
            <a:avLst/>
          </a:prstGeom>
        </p:spPr>
        <p:txBody>
          <a:bodyPr vert="horz" wrap="square" lIns="0" tIns="12065" rIns="0" bIns="0" rtlCol="0">
            <a:spAutoFit/>
          </a:bodyPr>
          <a:lstStyle/>
          <a:p>
            <a:pPr marL="12700">
              <a:lnSpc>
                <a:spcPct val="100000"/>
              </a:lnSpc>
              <a:spcBef>
                <a:spcPts val="95"/>
              </a:spcBef>
              <a:tabLst>
                <a:tab pos="1068070" algn="l"/>
              </a:tabLst>
            </a:pPr>
            <a:r>
              <a:rPr sz="3300" spc="-25" dirty="0">
                <a:solidFill>
                  <a:srgbClr val="11688B"/>
                </a:solidFill>
              </a:rPr>
              <a:t>01</a:t>
            </a:r>
            <a:r>
              <a:rPr sz="3300" dirty="0">
                <a:solidFill>
                  <a:srgbClr val="11688B"/>
                </a:solidFill>
              </a:rPr>
              <a:t>	</a:t>
            </a:r>
            <a:r>
              <a:rPr sz="3300" spc="-10" dirty="0">
                <a:solidFill>
                  <a:srgbClr val="11688B"/>
                </a:solidFill>
              </a:rPr>
              <a:t>Background</a:t>
            </a:r>
            <a:endParaRPr sz="3300"/>
          </a:p>
        </p:txBody>
      </p:sp>
      <p:sp>
        <p:nvSpPr>
          <p:cNvPr id="12" name="object 12"/>
          <p:cNvSpPr txBox="1"/>
          <p:nvPr/>
        </p:nvSpPr>
        <p:spPr>
          <a:xfrm>
            <a:off x="829339" y="10029297"/>
            <a:ext cx="13761085" cy="1043305"/>
          </a:xfrm>
          <a:prstGeom prst="rect">
            <a:avLst/>
          </a:prstGeom>
        </p:spPr>
        <p:txBody>
          <a:bodyPr vert="horz" wrap="square" lIns="0" tIns="74930" rIns="0" bIns="0" rtlCol="0">
            <a:spAutoFit/>
          </a:bodyPr>
          <a:lstStyle/>
          <a:p>
            <a:pPr marL="12700">
              <a:lnSpc>
                <a:spcPct val="100000"/>
              </a:lnSpc>
              <a:spcBef>
                <a:spcPts val="590"/>
              </a:spcBef>
            </a:pPr>
            <a:r>
              <a:rPr sz="1450" b="1" dirty="0">
                <a:solidFill>
                  <a:srgbClr val="11688B"/>
                </a:solidFill>
                <a:latin typeface="Arial"/>
                <a:cs typeface="Arial"/>
              </a:rPr>
              <a:t>Abbreviations:</a:t>
            </a:r>
            <a:r>
              <a:rPr sz="1450" b="1" spc="100" dirty="0">
                <a:solidFill>
                  <a:srgbClr val="11688B"/>
                </a:solidFill>
                <a:latin typeface="Arial"/>
                <a:cs typeface="Arial"/>
              </a:rPr>
              <a:t> </a:t>
            </a:r>
            <a:r>
              <a:rPr sz="1450" b="1" dirty="0">
                <a:solidFill>
                  <a:srgbClr val="11688B"/>
                </a:solidFill>
                <a:latin typeface="Arial"/>
                <a:cs typeface="Arial"/>
              </a:rPr>
              <a:t>CD,</a:t>
            </a:r>
            <a:r>
              <a:rPr sz="1450" b="1" spc="100" dirty="0">
                <a:solidFill>
                  <a:srgbClr val="11688B"/>
                </a:solidFill>
                <a:latin typeface="Arial"/>
                <a:cs typeface="Arial"/>
              </a:rPr>
              <a:t> </a:t>
            </a:r>
            <a:r>
              <a:rPr sz="1450" dirty="0">
                <a:solidFill>
                  <a:srgbClr val="11688B"/>
                </a:solidFill>
                <a:latin typeface="Arial"/>
                <a:cs typeface="Arial"/>
              </a:rPr>
              <a:t>Castleman</a:t>
            </a:r>
            <a:r>
              <a:rPr sz="1450" spc="100" dirty="0">
                <a:solidFill>
                  <a:srgbClr val="11688B"/>
                </a:solidFill>
                <a:latin typeface="Arial"/>
                <a:cs typeface="Arial"/>
              </a:rPr>
              <a:t> </a:t>
            </a:r>
            <a:r>
              <a:rPr sz="1450" dirty="0">
                <a:solidFill>
                  <a:srgbClr val="11688B"/>
                </a:solidFill>
                <a:latin typeface="Arial"/>
                <a:cs typeface="Arial"/>
              </a:rPr>
              <a:t>Disease;</a:t>
            </a:r>
            <a:r>
              <a:rPr sz="1450" spc="100" dirty="0">
                <a:solidFill>
                  <a:srgbClr val="11688B"/>
                </a:solidFill>
                <a:latin typeface="Arial"/>
                <a:cs typeface="Arial"/>
              </a:rPr>
              <a:t> </a:t>
            </a:r>
            <a:r>
              <a:rPr sz="1450" b="1" dirty="0">
                <a:solidFill>
                  <a:srgbClr val="11688B"/>
                </a:solidFill>
                <a:latin typeface="Arial"/>
                <a:cs typeface="Arial"/>
              </a:rPr>
              <a:t>IL-6</a:t>
            </a:r>
            <a:r>
              <a:rPr sz="1450" dirty="0">
                <a:solidFill>
                  <a:srgbClr val="11688B"/>
                </a:solidFill>
                <a:latin typeface="Arial"/>
                <a:cs typeface="Arial"/>
              </a:rPr>
              <a:t>,</a:t>
            </a:r>
            <a:r>
              <a:rPr sz="1450" spc="105" dirty="0">
                <a:solidFill>
                  <a:srgbClr val="11688B"/>
                </a:solidFill>
                <a:latin typeface="Arial"/>
                <a:cs typeface="Arial"/>
              </a:rPr>
              <a:t> </a:t>
            </a:r>
            <a:r>
              <a:rPr sz="1450" dirty="0">
                <a:solidFill>
                  <a:srgbClr val="11688B"/>
                </a:solidFill>
                <a:latin typeface="Arial"/>
                <a:cs typeface="Arial"/>
              </a:rPr>
              <a:t>interleukin</a:t>
            </a:r>
            <a:r>
              <a:rPr sz="1450" spc="100" dirty="0">
                <a:solidFill>
                  <a:srgbClr val="11688B"/>
                </a:solidFill>
                <a:latin typeface="Arial"/>
                <a:cs typeface="Arial"/>
              </a:rPr>
              <a:t> </a:t>
            </a:r>
            <a:r>
              <a:rPr sz="1450" dirty="0">
                <a:solidFill>
                  <a:srgbClr val="11688B"/>
                </a:solidFill>
                <a:latin typeface="Arial"/>
                <a:cs typeface="Arial"/>
              </a:rPr>
              <a:t>6;</a:t>
            </a:r>
            <a:r>
              <a:rPr sz="1450" spc="100" dirty="0">
                <a:solidFill>
                  <a:srgbClr val="11688B"/>
                </a:solidFill>
                <a:latin typeface="Arial"/>
                <a:cs typeface="Arial"/>
              </a:rPr>
              <a:t> </a:t>
            </a:r>
            <a:r>
              <a:rPr sz="1450" b="1" dirty="0">
                <a:solidFill>
                  <a:srgbClr val="11688B"/>
                </a:solidFill>
                <a:latin typeface="Arial"/>
                <a:cs typeface="Arial"/>
              </a:rPr>
              <a:t>iMCD</a:t>
            </a:r>
            <a:r>
              <a:rPr sz="1450" dirty="0">
                <a:solidFill>
                  <a:srgbClr val="11688B"/>
                </a:solidFill>
                <a:latin typeface="Arial"/>
                <a:cs typeface="Arial"/>
              </a:rPr>
              <a:t>,</a:t>
            </a:r>
            <a:r>
              <a:rPr sz="1450" spc="100" dirty="0">
                <a:solidFill>
                  <a:srgbClr val="11688B"/>
                </a:solidFill>
                <a:latin typeface="Arial"/>
                <a:cs typeface="Arial"/>
              </a:rPr>
              <a:t> </a:t>
            </a:r>
            <a:r>
              <a:rPr sz="1450" dirty="0">
                <a:solidFill>
                  <a:srgbClr val="11688B"/>
                </a:solidFill>
                <a:latin typeface="Arial"/>
                <a:cs typeface="Arial"/>
              </a:rPr>
              <a:t>idiopathic</a:t>
            </a:r>
            <a:r>
              <a:rPr sz="1450" spc="100" dirty="0">
                <a:solidFill>
                  <a:srgbClr val="11688B"/>
                </a:solidFill>
                <a:latin typeface="Arial"/>
                <a:cs typeface="Arial"/>
              </a:rPr>
              <a:t> </a:t>
            </a:r>
            <a:r>
              <a:rPr sz="1450" dirty="0">
                <a:solidFill>
                  <a:srgbClr val="11688B"/>
                </a:solidFill>
                <a:latin typeface="Arial"/>
                <a:cs typeface="Arial"/>
              </a:rPr>
              <a:t>Multicentric</a:t>
            </a:r>
            <a:r>
              <a:rPr sz="1450" spc="105" dirty="0">
                <a:solidFill>
                  <a:srgbClr val="11688B"/>
                </a:solidFill>
                <a:latin typeface="Arial"/>
                <a:cs typeface="Arial"/>
              </a:rPr>
              <a:t> </a:t>
            </a:r>
            <a:r>
              <a:rPr sz="1450" dirty="0">
                <a:solidFill>
                  <a:srgbClr val="11688B"/>
                </a:solidFill>
                <a:latin typeface="Arial"/>
                <a:cs typeface="Arial"/>
              </a:rPr>
              <a:t>Castleman</a:t>
            </a:r>
            <a:r>
              <a:rPr sz="1450" spc="100" dirty="0">
                <a:solidFill>
                  <a:srgbClr val="11688B"/>
                </a:solidFill>
                <a:latin typeface="Arial"/>
                <a:cs typeface="Arial"/>
              </a:rPr>
              <a:t> </a:t>
            </a:r>
            <a:r>
              <a:rPr sz="1450" dirty="0">
                <a:solidFill>
                  <a:srgbClr val="11688B"/>
                </a:solidFill>
                <a:latin typeface="Arial"/>
                <a:cs typeface="Arial"/>
              </a:rPr>
              <a:t>Disease;</a:t>
            </a:r>
            <a:r>
              <a:rPr sz="1450" spc="100" dirty="0">
                <a:solidFill>
                  <a:srgbClr val="11688B"/>
                </a:solidFill>
                <a:latin typeface="Arial"/>
                <a:cs typeface="Arial"/>
              </a:rPr>
              <a:t> </a:t>
            </a:r>
            <a:r>
              <a:rPr sz="1450" b="1" dirty="0">
                <a:solidFill>
                  <a:srgbClr val="11688B"/>
                </a:solidFill>
                <a:latin typeface="Arial"/>
                <a:cs typeface="Arial"/>
              </a:rPr>
              <a:t>mTOR</a:t>
            </a:r>
            <a:r>
              <a:rPr sz="1450" dirty="0">
                <a:solidFill>
                  <a:srgbClr val="11688B"/>
                </a:solidFill>
                <a:latin typeface="Arial"/>
                <a:cs typeface="Arial"/>
              </a:rPr>
              <a:t>,</a:t>
            </a:r>
            <a:r>
              <a:rPr sz="1450" spc="100" dirty="0">
                <a:solidFill>
                  <a:srgbClr val="11688B"/>
                </a:solidFill>
                <a:latin typeface="Arial"/>
                <a:cs typeface="Arial"/>
              </a:rPr>
              <a:t> </a:t>
            </a:r>
            <a:r>
              <a:rPr sz="1450" dirty="0">
                <a:solidFill>
                  <a:srgbClr val="11688B"/>
                </a:solidFill>
                <a:latin typeface="Arial"/>
                <a:cs typeface="Arial"/>
              </a:rPr>
              <a:t>mammalian</a:t>
            </a:r>
            <a:r>
              <a:rPr sz="1450" spc="100" dirty="0">
                <a:solidFill>
                  <a:srgbClr val="11688B"/>
                </a:solidFill>
                <a:latin typeface="Arial"/>
                <a:cs typeface="Arial"/>
              </a:rPr>
              <a:t> </a:t>
            </a:r>
            <a:r>
              <a:rPr sz="1450" dirty="0">
                <a:solidFill>
                  <a:srgbClr val="11688B"/>
                </a:solidFill>
                <a:latin typeface="Arial"/>
                <a:cs typeface="Arial"/>
              </a:rPr>
              <a:t>target</a:t>
            </a:r>
            <a:r>
              <a:rPr sz="1450" spc="105" dirty="0">
                <a:solidFill>
                  <a:srgbClr val="11688B"/>
                </a:solidFill>
                <a:latin typeface="Arial"/>
                <a:cs typeface="Arial"/>
              </a:rPr>
              <a:t> </a:t>
            </a:r>
            <a:r>
              <a:rPr sz="1450" dirty="0">
                <a:solidFill>
                  <a:srgbClr val="11688B"/>
                </a:solidFill>
                <a:latin typeface="Arial"/>
                <a:cs typeface="Arial"/>
              </a:rPr>
              <a:t>of</a:t>
            </a:r>
            <a:r>
              <a:rPr sz="1450" spc="105" dirty="0">
                <a:solidFill>
                  <a:srgbClr val="11688B"/>
                </a:solidFill>
                <a:latin typeface="Arial"/>
                <a:cs typeface="Arial"/>
              </a:rPr>
              <a:t> </a:t>
            </a:r>
            <a:r>
              <a:rPr sz="1450" spc="-10" dirty="0">
                <a:solidFill>
                  <a:srgbClr val="11688B"/>
                </a:solidFill>
                <a:latin typeface="Arial"/>
                <a:cs typeface="Arial"/>
              </a:rPr>
              <a:t>rapamycin.</a:t>
            </a:r>
            <a:endParaRPr sz="1450">
              <a:latin typeface="Arial"/>
              <a:cs typeface="Arial"/>
            </a:endParaRPr>
          </a:p>
          <a:p>
            <a:pPr marL="12700">
              <a:lnSpc>
                <a:spcPct val="100000"/>
              </a:lnSpc>
              <a:spcBef>
                <a:spcPts val="495"/>
              </a:spcBef>
            </a:pPr>
            <a:r>
              <a:rPr sz="1450" b="1" dirty="0">
                <a:solidFill>
                  <a:srgbClr val="11688B"/>
                </a:solidFill>
                <a:latin typeface="Arial"/>
                <a:cs typeface="Arial"/>
              </a:rPr>
              <a:t>References:</a:t>
            </a:r>
            <a:r>
              <a:rPr sz="1450" b="1" spc="35" dirty="0">
                <a:solidFill>
                  <a:srgbClr val="11688B"/>
                </a:solidFill>
                <a:latin typeface="Arial"/>
                <a:cs typeface="Arial"/>
              </a:rPr>
              <a:t> </a:t>
            </a:r>
            <a:r>
              <a:rPr sz="1450" b="1" dirty="0">
                <a:solidFill>
                  <a:srgbClr val="11688B"/>
                </a:solidFill>
                <a:latin typeface="Arial"/>
                <a:cs typeface="Arial"/>
              </a:rPr>
              <a:t>1.</a:t>
            </a:r>
            <a:r>
              <a:rPr sz="1450" b="1" spc="35" dirty="0">
                <a:solidFill>
                  <a:srgbClr val="11688B"/>
                </a:solidFill>
                <a:latin typeface="Arial"/>
                <a:cs typeface="Arial"/>
              </a:rPr>
              <a:t> </a:t>
            </a:r>
            <a:r>
              <a:rPr sz="1450" dirty="0">
                <a:solidFill>
                  <a:srgbClr val="11688B"/>
                </a:solidFill>
                <a:latin typeface="Arial"/>
                <a:cs typeface="Arial"/>
              </a:rPr>
              <a:t>Fajgenbaum</a:t>
            </a:r>
            <a:r>
              <a:rPr sz="1450" spc="35" dirty="0">
                <a:solidFill>
                  <a:srgbClr val="11688B"/>
                </a:solidFill>
                <a:latin typeface="Arial"/>
                <a:cs typeface="Arial"/>
              </a:rPr>
              <a:t> </a:t>
            </a:r>
            <a:r>
              <a:rPr sz="1450" dirty="0">
                <a:solidFill>
                  <a:srgbClr val="11688B"/>
                </a:solidFill>
                <a:latin typeface="Arial"/>
                <a:cs typeface="Arial"/>
              </a:rPr>
              <a:t>DC,</a:t>
            </a:r>
            <a:r>
              <a:rPr sz="1450" spc="35" dirty="0">
                <a:solidFill>
                  <a:srgbClr val="11688B"/>
                </a:solidFill>
                <a:latin typeface="Arial"/>
                <a:cs typeface="Arial"/>
              </a:rPr>
              <a:t> </a:t>
            </a:r>
            <a:r>
              <a:rPr sz="1450" i="1" dirty="0">
                <a:solidFill>
                  <a:srgbClr val="11688B"/>
                </a:solidFill>
                <a:latin typeface="Arial"/>
                <a:cs typeface="Arial"/>
              </a:rPr>
              <a:t>et</a:t>
            </a:r>
            <a:r>
              <a:rPr sz="1450" i="1" spc="30" dirty="0">
                <a:solidFill>
                  <a:srgbClr val="11688B"/>
                </a:solidFill>
                <a:latin typeface="Arial"/>
                <a:cs typeface="Arial"/>
              </a:rPr>
              <a:t> </a:t>
            </a:r>
            <a:r>
              <a:rPr sz="1450" i="1" dirty="0">
                <a:solidFill>
                  <a:srgbClr val="11688B"/>
                </a:solidFill>
                <a:latin typeface="Arial"/>
                <a:cs typeface="Arial"/>
              </a:rPr>
              <a:t>al.</a:t>
            </a:r>
            <a:r>
              <a:rPr sz="1450" i="1" spc="30" dirty="0">
                <a:solidFill>
                  <a:srgbClr val="11688B"/>
                </a:solidFill>
                <a:latin typeface="Arial"/>
                <a:cs typeface="Arial"/>
              </a:rPr>
              <a:t> </a:t>
            </a:r>
            <a:r>
              <a:rPr sz="1450" i="1" dirty="0">
                <a:solidFill>
                  <a:srgbClr val="11688B"/>
                </a:solidFill>
                <a:latin typeface="Arial"/>
                <a:cs typeface="Arial"/>
              </a:rPr>
              <a:t>Blood.</a:t>
            </a:r>
            <a:r>
              <a:rPr sz="1450" i="1" spc="30" dirty="0">
                <a:solidFill>
                  <a:srgbClr val="11688B"/>
                </a:solidFill>
                <a:latin typeface="Arial"/>
                <a:cs typeface="Arial"/>
              </a:rPr>
              <a:t> </a:t>
            </a:r>
            <a:r>
              <a:rPr sz="1450" dirty="0">
                <a:solidFill>
                  <a:srgbClr val="11688B"/>
                </a:solidFill>
                <a:latin typeface="Arial"/>
                <a:cs typeface="Arial"/>
              </a:rPr>
              <a:t>2017;</a:t>
            </a:r>
            <a:r>
              <a:rPr sz="1450" spc="35" dirty="0">
                <a:solidFill>
                  <a:srgbClr val="11688B"/>
                </a:solidFill>
                <a:latin typeface="Arial"/>
                <a:cs typeface="Arial"/>
              </a:rPr>
              <a:t> </a:t>
            </a:r>
            <a:r>
              <a:rPr sz="1450" dirty="0">
                <a:solidFill>
                  <a:srgbClr val="11688B"/>
                </a:solidFill>
                <a:latin typeface="Arial"/>
                <a:cs typeface="Arial"/>
              </a:rPr>
              <a:t>129:</a:t>
            </a:r>
            <a:r>
              <a:rPr sz="1450" spc="30" dirty="0">
                <a:solidFill>
                  <a:srgbClr val="11688B"/>
                </a:solidFill>
                <a:latin typeface="Arial"/>
                <a:cs typeface="Arial"/>
              </a:rPr>
              <a:t> </a:t>
            </a:r>
            <a:r>
              <a:rPr sz="1450" dirty="0">
                <a:solidFill>
                  <a:srgbClr val="11688B"/>
                </a:solidFill>
                <a:latin typeface="Arial"/>
                <a:cs typeface="Arial"/>
              </a:rPr>
              <a:t>1646–57.</a:t>
            </a:r>
            <a:r>
              <a:rPr sz="1450" spc="30" dirty="0">
                <a:solidFill>
                  <a:srgbClr val="11688B"/>
                </a:solidFill>
                <a:latin typeface="Arial"/>
                <a:cs typeface="Arial"/>
              </a:rPr>
              <a:t> </a:t>
            </a:r>
            <a:r>
              <a:rPr sz="1450" b="1" dirty="0">
                <a:solidFill>
                  <a:srgbClr val="11688B"/>
                </a:solidFill>
                <a:latin typeface="Arial"/>
                <a:cs typeface="Arial"/>
              </a:rPr>
              <a:t>2.</a:t>
            </a:r>
            <a:r>
              <a:rPr sz="1450" b="1" spc="30" dirty="0">
                <a:solidFill>
                  <a:srgbClr val="11688B"/>
                </a:solidFill>
                <a:latin typeface="Arial"/>
                <a:cs typeface="Arial"/>
              </a:rPr>
              <a:t> </a:t>
            </a:r>
            <a:r>
              <a:rPr sz="1450" dirty="0">
                <a:solidFill>
                  <a:srgbClr val="11688B"/>
                </a:solidFill>
                <a:latin typeface="Arial"/>
                <a:cs typeface="Arial"/>
              </a:rPr>
              <a:t>Sitenga</a:t>
            </a:r>
            <a:r>
              <a:rPr sz="1450" spc="35" dirty="0">
                <a:solidFill>
                  <a:srgbClr val="11688B"/>
                </a:solidFill>
                <a:latin typeface="Arial"/>
                <a:cs typeface="Arial"/>
              </a:rPr>
              <a:t> </a:t>
            </a:r>
            <a:r>
              <a:rPr sz="1450" dirty="0">
                <a:solidFill>
                  <a:srgbClr val="11688B"/>
                </a:solidFill>
                <a:latin typeface="Arial"/>
                <a:cs typeface="Arial"/>
              </a:rPr>
              <a:t>J,</a:t>
            </a:r>
            <a:r>
              <a:rPr sz="1450" spc="30" dirty="0">
                <a:solidFill>
                  <a:srgbClr val="11688B"/>
                </a:solidFill>
                <a:latin typeface="Arial"/>
                <a:cs typeface="Arial"/>
              </a:rPr>
              <a:t> </a:t>
            </a:r>
            <a:r>
              <a:rPr sz="1450" i="1" dirty="0">
                <a:solidFill>
                  <a:srgbClr val="11688B"/>
                </a:solidFill>
                <a:latin typeface="Arial"/>
                <a:cs typeface="Arial"/>
              </a:rPr>
              <a:t>et</a:t>
            </a:r>
            <a:r>
              <a:rPr sz="1450" i="1" spc="30" dirty="0">
                <a:solidFill>
                  <a:srgbClr val="11688B"/>
                </a:solidFill>
                <a:latin typeface="Arial"/>
                <a:cs typeface="Arial"/>
              </a:rPr>
              <a:t> </a:t>
            </a:r>
            <a:r>
              <a:rPr sz="1450" i="1" dirty="0">
                <a:solidFill>
                  <a:srgbClr val="11688B"/>
                </a:solidFill>
                <a:latin typeface="Arial"/>
                <a:cs typeface="Arial"/>
              </a:rPr>
              <a:t>al.</a:t>
            </a:r>
            <a:r>
              <a:rPr sz="1450" i="1" spc="30" dirty="0">
                <a:solidFill>
                  <a:srgbClr val="11688B"/>
                </a:solidFill>
                <a:latin typeface="Arial"/>
                <a:cs typeface="Arial"/>
              </a:rPr>
              <a:t> </a:t>
            </a:r>
            <a:r>
              <a:rPr sz="1450" i="1" dirty="0">
                <a:solidFill>
                  <a:srgbClr val="11688B"/>
                </a:solidFill>
                <a:latin typeface="Arial"/>
                <a:cs typeface="Arial"/>
              </a:rPr>
              <a:t>Patient</a:t>
            </a:r>
            <a:r>
              <a:rPr sz="1450" i="1" spc="30" dirty="0">
                <a:solidFill>
                  <a:srgbClr val="11688B"/>
                </a:solidFill>
                <a:latin typeface="Arial"/>
                <a:cs typeface="Arial"/>
              </a:rPr>
              <a:t> </a:t>
            </a:r>
            <a:r>
              <a:rPr sz="1450" i="1" dirty="0">
                <a:solidFill>
                  <a:srgbClr val="11688B"/>
                </a:solidFill>
                <a:latin typeface="Arial"/>
                <a:cs typeface="Arial"/>
              </a:rPr>
              <a:t>Relat</a:t>
            </a:r>
            <a:r>
              <a:rPr sz="1450" i="1" spc="30" dirty="0">
                <a:solidFill>
                  <a:srgbClr val="11688B"/>
                </a:solidFill>
                <a:latin typeface="Arial"/>
                <a:cs typeface="Arial"/>
              </a:rPr>
              <a:t> </a:t>
            </a:r>
            <a:r>
              <a:rPr sz="1450" i="1" dirty="0">
                <a:solidFill>
                  <a:srgbClr val="11688B"/>
                </a:solidFill>
                <a:latin typeface="Arial"/>
                <a:cs typeface="Arial"/>
              </a:rPr>
              <a:t>Outcome</a:t>
            </a:r>
            <a:r>
              <a:rPr sz="1450" i="1" spc="30" dirty="0">
                <a:solidFill>
                  <a:srgbClr val="11688B"/>
                </a:solidFill>
                <a:latin typeface="Arial"/>
                <a:cs typeface="Arial"/>
              </a:rPr>
              <a:t> </a:t>
            </a:r>
            <a:r>
              <a:rPr sz="1450" i="1" dirty="0">
                <a:solidFill>
                  <a:srgbClr val="11688B"/>
                </a:solidFill>
                <a:latin typeface="Arial"/>
                <a:cs typeface="Arial"/>
              </a:rPr>
              <a:t>Meas.</a:t>
            </a:r>
            <a:r>
              <a:rPr sz="1450" i="1" spc="30" dirty="0">
                <a:solidFill>
                  <a:srgbClr val="11688B"/>
                </a:solidFill>
                <a:latin typeface="Arial"/>
                <a:cs typeface="Arial"/>
              </a:rPr>
              <a:t> </a:t>
            </a:r>
            <a:r>
              <a:rPr sz="1450" dirty="0">
                <a:solidFill>
                  <a:srgbClr val="11688B"/>
                </a:solidFill>
                <a:latin typeface="Arial"/>
                <a:cs typeface="Arial"/>
              </a:rPr>
              <a:t>2018;</a:t>
            </a:r>
            <a:r>
              <a:rPr sz="1450" spc="35" dirty="0">
                <a:solidFill>
                  <a:srgbClr val="11688B"/>
                </a:solidFill>
                <a:latin typeface="Arial"/>
                <a:cs typeface="Arial"/>
              </a:rPr>
              <a:t> </a:t>
            </a:r>
            <a:r>
              <a:rPr sz="1450" dirty="0">
                <a:solidFill>
                  <a:srgbClr val="11688B"/>
                </a:solidFill>
                <a:latin typeface="Arial"/>
                <a:cs typeface="Arial"/>
              </a:rPr>
              <a:t>9:</a:t>
            </a:r>
            <a:r>
              <a:rPr sz="1450" spc="30" dirty="0">
                <a:solidFill>
                  <a:srgbClr val="11688B"/>
                </a:solidFill>
                <a:latin typeface="Arial"/>
                <a:cs typeface="Arial"/>
              </a:rPr>
              <a:t> </a:t>
            </a:r>
            <a:r>
              <a:rPr sz="1450" dirty="0">
                <a:solidFill>
                  <a:srgbClr val="11688B"/>
                </a:solidFill>
                <a:latin typeface="Arial"/>
                <a:cs typeface="Arial"/>
              </a:rPr>
              <a:t>35–41.</a:t>
            </a:r>
            <a:r>
              <a:rPr sz="1450" spc="30" dirty="0">
                <a:solidFill>
                  <a:srgbClr val="11688B"/>
                </a:solidFill>
                <a:latin typeface="Arial"/>
                <a:cs typeface="Arial"/>
              </a:rPr>
              <a:t> </a:t>
            </a:r>
            <a:r>
              <a:rPr sz="1450" b="1" dirty="0">
                <a:solidFill>
                  <a:srgbClr val="11688B"/>
                </a:solidFill>
                <a:latin typeface="Arial"/>
                <a:cs typeface="Arial"/>
              </a:rPr>
              <a:t>3.</a:t>
            </a:r>
            <a:r>
              <a:rPr sz="1450" b="1" spc="30" dirty="0">
                <a:solidFill>
                  <a:srgbClr val="11688B"/>
                </a:solidFill>
                <a:latin typeface="Arial"/>
                <a:cs typeface="Arial"/>
              </a:rPr>
              <a:t> </a:t>
            </a:r>
            <a:r>
              <a:rPr sz="1450" dirty="0">
                <a:solidFill>
                  <a:srgbClr val="11688B"/>
                </a:solidFill>
                <a:latin typeface="Arial"/>
                <a:cs typeface="Arial"/>
              </a:rPr>
              <a:t>Mukherjee</a:t>
            </a:r>
            <a:r>
              <a:rPr sz="1450" spc="35" dirty="0">
                <a:solidFill>
                  <a:srgbClr val="11688B"/>
                </a:solidFill>
                <a:latin typeface="Arial"/>
                <a:cs typeface="Arial"/>
              </a:rPr>
              <a:t> </a:t>
            </a:r>
            <a:r>
              <a:rPr sz="1450" dirty="0">
                <a:solidFill>
                  <a:srgbClr val="11688B"/>
                </a:solidFill>
                <a:latin typeface="Arial"/>
                <a:cs typeface="Arial"/>
              </a:rPr>
              <a:t>S,</a:t>
            </a:r>
            <a:r>
              <a:rPr sz="1450" spc="25" dirty="0">
                <a:solidFill>
                  <a:srgbClr val="11688B"/>
                </a:solidFill>
                <a:latin typeface="Arial"/>
                <a:cs typeface="Arial"/>
              </a:rPr>
              <a:t> </a:t>
            </a:r>
            <a:r>
              <a:rPr sz="1450" i="1" dirty="0">
                <a:solidFill>
                  <a:srgbClr val="11688B"/>
                </a:solidFill>
                <a:latin typeface="Arial"/>
                <a:cs typeface="Arial"/>
              </a:rPr>
              <a:t>et</a:t>
            </a:r>
            <a:r>
              <a:rPr sz="1450" i="1" spc="30" dirty="0">
                <a:solidFill>
                  <a:srgbClr val="11688B"/>
                </a:solidFill>
                <a:latin typeface="Arial"/>
                <a:cs typeface="Arial"/>
              </a:rPr>
              <a:t> </a:t>
            </a:r>
            <a:r>
              <a:rPr sz="1450" i="1" dirty="0">
                <a:solidFill>
                  <a:srgbClr val="11688B"/>
                </a:solidFill>
                <a:latin typeface="Arial"/>
                <a:cs typeface="Arial"/>
              </a:rPr>
              <a:t>al.</a:t>
            </a:r>
            <a:r>
              <a:rPr sz="1450" i="1" spc="30" dirty="0">
                <a:solidFill>
                  <a:srgbClr val="11688B"/>
                </a:solidFill>
                <a:latin typeface="Arial"/>
                <a:cs typeface="Arial"/>
              </a:rPr>
              <a:t> </a:t>
            </a:r>
            <a:r>
              <a:rPr sz="1450" i="1" spc="-10" dirty="0">
                <a:solidFill>
                  <a:srgbClr val="11688B"/>
                </a:solidFill>
                <a:latin typeface="Arial"/>
                <a:cs typeface="Arial"/>
              </a:rPr>
              <a:t>Leukemia.</a:t>
            </a:r>
            <a:endParaRPr sz="1450">
              <a:latin typeface="Arial"/>
              <a:cs typeface="Arial"/>
            </a:endParaRPr>
          </a:p>
          <a:p>
            <a:pPr marL="12700">
              <a:lnSpc>
                <a:spcPct val="100000"/>
              </a:lnSpc>
              <a:spcBef>
                <a:spcPts val="60"/>
              </a:spcBef>
            </a:pPr>
            <a:r>
              <a:rPr sz="1450" dirty="0">
                <a:solidFill>
                  <a:srgbClr val="11688B"/>
                </a:solidFill>
                <a:latin typeface="Arial"/>
                <a:cs typeface="Arial"/>
              </a:rPr>
              <a:t>2022;</a:t>
            </a:r>
            <a:r>
              <a:rPr sz="1450" spc="20" dirty="0">
                <a:solidFill>
                  <a:srgbClr val="11688B"/>
                </a:solidFill>
                <a:latin typeface="Arial"/>
                <a:cs typeface="Arial"/>
              </a:rPr>
              <a:t> </a:t>
            </a:r>
            <a:r>
              <a:rPr sz="1450" dirty="0">
                <a:solidFill>
                  <a:srgbClr val="11688B"/>
                </a:solidFill>
                <a:latin typeface="Arial"/>
                <a:cs typeface="Arial"/>
              </a:rPr>
              <a:t>36:</a:t>
            </a:r>
            <a:r>
              <a:rPr sz="1450" spc="20" dirty="0">
                <a:solidFill>
                  <a:srgbClr val="11688B"/>
                </a:solidFill>
                <a:latin typeface="Arial"/>
                <a:cs typeface="Arial"/>
              </a:rPr>
              <a:t> </a:t>
            </a:r>
            <a:r>
              <a:rPr sz="1450" dirty="0">
                <a:solidFill>
                  <a:srgbClr val="11688B"/>
                </a:solidFill>
                <a:latin typeface="Arial"/>
                <a:cs typeface="Arial"/>
              </a:rPr>
              <a:t>2539–43..</a:t>
            </a:r>
            <a:r>
              <a:rPr sz="1450" spc="20" dirty="0">
                <a:solidFill>
                  <a:srgbClr val="11688B"/>
                </a:solidFill>
                <a:latin typeface="Arial"/>
                <a:cs typeface="Arial"/>
              </a:rPr>
              <a:t> </a:t>
            </a:r>
            <a:r>
              <a:rPr sz="1450" b="1" dirty="0">
                <a:solidFill>
                  <a:srgbClr val="11688B"/>
                </a:solidFill>
                <a:latin typeface="Arial"/>
                <a:cs typeface="Arial"/>
              </a:rPr>
              <a:t>4.</a:t>
            </a:r>
            <a:r>
              <a:rPr sz="1450" b="1" spc="20" dirty="0">
                <a:solidFill>
                  <a:srgbClr val="11688B"/>
                </a:solidFill>
                <a:latin typeface="Arial"/>
                <a:cs typeface="Arial"/>
              </a:rPr>
              <a:t> </a:t>
            </a:r>
            <a:r>
              <a:rPr sz="1450" dirty="0">
                <a:solidFill>
                  <a:srgbClr val="11688B"/>
                </a:solidFill>
                <a:latin typeface="Arial"/>
                <a:cs typeface="Arial"/>
              </a:rPr>
              <a:t>van</a:t>
            </a:r>
            <a:r>
              <a:rPr sz="1450" spc="20" dirty="0">
                <a:solidFill>
                  <a:srgbClr val="11688B"/>
                </a:solidFill>
                <a:latin typeface="Arial"/>
                <a:cs typeface="Arial"/>
              </a:rPr>
              <a:t> </a:t>
            </a:r>
            <a:r>
              <a:rPr sz="1450" dirty="0">
                <a:solidFill>
                  <a:srgbClr val="11688B"/>
                </a:solidFill>
                <a:latin typeface="Arial"/>
                <a:cs typeface="Arial"/>
              </a:rPr>
              <a:t>Rhee</a:t>
            </a:r>
            <a:r>
              <a:rPr sz="1450" spc="20" dirty="0">
                <a:solidFill>
                  <a:srgbClr val="11688B"/>
                </a:solidFill>
                <a:latin typeface="Arial"/>
                <a:cs typeface="Arial"/>
              </a:rPr>
              <a:t> </a:t>
            </a:r>
            <a:r>
              <a:rPr sz="1450" dirty="0">
                <a:solidFill>
                  <a:srgbClr val="11688B"/>
                </a:solidFill>
                <a:latin typeface="Arial"/>
                <a:cs typeface="Arial"/>
              </a:rPr>
              <a:t>F,</a:t>
            </a:r>
            <a:r>
              <a:rPr sz="1450" spc="20" dirty="0">
                <a:solidFill>
                  <a:srgbClr val="11688B"/>
                </a:solidFill>
                <a:latin typeface="Arial"/>
                <a:cs typeface="Arial"/>
              </a:rPr>
              <a:t> </a:t>
            </a:r>
            <a:r>
              <a:rPr sz="1450" i="1" dirty="0">
                <a:solidFill>
                  <a:srgbClr val="11688B"/>
                </a:solidFill>
                <a:latin typeface="Arial"/>
                <a:cs typeface="Arial"/>
              </a:rPr>
              <a:t>et</a:t>
            </a:r>
            <a:r>
              <a:rPr sz="1450" i="1" spc="20" dirty="0">
                <a:solidFill>
                  <a:srgbClr val="11688B"/>
                </a:solidFill>
                <a:latin typeface="Arial"/>
                <a:cs typeface="Arial"/>
              </a:rPr>
              <a:t> </a:t>
            </a:r>
            <a:r>
              <a:rPr sz="1450" i="1" dirty="0">
                <a:solidFill>
                  <a:srgbClr val="11688B"/>
                </a:solidFill>
                <a:latin typeface="Arial"/>
                <a:cs typeface="Arial"/>
              </a:rPr>
              <a:t>al.</a:t>
            </a:r>
            <a:r>
              <a:rPr sz="1450" i="1" spc="20" dirty="0">
                <a:solidFill>
                  <a:srgbClr val="11688B"/>
                </a:solidFill>
                <a:latin typeface="Arial"/>
                <a:cs typeface="Arial"/>
              </a:rPr>
              <a:t> </a:t>
            </a:r>
            <a:r>
              <a:rPr sz="1450" i="1" dirty="0">
                <a:solidFill>
                  <a:srgbClr val="11688B"/>
                </a:solidFill>
                <a:latin typeface="Arial"/>
                <a:cs typeface="Arial"/>
              </a:rPr>
              <a:t>Blood.</a:t>
            </a:r>
            <a:r>
              <a:rPr sz="1450" i="1" spc="25" dirty="0">
                <a:solidFill>
                  <a:srgbClr val="11688B"/>
                </a:solidFill>
                <a:latin typeface="Arial"/>
                <a:cs typeface="Arial"/>
              </a:rPr>
              <a:t> </a:t>
            </a:r>
            <a:r>
              <a:rPr sz="1450" dirty="0">
                <a:solidFill>
                  <a:srgbClr val="11688B"/>
                </a:solidFill>
                <a:latin typeface="Arial"/>
                <a:cs typeface="Arial"/>
              </a:rPr>
              <a:t>2018;</a:t>
            </a:r>
            <a:r>
              <a:rPr sz="1450" spc="20" dirty="0">
                <a:solidFill>
                  <a:srgbClr val="11688B"/>
                </a:solidFill>
                <a:latin typeface="Arial"/>
                <a:cs typeface="Arial"/>
              </a:rPr>
              <a:t> </a:t>
            </a:r>
            <a:r>
              <a:rPr sz="1450" dirty="0">
                <a:solidFill>
                  <a:srgbClr val="11688B"/>
                </a:solidFill>
                <a:latin typeface="Arial"/>
                <a:cs typeface="Arial"/>
              </a:rPr>
              <a:t>132:</a:t>
            </a:r>
            <a:r>
              <a:rPr sz="1450" spc="20" dirty="0">
                <a:solidFill>
                  <a:srgbClr val="11688B"/>
                </a:solidFill>
                <a:latin typeface="Arial"/>
                <a:cs typeface="Arial"/>
              </a:rPr>
              <a:t> </a:t>
            </a:r>
            <a:r>
              <a:rPr sz="1450" dirty="0">
                <a:solidFill>
                  <a:srgbClr val="11688B"/>
                </a:solidFill>
                <a:latin typeface="Arial"/>
                <a:cs typeface="Arial"/>
              </a:rPr>
              <a:t>2115–25.</a:t>
            </a:r>
            <a:r>
              <a:rPr sz="1450" spc="20" dirty="0">
                <a:solidFill>
                  <a:srgbClr val="11688B"/>
                </a:solidFill>
                <a:latin typeface="Arial"/>
                <a:cs typeface="Arial"/>
              </a:rPr>
              <a:t> </a:t>
            </a:r>
            <a:r>
              <a:rPr sz="1450" b="1" dirty="0">
                <a:solidFill>
                  <a:srgbClr val="11688B"/>
                </a:solidFill>
                <a:latin typeface="Arial"/>
                <a:cs typeface="Arial"/>
              </a:rPr>
              <a:t>5.</a:t>
            </a:r>
            <a:r>
              <a:rPr sz="1450" b="1" spc="20" dirty="0">
                <a:solidFill>
                  <a:srgbClr val="11688B"/>
                </a:solidFill>
                <a:latin typeface="Arial"/>
                <a:cs typeface="Arial"/>
              </a:rPr>
              <a:t> </a:t>
            </a:r>
            <a:r>
              <a:rPr sz="1450" dirty="0">
                <a:solidFill>
                  <a:srgbClr val="11688B"/>
                </a:solidFill>
                <a:latin typeface="Arial"/>
                <a:cs typeface="Arial"/>
              </a:rPr>
              <a:t>Lang</a:t>
            </a:r>
            <a:r>
              <a:rPr sz="1450" spc="25" dirty="0">
                <a:solidFill>
                  <a:srgbClr val="11688B"/>
                </a:solidFill>
                <a:latin typeface="Arial"/>
                <a:cs typeface="Arial"/>
              </a:rPr>
              <a:t> </a:t>
            </a:r>
            <a:r>
              <a:rPr sz="1450" dirty="0">
                <a:solidFill>
                  <a:srgbClr val="11688B"/>
                </a:solidFill>
                <a:latin typeface="Arial"/>
                <a:cs typeface="Arial"/>
              </a:rPr>
              <a:t>E,</a:t>
            </a:r>
            <a:r>
              <a:rPr sz="1450" spc="20" dirty="0">
                <a:solidFill>
                  <a:srgbClr val="11688B"/>
                </a:solidFill>
                <a:latin typeface="Arial"/>
                <a:cs typeface="Arial"/>
              </a:rPr>
              <a:t> </a:t>
            </a:r>
            <a:r>
              <a:rPr sz="1450" dirty="0">
                <a:solidFill>
                  <a:srgbClr val="11688B"/>
                </a:solidFill>
                <a:latin typeface="Arial"/>
                <a:cs typeface="Arial"/>
              </a:rPr>
              <a:t>and</a:t>
            </a:r>
            <a:r>
              <a:rPr sz="1450" spc="20" dirty="0">
                <a:solidFill>
                  <a:srgbClr val="11688B"/>
                </a:solidFill>
                <a:latin typeface="Arial"/>
                <a:cs typeface="Arial"/>
              </a:rPr>
              <a:t> </a:t>
            </a:r>
            <a:r>
              <a:rPr sz="1450" dirty="0">
                <a:solidFill>
                  <a:srgbClr val="11688B"/>
                </a:solidFill>
                <a:latin typeface="Arial"/>
                <a:cs typeface="Arial"/>
              </a:rPr>
              <a:t>van</a:t>
            </a:r>
            <a:r>
              <a:rPr sz="1450" spc="20" dirty="0">
                <a:solidFill>
                  <a:srgbClr val="11688B"/>
                </a:solidFill>
                <a:latin typeface="Arial"/>
                <a:cs typeface="Arial"/>
              </a:rPr>
              <a:t> </a:t>
            </a:r>
            <a:r>
              <a:rPr sz="1450" dirty="0">
                <a:solidFill>
                  <a:srgbClr val="11688B"/>
                </a:solidFill>
                <a:latin typeface="Arial"/>
                <a:cs typeface="Arial"/>
              </a:rPr>
              <a:t>Rhee</a:t>
            </a:r>
            <a:r>
              <a:rPr sz="1450" spc="20" dirty="0">
                <a:solidFill>
                  <a:srgbClr val="11688B"/>
                </a:solidFill>
                <a:latin typeface="Arial"/>
                <a:cs typeface="Arial"/>
              </a:rPr>
              <a:t> </a:t>
            </a:r>
            <a:r>
              <a:rPr sz="1450" dirty="0">
                <a:solidFill>
                  <a:srgbClr val="11688B"/>
                </a:solidFill>
                <a:latin typeface="Arial"/>
                <a:cs typeface="Arial"/>
              </a:rPr>
              <a:t>F.</a:t>
            </a:r>
            <a:r>
              <a:rPr sz="1450" spc="25" dirty="0">
                <a:solidFill>
                  <a:srgbClr val="11688B"/>
                </a:solidFill>
                <a:latin typeface="Arial"/>
                <a:cs typeface="Arial"/>
              </a:rPr>
              <a:t> </a:t>
            </a:r>
            <a:r>
              <a:rPr sz="1450" i="1" dirty="0">
                <a:solidFill>
                  <a:srgbClr val="11688B"/>
                </a:solidFill>
                <a:latin typeface="Arial"/>
                <a:cs typeface="Arial"/>
              </a:rPr>
              <a:t>Blood</a:t>
            </a:r>
            <a:r>
              <a:rPr sz="1450" i="1" spc="20" dirty="0">
                <a:solidFill>
                  <a:srgbClr val="11688B"/>
                </a:solidFill>
                <a:latin typeface="Arial"/>
                <a:cs typeface="Arial"/>
              </a:rPr>
              <a:t> </a:t>
            </a:r>
            <a:r>
              <a:rPr sz="1450" i="1" dirty="0">
                <a:solidFill>
                  <a:srgbClr val="11688B"/>
                </a:solidFill>
                <a:latin typeface="Arial"/>
                <a:cs typeface="Arial"/>
              </a:rPr>
              <a:t>Rev.</a:t>
            </a:r>
            <a:r>
              <a:rPr sz="1450" i="1" spc="20" dirty="0">
                <a:solidFill>
                  <a:srgbClr val="11688B"/>
                </a:solidFill>
                <a:latin typeface="Arial"/>
                <a:cs typeface="Arial"/>
              </a:rPr>
              <a:t> </a:t>
            </a:r>
            <a:r>
              <a:rPr sz="1450" dirty="0">
                <a:solidFill>
                  <a:srgbClr val="11688B"/>
                </a:solidFill>
                <a:latin typeface="Arial"/>
                <a:cs typeface="Arial"/>
              </a:rPr>
              <a:t>2024;</a:t>
            </a:r>
            <a:r>
              <a:rPr sz="1450" spc="20" dirty="0">
                <a:solidFill>
                  <a:srgbClr val="11688B"/>
                </a:solidFill>
                <a:latin typeface="Arial"/>
                <a:cs typeface="Arial"/>
              </a:rPr>
              <a:t> </a:t>
            </a:r>
            <a:r>
              <a:rPr sz="1450" dirty="0">
                <a:solidFill>
                  <a:srgbClr val="11688B"/>
                </a:solidFill>
                <a:latin typeface="Arial"/>
                <a:cs typeface="Arial"/>
              </a:rPr>
              <a:t>64:</a:t>
            </a:r>
            <a:r>
              <a:rPr sz="1450" spc="20" dirty="0">
                <a:solidFill>
                  <a:srgbClr val="11688B"/>
                </a:solidFill>
                <a:latin typeface="Arial"/>
                <a:cs typeface="Arial"/>
              </a:rPr>
              <a:t> </a:t>
            </a:r>
            <a:r>
              <a:rPr sz="1450" dirty="0">
                <a:solidFill>
                  <a:srgbClr val="11688B"/>
                </a:solidFill>
                <a:latin typeface="Arial"/>
                <a:cs typeface="Arial"/>
              </a:rPr>
              <a:t>101161.</a:t>
            </a:r>
            <a:r>
              <a:rPr sz="1450" spc="20" dirty="0">
                <a:solidFill>
                  <a:srgbClr val="11688B"/>
                </a:solidFill>
                <a:latin typeface="Arial"/>
                <a:cs typeface="Arial"/>
              </a:rPr>
              <a:t> </a:t>
            </a:r>
            <a:r>
              <a:rPr sz="1450" b="1" dirty="0">
                <a:solidFill>
                  <a:srgbClr val="11688B"/>
                </a:solidFill>
                <a:latin typeface="Arial"/>
                <a:cs typeface="Arial"/>
              </a:rPr>
              <a:t>6.</a:t>
            </a:r>
            <a:r>
              <a:rPr sz="1450" b="1" spc="20" dirty="0">
                <a:solidFill>
                  <a:srgbClr val="11688B"/>
                </a:solidFill>
                <a:latin typeface="Arial"/>
                <a:cs typeface="Arial"/>
              </a:rPr>
              <a:t> </a:t>
            </a:r>
            <a:r>
              <a:rPr sz="1450" dirty="0">
                <a:solidFill>
                  <a:srgbClr val="11688B"/>
                </a:solidFill>
                <a:latin typeface="Arial"/>
                <a:cs typeface="Arial"/>
              </a:rPr>
              <a:t>Fajgenbaum</a:t>
            </a:r>
            <a:r>
              <a:rPr sz="1450" spc="25" dirty="0">
                <a:solidFill>
                  <a:srgbClr val="11688B"/>
                </a:solidFill>
                <a:latin typeface="Arial"/>
                <a:cs typeface="Arial"/>
              </a:rPr>
              <a:t> </a:t>
            </a:r>
            <a:r>
              <a:rPr sz="1450" dirty="0">
                <a:solidFill>
                  <a:srgbClr val="11688B"/>
                </a:solidFill>
                <a:latin typeface="Arial"/>
                <a:cs typeface="Arial"/>
              </a:rPr>
              <a:t>D.</a:t>
            </a:r>
            <a:r>
              <a:rPr sz="1450" spc="25" dirty="0">
                <a:solidFill>
                  <a:srgbClr val="11688B"/>
                </a:solidFill>
                <a:latin typeface="Arial"/>
                <a:cs typeface="Arial"/>
              </a:rPr>
              <a:t> </a:t>
            </a:r>
            <a:r>
              <a:rPr sz="1450" i="1" dirty="0">
                <a:solidFill>
                  <a:srgbClr val="11688B"/>
                </a:solidFill>
                <a:latin typeface="Arial"/>
                <a:cs typeface="Arial"/>
              </a:rPr>
              <a:t>Blood.</a:t>
            </a:r>
            <a:r>
              <a:rPr sz="1450" i="1" spc="25" dirty="0">
                <a:solidFill>
                  <a:srgbClr val="11688B"/>
                </a:solidFill>
                <a:latin typeface="Arial"/>
                <a:cs typeface="Arial"/>
              </a:rPr>
              <a:t> </a:t>
            </a:r>
            <a:r>
              <a:rPr sz="1450" dirty="0">
                <a:solidFill>
                  <a:srgbClr val="11688B"/>
                </a:solidFill>
                <a:latin typeface="Arial"/>
                <a:cs typeface="Arial"/>
              </a:rPr>
              <a:t>2018;</a:t>
            </a:r>
            <a:r>
              <a:rPr sz="1450" spc="20" dirty="0">
                <a:solidFill>
                  <a:srgbClr val="11688B"/>
                </a:solidFill>
                <a:latin typeface="Arial"/>
                <a:cs typeface="Arial"/>
              </a:rPr>
              <a:t> </a:t>
            </a:r>
            <a:r>
              <a:rPr sz="1450" spc="-20" dirty="0">
                <a:solidFill>
                  <a:srgbClr val="11688B"/>
                </a:solidFill>
                <a:latin typeface="Arial"/>
                <a:cs typeface="Arial"/>
              </a:rPr>
              <a:t>132:</a:t>
            </a:r>
            <a:endParaRPr sz="1450">
              <a:latin typeface="Arial"/>
              <a:cs typeface="Arial"/>
            </a:endParaRPr>
          </a:p>
          <a:p>
            <a:pPr marL="12700">
              <a:lnSpc>
                <a:spcPct val="100000"/>
              </a:lnSpc>
            </a:pPr>
            <a:r>
              <a:rPr sz="1450" dirty="0">
                <a:solidFill>
                  <a:srgbClr val="11688B"/>
                </a:solidFill>
                <a:latin typeface="Arial"/>
                <a:cs typeface="Arial"/>
              </a:rPr>
              <a:t>2323–30.</a:t>
            </a:r>
            <a:r>
              <a:rPr sz="1450" spc="20" dirty="0">
                <a:solidFill>
                  <a:srgbClr val="11688B"/>
                </a:solidFill>
                <a:latin typeface="Arial"/>
                <a:cs typeface="Arial"/>
              </a:rPr>
              <a:t> </a:t>
            </a:r>
            <a:r>
              <a:rPr sz="1450" b="1" dirty="0">
                <a:solidFill>
                  <a:srgbClr val="11688B"/>
                </a:solidFill>
                <a:latin typeface="Arial"/>
                <a:cs typeface="Arial"/>
              </a:rPr>
              <a:t>7.</a:t>
            </a:r>
            <a:r>
              <a:rPr sz="1450" b="1" spc="20" dirty="0">
                <a:solidFill>
                  <a:srgbClr val="11688B"/>
                </a:solidFill>
                <a:latin typeface="Arial"/>
                <a:cs typeface="Arial"/>
              </a:rPr>
              <a:t> </a:t>
            </a:r>
            <a:r>
              <a:rPr sz="1450" dirty="0">
                <a:solidFill>
                  <a:srgbClr val="11688B"/>
                </a:solidFill>
                <a:latin typeface="Arial"/>
                <a:cs typeface="Arial"/>
              </a:rPr>
              <a:t>van</a:t>
            </a:r>
            <a:r>
              <a:rPr sz="1450" spc="25" dirty="0">
                <a:solidFill>
                  <a:srgbClr val="11688B"/>
                </a:solidFill>
                <a:latin typeface="Arial"/>
                <a:cs typeface="Arial"/>
              </a:rPr>
              <a:t> </a:t>
            </a:r>
            <a:r>
              <a:rPr sz="1450" dirty="0">
                <a:solidFill>
                  <a:srgbClr val="11688B"/>
                </a:solidFill>
                <a:latin typeface="Arial"/>
                <a:cs typeface="Arial"/>
              </a:rPr>
              <a:t>Rhee</a:t>
            </a:r>
            <a:r>
              <a:rPr sz="1450" spc="20" dirty="0">
                <a:solidFill>
                  <a:srgbClr val="11688B"/>
                </a:solidFill>
                <a:latin typeface="Arial"/>
                <a:cs typeface="Arial"/>
              </a:rPr>
              <a:t> </a:t>
            </a:r>
            <a:r>
              <a:rPr sz="1450" dirty="0">
                <a:solidFill>
                  <a:srgbClr val="11688B"/>
                </a:solidFill>
                <a:latin typeface="Arial"/>
                <a:cs typeface="Arial"/>
              </a:rPr>
              <a:t>F,</a:t>
            </a:r>
            <a:r>
              <a:rPr sz="1450" spc="25" dirty="0">
                <a:solidFill>
                  <a:srgbClr val="11688B"/>
                </a:solidFill>
                <a:latin typeface="Arial"/>
                <a:cs typeface="Arial"/>
              </a:rPr>
              <a:t> </a:t>
            </a:r>
            <a:r>
              <a:rPr sz="1450" i="1" dirty="0">
                <a:solidFill>
                  <a:srgbClr val="11688B"/>
                </a:solidFill>
                <a:latin typeface="Arial"/>
                <a:cs typeface="Arial"/>
              </a:rPr>
              <a:t>et</a:t>
            </a:r>
            <a:r>
              <a:rPr sz="1450" i="1" spc="20" dirty="0">
                <a:solidFill>
                  <a:srgbClr val="11688B"/>
                </a:solidFill>
                <a:latin typeface="Arial"/>
                <a:cs typeface="Arial"/>
              </a:rPr>
              <a:t> </a:t>
            </a:r>
            <a:r>
              <a:rPr sz="1450" i="1" dirty="0">
                <a:solidFill>
                  <a:srgbClr val="11688B"/>
                </a:solidFill>
                <a:latin typeface="Arial"/>
                <a:cs typeface="Arial"/>
              </a:rPr>
              <a:t>al.</a:t>
            </a:r>
            <a:r>
              <a:rPr sz="1450" i="1" spc="25" dirty="0">
                <a:solidFill>
                  <a:srgbClr val="11688B"/>
                </a:solidFill>
                <a:latin typeface="Arial"/>
                <a:cs typeface="Arial"/>
              </a:rPr>
              <a:t> </a:t>
            </a:r>
            <a:r>
              <a:rPr sz="1450" i="1" dirty="0">
                <a:solidFill>
                  <a:srgbClr val="11688B"/>
                </a:solidFill>
                <a:latin typeface="Arial"/>
                <a:cs typeface="Arial"/>
              </a:rPr>
              <a:t>Clinical</a:t>
            </a:r>
            <a:r>
              <a:rPr sz="1450" i="1" spc="25" dirty="0">
                <a:solidFill>
                  <a:srgbClr val="11688B"/>
                </a:solidFill>
                <a:latin typeface="Arial"/>
                <a:cs typeface="Arial"/>
              </a:rPr>
              <a:t> </a:t>
            </a:r>
            <a:r>
              <a:rPr sz="1450" i="1" dirty="0">
                <a:solidFill>
                  <a:srgbClr val="11688B"/>
                </a:solidFill>
                <a:latin typeface="Arial"/>
                <a:cs typeface="Arial"/>
              </a:rPr>
              <a:t>Advances</a:t>
            </a:r>
            <a:r>
              <a:rPr sz="1450" i="1" spc="25" dirty="0">
                <a:solidFill>
                  <a:srgbClr val="11688B"/>
                </a:solidFill>
                <a:latin typeface="Arial"/>
                <a:cs typeface="Arial"/>
              </a:rPr>
              <a:t> </a:t>
            </a:r>
            <a:r>
              <a:rPr sz="1450" i="1" dirty="0">
                <a:solidFill>
                  <a:srgbClr val="11688B"/>
                </a:solidFill>
                <a:latin typeface="Arial"/>
                <a:cs typeface="Arial"/>
              </a:rPr>
              <a:t>in</a:t>
            </a:r>
            <a:r>
              <a:rPr sz="1450" i="1" spc="20" dirty="0">
                <a:solidFill>
                  <a:srgbClr val="11688B"/>
                </a:solidFill>
                <a:latin typeface="Arial"/>
                <a:cs typeface="Arial"/>
              </a:rPr>
              <a:t> </a:t>
            </a:r>
            <a:r>
              <a:rPr sz="1450" i="1" dirty="0">
                <a:solidFill>
                  <a:srgbClr val="11688B"/>
                </a:solidFill>
                <a:latin typeface="Arial"/>
                <a:cs typeface="Arial"/>
              </a:rPr>
              <a:t>Haematology</a:t>
            </a:r>
            <a:r>
              <a:rPr sz="1450" i="1" spc="25" dirty="0">
                <a:solidFill>
                  <a:srgbClr val="11688B"/>
                </a:solidFill>
                <a:latin typeface="Arial"/>
                <a:cs typeface="Arial"/>
              </a:rPr>
              <a:t> </a:t>
            </a:r>
            <a:r>
              <a:rPr sz="1450" i="1" dirty="0">
                <a:solidFill>
                  <a:srgbClr val="11688B"/>
                </a:solidFill>
                <a:latin typeface="Arial"/>
                <a:cs typeface="Arial"/>
              </a:rPr>
              <a:t>&amp;</a:t>
            </a:r>
            <a:r>
              <a:rPr sz="1450" i="1" spc="25" dirty="0">
                <a:solidFill>
                  <a:srgbClr val="11688B"/>
                </a:solidFill>
                <a:latin typeface="Arial"/>
                <a:cs typeface="Arial"/>
              </a:rPr>
              <a:t> </a:t>
            </a:r>
            <a:r>
              <a:rPr sz="1450" i="1" dirty="0">
                <a:solidFill>
                  <a:srgbClr val="11688B"/>
                </a:solidFill>
                <a:latin typeface="Arial"/>
                <a:cs typeface="Arial"/>
              </a:rPr>
              <a:t>Oncology</a:t>
            </a:r>
            <a:r>
              <a:rPr sz="1450" dirty="0">
                <a:solidFill>
                  <a:srgbClr val="11688B"/>
                </a:solidFill>
                <a:latin typeface="Arial"/>
                <a:cs typeface="Arial"/>
              </a:rPr>
              <a:t>.</a:t>
            </a:r>
            <a:r>
              <a:rPr sz="1450" spc="25" dirty="0">
                <a:solidFill>
                  <a:srgbClr val="11688B"/>
                </a:solidFill>
                <a:latin typeface="Arial"/>
                <a:cs typeface="Arial"/>
              </a:rPr>
              <a:t> </a:t>
            </a:r>
            <a:r>
              <a:rPr sz="1450" dirty="0">
                <a:solidFill>
                  <a:srgbClr val="11688B"/>
                </a:solidFill>
                <a:latin typeface="Arial"/>
                <a:cs typeface="Arial"/>
              </a:rPr>
              <a:t>2010;</a:t>
            </a:r>
            <a:r>
              <a:rPr sz="1450" spc="20" dirty="0">
                <a:solidFill>
                  <a:srgbClr val="11688B"/>
                </a:solidFill>
                <a:latin typeface="Arial"/>
                <a:cs typeface="Arial"/>
              </a:rPr>
              <a:t> </a:t>
            </a:r>
            <a:r>
              <a:rPr sz="1450" dirty="0">
                <a:solidFill>
                  <a:srgbClr val="11688B"/>
                </a:solidFill>
                <a:latin typeface="Arial"/>
                <a:cs typeface="Arial"/>
              </a:rPr>
              <a:t>8:</a:t>
            </a:r>
            <a:r>
              <a:rPr sz="1450" spc="20" dirty="0">
                <a:solidFill>
                  <a:srgbClr val="11688B"/>
                </a:solidFill>
                <a:latin typeface="Arial"/>
                <a:cs typeface="Arial"/>
              </a:rPr>
              <a:t> </a:t>
            </a:r>
            <a:r>
              <a:rPr sz="1450" dirty="0">
                <a:solidFill>
                  <a:srgbClr val="11688B"/>
                </a:solidFill>
                <a:latin typeface="Arial"/>
                <a:cs typeface="Arial"/>
              </a:rPr>
              <a:t>486–98.</a:t>
            </a:r>
            <a:r>
              <a:rPr sz="1450" spc="25" dirty="0">
                <a:solidFill>
                  <a:srgbClr val="11688B"/>
                </a:solidFill>
                <a:latin typeface="Arial"/>
                <a:cs typeface="Arial"/>
              </a:rPr>
              <a:t> </a:t>
            </a:r>
            <a:r>
              <a:rPr sz="1450" b="1" dirty="0">
                <a:solidFill>
                  <a:srgbClr val="11688B"/>
                </a:solidFill>
                <a:latin typeface="Arial"/>
                <a:cs typeface="Arial"/>
              </a:rPr>
              <a:t>8.</a:t>
            </a:r>
            <a:r>
              <a:rPr sz="1450" b="1" spc="20" dirty="0">
                <a:solidFill>
                  <a:srgbClr val="11688B"/>
                </a:solidFill>
                <a:latin typeface="Arial"/>
                <a:cs typeface="Arial"/>
              </a:rPr>
              <a:t> </a:t>
            </a:r>
            <a:r>
              <a:rPr sz="1450" dirty="0">
                <a:solidFill>
                  <a:srgbClr val="11688B"/>
                </a:solidFill>
                <a:latin typeface="Arial"/>
                <a:cs typeface="Arial"/>
              </a:rPr>
              <a:t>Dispenzieri</a:t>
            </a:r>
            <a:r>
              <a:rPr sz="1450" spc="25" dirty="0">
                <a:solidFill>
                  <a:srgbClr val="11688B"/>
                </a:solidFill>
                <a:latin typeface="Arial"/>
                <a:cs typeface="Arial"/>
              </a:rPr>
              <a:t> </a:t>
            </a:r>
            <a:r>
              <a:rPr sz="1450" dirty="0">
                <a:solidFill>
                  <a:srgbClr val="11688B"/>
                </a:solidFill>
                <a:latin typeface="Arial"/>
                <a:cs typeface="Arial"/>
              </a:rPr>
              <a:t>A</a:t>
            </a:r>
            <a:r>
              <a:rPr sz="1450" spc="20" dirty="0">
                <a:solidFill>
                  <a:srgbClr val="11688B"/>
                </a:solidFill>
                <a:latin typeface="Arial"/>
                <a:cs typeface="Arial"/>
              </a:rPr>
              <a:t> </a:t>
            </a:r>
            <a:r>
              <a:rPr sz="1450" dirty="0">
                <a:solidFill>
                  <a:srgbClr val="11688B"/>
                </a:solidFill>
                <a:latin typeface="Arial"/>
                <a:cs typeface="Arial"/>
              </a:rPr>
              <a:t>and</a:t>
            </a:r>
            <a:r>
              <a:rPr sz="1450" spc="20" dirty="0">
                <a:solidFill>
                  <a:srgbClr val="11688B"/>
                </a:solidFill>
                <a:latin typeface="Arial"/>
                <a:cs typeface="Arial"/>
              </a:rPr>
              <a:t> </a:t>
            </a:r>
            <a:r>
              <a:rPr sz="1450" dirty="0">
                <a:solidFill>
                  <a:srgbClr val="11688B"/>
                </a:solidFill>
                <a:latin typeface="Arial"/>
                <a:cs typeface="Arial"/>
              </a:rPr>
              <a:t>Fajgenbaum</a:t>
            </a:r>
            <a:r>
              <a:rPr sz="1450" spc="25" dirty="0">
                <a:solidFill>
                  <a:srgbClr val="11688B"/>
                </a:solidFill>
                <a:latin typeface="Arial"/>
                <a:cs typeface="Arial"/>
              </a:rPr>
              <a:t> </a:t>
            </a:r>
            <a:r>
              <a:rPr sz="1450" dirty="0">
                <a:solidFill>
                  <a:srgbClr val="11688B"/>
                </a:solidFill>
                <a:latin typeface="Arial"/>
                <a:cs typeface="Arial"/>
              </a:rPr>
              <a:t>DC</a:t>
            </a:r>
            <a:r>
              <a:rPr sz="1450" i="1" dirty="0">
                <a:solidFill>
                  <a:srgbClr val="11688B"/>
                </a:solidFill>
                <a:latin typeface="Arial"/>
                <a:cs typeface="Arial"/>
              </a:rPr>
              <a:t>.</a:t>
            </a:r>
            <a:r>
              <a:rPr sz="1450" i="1" spc="25" dirty="0">
                <a:solidFill>
                  <a:srgbClr val="11688B"/>
                </a:solidFill>
                <a:latin typeface="Arial"/>
                <a:cs typeface="Arial"/>
              </a:rPr>
              <a:t> </a:t>
            </a:r>
            <a:r>
              <a:rPr sz="1450" i="1" dirty="0">
                <a:solidFill>
                  <a:srgbClr val="11688B"/>
                </a:solidFill>
                <a:latin typeface="Arial"/>
                <a:cs typeface="Arial"/>
              </a:rPr>
              <a:t>Blood.</a:t>
            </a:r>
            <a:r>
              <a:rPr sz="1450" i="1" spc="20" dirty="0">
                <a:solidFill>
                  <a:srgbClr val="11688B"/>
                </a:solidFill>
                <a:latin typeface="Arial"/>
                <a:cs typeface="Arial"/>
              </a:rPr>
              <a:t> </a:t>
            </a:r>
            <a:r>
              <a:rPr sz="1450" dirty="0">
                <a:solidFill>
                  <a:srgbClr val="11688B"/>
                </a:solidFill>
                <a:latin typeface="Arial"/>
                <a:cs typeface="Arial"/>
              </a:rPr>
              <a:t>2020;</a:t>
            </a:r>
            <a:r>
              <a:rPr sz="1450" spc="25" dirty="0">
                <a:solidFill>
                  <a:srgbClr val="11688B"/>
                </a:solidFill>
                <a:latin typeface="Arial"/>
                <a:cs typeface="Arial"/>
              </a:rPr>
              <a:t> </a:t>
            </a:r>
            <a:r>
              <a:rPr sz="1450" dirty="0">
                <a:solidFill>
                  <a:srgbClr val="11688B"/>
                </a:solidFill>
                <a:latin typeface="Arial"/>
                <a:cs typeface="Arial"/>
              </a:rPr>
              <a:t>135:</a:t>
            </a:r>
            <a:r>
              <a:rPr sz="1450" spc="20" dirty="0">
                <a:solidFill>
                  <a:srgbClr val="11688B"/>
                </a:solidFill>
                <a:latin typeface="Arial"/>
                <a:cs typeface="Arial"/>
              </a:rPr>
              <a:t> </a:t>
            </a:r>
            <a:r>
              <a:rPr sz="1450" spc="-10" dirty="0">
                <a:solidFill>
                  <a:srgbClr val="11688B"/>
                </a:solidFill>
                <a:latin typeface="Arial"/>
                <a:cs typeface="Arial"/>
              </a:rPr>
              <a:t>1353–64.</a:t>
            </a:r>
            <a:endParaRPr sz="1450">
              <a:latin typeface="Arial"/>
              <a:cs typeface="Arial"/>
            </a:endParaRPr>
          </a:p>
        </p:txBody>
      </p:sp>
      <p:sp>
        <p:nvSpPr>
          <p:cNvPr id="13" name="object 13"/>
          <p:cNvSpPr/>
          <p:nvPr/>
        </p:nvSpPr>
        <p:spPr>
          <a:xfrm>
            <a:off x="10579049" y="3603469"/>
            <a:ext cx="7460615" cy="5936615"/>
          </a:xfrm>
          <a:custGeom>
            <a:avLst/>
            <a:gdLst/>
            <a:ahLst/>
            <a:cxnLst/>
            <a:rect l="l" t="t" r="r" b="b"/>
            <a:pathLst>
              <a:path w="7460615" h="5936615">
                <a:moveTo>
                  <a:pt x="7333493" y="0"/>
                </a:moveTo>
                <a:lnTo>
                  <a:pt x="126917" y="0"/>
                </a:lnTo>
                <a:lnTo>
                  <a:pt x="77516" y="9973"/>
                </a:lnTo>
                <a:lnTo>
                  <a:pt x="37174" y="37173"/>
                </a:lnTo>
                <a:lnTo>
                  <a:pt x="9974" y="77516"/>
                </a:lnTo>
                <a:lnTo>
                  <a:pt x="0" y="126918"/>
                </a:lnTo>
                <a:lnTo>
                  <a:pt x="0" y="5809330"/>
                </a:lnTo>
                <a:lnTo>
                  <a:pt x="9974" y="5858733"/>
                </a:lnTo>
                <a:lnTo>
                  <a:pt x="37174" y="5899076"/>
                </a:lnTo>
                <a:lnTo>
                  <a:pt x="77516" y="5926275"/>
                </a:lnTo>
                <a:lnTo>
                  <a:pt x="126917" y="5936249"/>
                </a:lnTo>
                <a:lnTo>
                  <a:pt x="7333493" y="5936249"/>
                </a:lnTo>
                <a:lnTo>
                  <a:pt x="7382894" y="5926275"/>
                </a:lnTo>
                <a:lnTo>
                  <a:pt x="7423237" y="5899076"/>
                </a:lnTo>
                <a:lnTo>
                  <a:pt x="7450437" y="5858733"/>
                </a:lnTo>
                <a:lnTo>
                  <a:pt x="7460411" y="5809330"/>
                </a:lnTo>
                <a:lnTo>
                  <a:pt x="7460411" y="126918"/>
                </a:lnTo>
                <a:lnTo>
                  <a:pt x="7450437" y="77516"/>
                </a:lnTo>
                <a:lnTo>
                  <a:pt x="7423237" y="37173"/>
                </a:lnTo>
                <a:lnTo>
                  <a:pt x="7382894" y="9973"/>
                </a:lnTo>
                <a:lnTo>
                  <a:pt x="7333493" y="0"/>
                </a:lnTo>
                <a:close/>
              </a:path>
            </a:pathLst>
          </a:custGeom>
          <a:solidFill>
            <a:srgbClr val="126A8D"/>
          </a:solidFill>
        </p:spPr>
        <p:txBody>
          <a:bodyPr wrap="square" lIns="0" tIns="0" rIns="0" bIns="0" rtlCol="0"/>
          <a:lstStyle/>
          <a:p>
            <a:endParaRPr/>
          </a:p>
        </p:txBody>
      </p:sp>
      <p:sp>
        <p:nvSpPr>
          <p:cNvPr id="14" name="object 14"/>
          <p:cNvSpPr txBox="1"/>
          <p:nvPr/>
        </p:nvSpPr>
        <p:spPr>
          <a:xfrm>
            <a:off x="10722023" y="3874092"/>
            <a:ext cx="6409055" cy="835025"/>
          </a:xfrm>
          <a:prstGeom prst="rect">
            <a:avLst/>
          </a:prstGeom>
        </p:spPr>
        <p:txBody>
          <a:bodyPr vert="horz" wrap="square" lIns="0" tIns="6985" rIns="0" bIns="0" rtlCol="0">
            <a:spAutoFit/>
          </a:bodyPr>
          <a:lstStyle/>
          <a:p>
            <a:pPr marL="414655" marR="43180" indent="-377190">
              <a:lnSpc>
                <a:spcPct val="102699"/>
              </a:lnSpc>
              <a:spcBef>
                <a:spcPts val="55"/>
              </a:spcBef>
              <a:buChar char="•"/>
              <a:tabLst>
                <a:tab pos="414655" algn="l"/>
              </a:tabLst>
            </a:pPr>
            <a:r>
              <a:rPr sz="2600" dirty="0">
                <a:solidFill>
                  <a:srgbClr val="FFFFFF"/>
                </a:solidFill>
                <a:latin typeface="Arial"/>
                <a:cs typeface="Arial"/>
              </a:rPr>
              <a:t>iMCD</a:t>
            </a:r>
            <a:r>
              <a:rPr sz="2600" spc="80" dirty="0">
                <a:solidFill>
                  <a:srgbClr val="FFFFFF"/>
                </a:solidFill>
                <a:latin typeface="Arial"/>
                <a:cs typeface="Arial"/>
              </a:rPr>
              <a:t> </a:t>
            </a:r>
            <a:r>
              <a:rPr sz="2600" dirty="0">
                <a:solidFill>
                  <a:srgbClr val="FFFFFF"/>
                </a:solidFill>
                <a:latin typeface="Arial"/>
                <a:cs typeface="Arial"/>
              </a:rPr>
              <a:t>is</a:t>
            </a:r>
            <a:r>
              <a:rPr sz="2600" spc="85" dirty="0">
                <a:solidFill>
                  <a:srgbClr val="FFFFFF"/>
                </a:solidFill>
                <a:latin typeface="Arial"/>
                <a:cs typeface="Arial"/>
              </a:rPr>
              <a:t> </a:t>
            </a:r>
            <a:r>
              <a:rPr sz="2600" dirty="0">
                <a:solidFill>
                  <a:srgbClr val="FFFFFF"/>
                </a:solidFill>
                <a:latin typeface="Arial"/>
                <a:cs typeface="Arial"/>
              </a:rPr>
              <a:t>driven</a:t>
            </a:r>
            <a:r>
              <a:rPr sz="2600" spc="80" dirty="0">
                <a:solidFill>
                  <a:srgbClr val="FFFFFF"/>
                </a:solidFill>
                <a:latin typeface="Arial"/>
                <a:cs typeface="Arial"/>
              </a:rPr>
              <a:t> </a:t>
            </a:r>
            <a:r>
              <a:rPr sz="2600" spc="55" dirty="0">
                <a:solidFill>
                  <a:srgbClr val="FFFFFF"/>
                </a:solidFill>
                <a:latin typeface="Arial"/>
                <a:cs typeface="Arial"/>
              </a:rPr>
              <a:t>by</a:t>
            </a:r>
            <a:r>
              <a:rPr sz="2600" spc="85" dirty="0">
                <a:solidFill>
                  <a:srgbClr val="FFFFFF"/>
                </a:solidFill>
                <a:latin typeface="Arial"/>
                <a:cs typeface="Arial"/>
              </a:rPr>
              <a:t> </a:t>
            </a:r>
            <a:r>
              <a:rPr sz="2600" dirty="0">
                <a:solidFill>
                  <a:srgbClr val="FFFFFF"/>
                </a:solidFill>
                <a:latin typeface="Arial"/>
                <a:cs typeface="Arial"/>
              </a:rPr>
              <a:t>a</a:t>
            </a:r>
            <a:r>
              <a:rPr sz="2600" spc="75" dirty="0">
                <a:solidFill>
                  <a:srgbClr val="FFFFFF"/>
                </a:solidFill>
                <a:latin typeface="Arial"/>
                <a:cs typeface="Arial"/>
              </a:rPr>
              <a:t> </a:t>
            </a:r>
            <a:r>
              <a:rPr sz="2600" dirty="0">
                <a:solidFill>
                  <a:srgbClr val="FFFFFF"/>
                </a:solidFill>
                <a:latin typeface="Arial"/>
                <a:cs typeface="Arial"/>
              </a:rPr>
              <a:t>cytokine</a:t>
            </a:r>
            <a:r>
              <a:rPr sz="2600" spc="80" dirty="0">
                <a:solidFill>
                  <a:srgbClr val="FFFFFF"/>
                </a:solidFill>
                <a:latin typeface="Arial"/>
                <a:cs typeface="Arial"/>
              </a:rPr>
              <a:t> </a:t>
            </a:r>
            <a:r>
              <a:rPr sz="2600" spc="50" dirty="0">
                <a:solidFill>
                  <a:srgbClr val="FFFFFF"/>
                </a:solidFill>
                <a:latin typeface="Arial"/>
                <a:cs typeface="Arial"/>
              </a:rPr>
              <a:t>storm</a:t>
            </a:r>
            <a:r>
              <a:rPr sz="2600" spc="80" dirty="0">
                <a:solidFill>
                  <a:srgbClr val="FFFFFF"/>
                </a:solidFill>
                <a:latin typeface="Arial"/>
                <a:cs typeface="Arial"/>
              </a:rPr>
              <a:t> </a:t>
            </a:r>
            <a:r>
              <a:rPr sz="2600" spc="35" dirty="0">
                <a:solidFill>
                  <a:srgbClr val="FFFFFF"/>
                </a:solidFill>
                <a:latin typeface="Arial"/>
                <a:cs typeface="Arial"/>
              </a:rPr>
              <a:t>with </a:t>
            </a:r>
            <a:r>
              <a:rPr sz="2600" dirty="0">
                <a:solidFill>
                  <a:srgbClr val="FFFFFF"/>
                </a:solidFill>
                <a:latin typeface="Arial"/>
                <a:cs typeface="Arial"/>
              </a:rPr>
              <a:t>an</a:t>
            </a:r>
            <a:r>
              <a:rPr sz="2600" spc="120" dirty="0">
                <a:solidFill>
                  <a:srgbClr val="FFFFFF"/>
                </a:solidFill>
                <a:latin typeface="Arial"/>
                <a:cs typeface="Arial"/>
              </a:rPr>
              <a:t> </a:t>
            </a:r>
            <a:r>
              <a:rPr sz="2600" dirty="0">
                <a:solidFill>
                  <a:srgbClr val="FFFFFF"/>
                </a:solidFill>
                <a:latin typeface="Arial"/>
                <a:cs typeface="Arial"/>
              </a:rPr>
              <a:t>unknown</a:t>
            </a:r>
            <a:r>
              <a:rPr sz="2600" spc="125" dirty="0">
                <a:solidFill>
                  <a:srgbClr val="FFFFFF"/>
                </a:solidFill>
                <a:latin typeface="Arial"/>
                <a:cs typeface="Arial"/>
              </a:rPr>
              <a:t> </a:t>
            </a:r>
            <a:r>
              <a:rPr sz="2600" spc="-10" dirty="0">
                <a:solidFill>
                  <a:srgbClr val="FFFFFF"/>
                </a:solidFill>
                <a:latin typeface="Arial"/>
                <a:cs typeface="Arial"/>
              </a:rPr>
              <a:t>cause</a:t>
            </a:r>
            <a:r>
              <a:rPr sz="2550" spc="-15" baseline="27777" dirty="0">
                <a:solidFill>
                  <a:srgbClr val="FFFFFF"/>
                </a:solidFill>
                <a:latin typeface="Arial"/>
                <a:cs typeface="Arial"/>
              </a:rPr>
              <a:t>6</a:t>
            </a:r>
            <a:endParaRPr sz="2550" baseline="27777">
              <a:latin typeface="Arial"/>
              <a:cs typeface="Arial"/>
            </a:endParaRPr>
          </a:p>
        </p:txBody>
      </p:sp>
      <p:sp>
        <p:nvSpPr>
          <p:cNvPr id="15" name="object 15"/>
          <p:cNvSpPr txBox="1"/>
          <p:nvPr/>
        </p:nvSpPr>
        <p:spPr>
          <a:xfrm>
            <a:off x="10722023" y="5087877"/>
            <a:ext cx="6517640" cy="824865"/>
          </a:xfrm>
          <a:prstGeom prst="rect">
            <a:avLst/>
          </a:prstGeom>
        </p:spPr>
        <p:txBody>
          <a:bodyPr vert="horz" wrap="square" lIns="0" tIns="17145" rIns="0" bIns="0" rtlCol="0">
            <a:spAutoFit/>
          </a:bodyPr>
          <a:lstStyle/>
          <a:p>
            <a:pPr marL="414655" marR="43180" indent="-377190">
              <a:lnSpc>
                <a:spcPct val="100000"/>
              </a:lnSpc>
              <a:spcBef>
                <a:spcPts val="135"/>
              </a:spcBef>
              <a:buChar char="•"/>
              <a:tabLst>
                <a:tab pos="414655" algn="l"/>
              </a:tabLst>
            </a:pPr>
            <a:r>
              <a:rPr sz="2600" dirty="0">
                <a:solidFill>
                  <a:srgbClr val="FFFFFF"/>
                </a:solidFill>
                <a:latin typeface="Arial"/>
                <a:cs typeface="Arial"/>
              </a:rPr>
              <a:t>Human</a:t>
            </a:r>
            <a:r>
              <a:rPr sz="2600" spc="85" dirty="0">
                <a:solidFill>
                  <a:srgbClr val="FFFFFF"/>
                </a:solidFill>
                <a:latin typeface="Arial"/>
                <a:cs typeface="Arial"/>
              </a:rPr>
              <a:t> </a:t>
            </a:r>
            <a:r>
              <a:rPr sz="2600" dirty="0">
                <a:solidFill>
                  <a:srgbClr val="FFFFFF"/>
                </a:solidFill>
                <a:latin typeface="Arial"/>
                <a:cs typeface="Arial"/>
              </a:rPr>
              <a:t>IL-6</a:t>
            </a:r>
            <a:r>
              <a:rPr sz="2600" spc="90" dirty="0">
                <a:solidFill>
                  <a:srgbClr val="FFFFFF"/>
                </a:solidFill>
                <a:latin typeface="Arial"/>
                <a:cs typeface="Arial"/>
              </a:rPr>
              <a:t> </a:t>
            </a:r>
            <a:r>
              <a:rPr sz="2600" dirty="0">
                <a:solidFill>
                  <a:srgbClr val="FFFFFF"/>
                </a:solidFill>
                <a:latin typeface="Arial"/>
                <a:cs typeface="Arial"/>
              </a:rPr>
              <a:t>is</a:t>
            </a:r>
            <a:r>
              <a:rPr sz="2600" spc="90" dirty="0">
                <a:solidFill>
                  <a:srgbClr val="FFFFFF"/>
                </a:solidFill>
                <a:latin typeface="Arial"/>
                <a:cs typeface="Arial"/>
              </a:rPr>
              <a:t> </a:t>
            </a:r>
            <a:r>
              <a:rPr sz="2600" dirty="0">
                <a:solidFill>
                  <a:srgbClr val="FFFFFF"/>
                </a:solidFill>
                <a:latin typeface="Arial"/>
                <a:cs typeface="Arial"/>
              </a:rPr>
              <a:t>a</a:t>
            </a:r>
            <a:r>
              <a:rPr sz="2600" spc="85" dirty="0">
                <a:solidFill>
                  <a:srgbClr val="FFFFFF"/>
                </a:solidFill>
                <a:latin typeface="Arial"/>
                <a:cs typeface="Arial"/>
              </a:rPr>
              <a:t> </a:t>
            </a:r>
            <a:r>
              <a:rPr sz="2600" dirty="0">
                <a:solidFill>
                  <a:srgbClr val="FFFFFF"/>
                </a:solidFill>
                <a:latin typeface="Arial"/>
                <a:cs typeface="Arial"/>
              </a:rPr>
              <a:t>critical</a:t>
            </a:r>
            <a:r>
              <a:rPr sz="2600" spc="95" dirty="0">
                <a:solidFill>
                  <a:srgbClr val="FFFFFF"/>
                </a:solidFill>
                <a:latin typeface="Arial"/>
                <a:cs typeface="Arial"/>
              </a:rPr>
              <a:t> </a:t>
            </a:r>
            <a:r>
              <a:rPr sz="2600" dirty="0">
                <a:solidFill>
                  <a:srgbClr val="FFFFFF"/>
                </a:solidFill>
                <a:latin typeface="Arial"/>
                <a:cs typeface="Arial"/>
              </a:rPr>
              <a:t>driver</a:t>
            </a:r>
            <a:r>
              <a:rPr sz="2600" spc="90" dirty="0">
                <a:solidFill>
                  <a:srgbClr val="FFFFFF"/>
                </a:solidFill>
                <a:latin typeface="Arial"/>
                <a:cs typeface="Arial"/>
              </a:rPr>
              <a:t> </a:t>
            </a:r>
            <a:r>
              <a:rPr sz="2600" spc="50" dirty="0">
                <a:solidFill>
                  <a:srgbClr val="FFFFFF"/>
                </a:solidFill>
                <a:latin typeface="Arial"/>
                <a:cs typeface="Arial"/>
              </a:rPr>
              <a:t>of</a:t>
            </a:r>
            <a:r>
              <a:rPr sz="2600" spc="100" dirty="0">
                <a:solidFill>
                  <a:srgbClr val="FFFFFF"/>
                </a:solidFill>
                <a:latin typeface="Arial"/>
                <a:cs typeface="Arial"/>
              </a:rPr>
              <a:t> </a:t>
            </a:r>
            <a:r>
              <a:rPr sz="2600" dirty="0">
                <a:solidFill>
                  <a:srgbClr val="FFFFFF"/>
                </a:solidFill>
                <a:latin typeface="Arial"/>
                <a:cs typeface="Arial"/>
              </a:rPr>
              <a:t>iMCD</a:t>
            </a:r>
            <a:r>
              <a:rPr sz="2600" spc="85" dirty="0">
                <a:solidFill>
                  <a:srgbClr val="FFFFFF"/>
                </a:solidFill>
                <a:latin typeface="Arial"/>
                <a:cs typeface="Arial"/>
              </a:rPr>
              <a:t> </a:t>
            </a:r>
            <a:r>
              <a:rPr sz="2600" spc="-25" dirty="0">
                <a:solidFill>
                  <a:srgbClr val="FFFFFF"/>
                </a:solidFill>
                <a:latin typeface="Arial"/>
                <a:cs typeface="Arial"/>
              </a:rPr>
              <a:t>in </a:t>
            </a:r>
            <a:r>
              <a:rPr sz="2600" dirty="0">
                <a:solidFill>
                  <a:srgbClr val="FFFFFF"/>
                </a:solidFill>
                <a:latin typeface="Arial"/>
                <a:cs typeface="Arial"/>
              </a:rPr>
              <a:t>some</a:t>
            </a:r>
            <a:r>
              <a:rPr sz="2600" spc="120" dirty="0">
                <a:solidFill>
                  <a:srgbClr val="FFFFFF"/>
                </a:solidFill>
                <a:latin typeface="Arial"/>
                <a:cs typeface="Arial"/>
              </a:rPr>
              <a:t> </a:t>
            </a:r>
            <a:r>
              <a:rPr sz="2600" spc="-10" dirty="0">
                <a:solidFill>
                  <a:srgbClr val="FFFFFF"/>
                </a:solidFill>
                <a:latin typeface="Arial"/>
                <a:cs typeface="Arial"/>
              </a:rPr>
              <a:t>patients</a:t>
            </a:r>
            <a:r>
              <a:rPr sz="2550" spc="-15" baseline="26143" dirty="0">
                <a:solidFill>
                  <a:srgbClr val="FFFFFF"/>
                </a:solidFill>
                <a:latin typeface="Arial"/>
                <a:cs typeface="Arial"/>
              </a:rPr>
              <a:t>4,7</a:t>
            </a:r>
            <a:endParaRPr sz="2550" baseline="26143">
              <a:latin typeface="Arial"/>
              <a:cs typeface="Arial"/>
            </a:endParaRPr>
          </a:p>
        </p:txBody>
      </p:sp>
      <p:sp>
        <p:nvSpPr>
          <p:cNvPr id="16" name="object 16"/>
          <p:cNvSpPr txBox="1"/>
          <p:nvPr/>
        </p:nvSpPr>
        <p:spPr>
          <a:xfrm>
            <a:off x="10722023" y="6291610"/>
            <a:ext cx="6736715" cy="824865"/>
          </a:xfrm>
          <a:prstGeom prst="rect">
            <a:avLst/>
          </a:prstGeom>
        </p:spPr>
        <p:txBody>
          <a:bodyPr vert="horz" wrap="square" lIns="0" tIns="17145" rIns="0" bIns="0" rtlCol="0">
            <a:spAutoFit/>
          </a:bodyPr>
          <a:lstStyle/>
          <a:p>
            <a:pPr marL="414655" marR="43180" indent="-377190">
              <a:lnSpc>
                <a:spcPct val="100000"/>
              </a:lnSpc>
              <a:spcBef>
                <a:spcPts val="135"/>
              </a:spcBef>
              <a:buChar char="•"/>
              <a:tabLst>
                <a:tab pos="414655" algn="l"/>
              </a:tabLst>
            </a:pPr>
            <a:r>
              <a:rPr sz="2600" dirty="0">
                <a:solidFill>
                  <a:srgbClr val="FFFFFF"/>
                </a:solidFill>
                <a:latin typeface="Arial"/>
                <a:cs typeface="Arial"/>
              </a:rPr>
              <a:t>Activation</a:t>
            </a:r>
            <a:r>
              <a:rPr sz="2600" spc="85" dirty="0">
                <a:solidFill>
                  <a:srgbClr val="FFFFFF"/>
                </a:solidFill>
                <a:latin typeface="Arial"/>
                <a:cs typeface="Arial"/>
              </a:rPr>
              <a:t> </a:t>
            </a:r>
            <a:r>
              <a:rPr sz="2600" spc="50" dirty="0">
                <a:solidFill>
                  <a:srgbClr val="FFFFFF"/>
                </a:solidFill>
                <a:latin typeface="Arial"/>
                <a:cs typeface="Arial"/>
              </a:rPr>
              <a:t>of</a:t>
            </a:r>
            <a:r>
              <a:rPr sz="2600" spc="95" dirty="0">
                <a:solidFill>
                  <a:srgbClr val="FFFFFF"/>
                </a:solidFill>
                <a:latin typeface="Arial"/>
                <a:cs typeface="Arial"/>
              </a:rPr>
              <a:t> </a:t>
            </a:r>
            <a:r>
              <a:rPr sz="2600" dirty="0">
                <a:solidFill>
                  <a:srgbClr val="FFFFFF"/>
                </a:solidFill>
                <a:latin typeface="Arial"/>
                <a:cs typeface="Arial"/>
              </a:rPr>
              <a:t>the</a:t>
            </a:r>
            <a:r>
              <a:rPr sz="2600" spc="85" dirty="0">
                <a:solidFill>
                  <a:srgbClr val="FFFFFF"/>
                </a:solidFill>
                <a:latin typeface="Arial"/>
                <a:cs typeface="Arial"/>
              </a:rPr>
              <a:t> </a:t>
            </a:r>
            <a:r>
              <a:rPr sz="2600" dirty="0">
                <a:solidFill>
                  <a:srgbClr val="FFFFFF"/>
                </a:solidFill>
                <a:latin typeface="Arial"/>
                <a:cs typeface="Arial"/>
              </a:rPr>
              <a:t>mTOR</a:t>
            </a:r>
            <a:r>
              <a:rPr sz="2600" spc="85" dirty="0">
                <a:solidFill>
                  <a:srgbClr val="FFFFFF"/>
                </a:solidFill>
                <a:latin typeface="Arial"/>
                <a:cs typeface="Arial"/>
              </a:rPr>
              <a:t> </a:t>
            </a:r>
            <a:r>
              <a:rPr sz="2600" dirty="0">
                <a:solidFill>
                  <a:srgbClr val="FFFFFF"/>
                </a:solidFill>
                <a:latin typeface="Arial"/>
                <a:cs typeface="Arial"/>
              </a:rPr>
              <a:t>signaling</a:t>
            </a:r>
            <a:r>
              <a:rPr sz="2600" spc="90" dirty="0">
                <a:solidFill>
                  <a:srgbClr val="FFFFFF"/>
                </a:solidFill>
                <a:latin typeface="Arial"/>
                <a:cs typeface="Arial"/>
              </a:rPr>
              <a:t> </a:t>
            </a:r>
            <a:r>
              <a:rPr sz="2600" spc="-10" dirty="0">
                <a:solidFill>
                  <a:srgbClr val="FFFFFF"/>
                </a:solidFill>
                <a:latin typeface="Arial"/>
                <a:cs typeface="Arial"/>
              </a:rPr>
              <a:t>pathway </a:t>
            </a:r>
            <a:r>
              <a:rPr sz="2600" dirty="0">
                <a:solidFill>
                  <a:srgbClr val="FFFFFF"/>
                </a:solidFill>
                <a:latin typeface="Arial"/>
                <a:cs typeface="Arial"/>
              </a:rPr>
              <a:t>has</a:t>
            </a:r>
            <a:r>
              <a:rPr sz="2600" spc="75" dirty="0">
                <a:solidFill>
                  <a:srgbClr val="FFFFFF"/>
                </a:solidFill>
                <a:latin typeface="Arial"/>
                <a:cs typeface="Arial"/>
              </a:rPr>
              <a:t> </a:t>
            </a:r>
            <a:r>
              <a:rPr sz="2600" dirty="0">
                <a:solidFill>
                  <a:srgbClr val="FFFFFF"/>
                </a:solidFill>
                <a:latin typeface="Arial"/>
                <a:cs typeface="Arial"/>
              </a:rPr>
              <a:t>been</a:t>
            </a:r>
            <a:r>
              <a:rPr sz="2600" spc="80" dirty="0">
                <a:solidFill>
                  <a:srgbClr val="FFFFFF"/>
                </a:solidFill>
                <a:latin typeface="Arial"/>
                <a:cs typeface="Arial"/>
              </a:rPr>
              <a:t> </a:t>
            </a:r>
            <a:r>
              <a:rPr sz="2600" dirty="0">
                <a:solidFill>
                  <a:srgbClr val="FFFFFF"/>
                </a:solidFill>
                <a:latin typeface="Arial"/>
                <a:cs typeface="Arial"/>
              </a:rPr>
              <a:t>identified</a:t>
            </a:r>
            <a:r>
              <a:rPr sz="2600" spc="85" dirty="0">
                <a:solidFill>
                  <a:srgbClr val="FFFFFF"/>
                </a:solidFill>
                <a:latin typeface="Arial"/>
                <a:cs typeface="Arial"/>
              </a:rPr>
              <a:t> </a:t>
            </a:r>
            <a:r>
              <a:rPr sz="2600" dirty="0">
                <a:solidFill>
                  <a:srgbClr val="FFFFFF"/>
                </a:solidFill>
                <a:latin typeface="Arial"/>
                <a:cs typeface="Arial"/>
              </a:rPr>
              <a:t>in</a:t>
            </a:r>
            <a:r>
              <a:rPr sz="2600" spc="80" dirty="0">
                <a:solidFill>
                  <a:srgbClr val="FFFFFF"/>
                </a:solidFill>
                <a:latin typeface="Arial"/>
                <a:cs typeface="Arial"/>
              </a:rPr>
              <a:t> </a:t>
            </a:r>
            <a:r>
              <a:rPr sz="2600" spc="-10" dirty="0">
                <a:solidFill>
                  <a:srgbClr val="FFFFFF"/>
                </a:solidFill>
                <a:latin typeface="Arial"/>
                <a:cs typeface="Arial"/>
              </a:rPr>
              <a:t>iMCD</a:t>
            </a:r>
            <a:r>
              <a:rPr sz="2550" spc="-15" baseline="26143" dirty="0">
                <a:solidFill>
                  <a:srgbClr val="FFFFFF"/>
                </a:solidFill>
                <a:latin typeface="Arial"/>
                <a:cs typeface="Arial"/>
              </a:rPr>
              <a:t>8</a:t>
            </a:r>
            <a:endParaRPr sz="2550" baseline="26143">
              <a:latin typeface="Arial"/>
              <a:cs typeface="Arial"/>
            </a:endParaRPr>
          </a:p>
        </p:txBody>
      </p:sp>
      <p:grpSp>
        <p:nvGrpSpPr>
          <p:cNvPr id="17" name="object 17"/>
          <p:cNvGrpSpPr/>
          <p:nvPr/>
        </p:nvGrpSpPr>
        <p:grpSpPr>
          <a:xfrm>
            <a:off x="10563343" y="1483031"/>
            <a:ext cx="7511415" cy="1515745"/>
            <a:chOff x="10563343" y="1483031"/>
            <a:chExt cx="7511415" cy="1515745"/>
          </a:xfrm>
        </p:grpSpPr>
        <p:sp>
          <p:nvSpPr>
            <p:cNvPr id="18" name="object 18"/>
            <p:cNvSpPr/>
            <p:nvPr/>
          </p:nvSpPr>
          <p:spPr>
            <a:xfrm>
              <a:off x="10579049" y="1498737"/>
              <a:ext cx="7480300" cy="1484630"/>
            </a:xfrm>
            <a:custGeom>
              <a:avLst/>
              <a:gdLst/>
              <a:ahLst/>
              <a:cxnLst/>
              <a:rect l="l" t="t" r="r" b="b"/>
              <a:pathLst>
                <a:path w="7480300" h="1484630">
                  <a:moveTo>
                    <a:pt x="7460746" y="0"/>
                  </a:moveTo>
                  <a:lnTo>
                    <a:pt x="19161" y="0"/>
                  </a:lnTo>
                  <a:lnTo>
                    <a:pt x="11701" y="1505"/>
                  </a:lnTo>
                  <a:lnTo>
                    <a:pt x="5611" y="5611"/>
                  </a:lnTo>
                  <a:lnTo>
                    <a:pt x="1505" y="11701"/>
                  </a:lnTo>
                  <a:lnTo>
                    <a:pt x="0" y="19158"/>
                  </a:lnTo>
                  <a:lnTo>
                    <a:pt x="0" y="1464905"/>
                  </a:lnTo>
                  <a:lnTo>
                    <a:pt x="1505" y="1472362"/>
                  </a:lnTo>
                  <a:lnTo>
                    <a:pt x="5611" y="1478451"/>
                  </a:lnTo>
                  <a:lnTo>
                    <a:pt x="11701" y="1482557"/>
                  </a:lnTo>
                  <a:lnTo>
                    <a:pt x="19161" y="1484062"/>
                  </a:lnTo>
                  <a:lnTo>
                    <a:pt x="7460746" y="1484062"/>
                  </a:lnTo>
                  <a:lnTo>
                    <a:pt x="7468206" y="1482557"/>
                  </a:lnTo>
                  <a:lnTo>
                    <a:pt x="7474297" y="1478451"/>
                  </a:lnTo>
                  <a:lnTo>
                    <a:pt x="7478403" y="1472362"/>
                  </a:lnTo>
                  <a:lnTo>
                    <a:pt x="7479908" y="1464905"/>
                  </a:lnTo>
                  <a:lnTo>
                    <a:pt x="7479908" y="19158"/>
                  </a:lnTo>
                  <a:lnTo>
                    <a:pt x="7478403" y="11701"/>
                  </a:lnTo>
                  <a:lnTo>
                    <a:pt x="7474297" y="5611"/>
                  </a:lnTo>
                  <a:lnTo>
                    <a:pt x="7468206" y="1505"/>
                  </a:lnTo>
                  <a:lnTo>
                    <a:pt x="7460746" y="0"/>
                  </a:lnTo>
                  <a:close/>
                </a:path>
              </a:pathLst>
            </a:custGeom>
            <a:solidFill>
              <a:srgbClr val="FFFFFF"/>
            </a:solidFill>
          </p:spPr>
          <p:txBody>
            <a:bodyPr wrap="square" lIns="0" tIns="0" rIns="0" bIns="0" rtlCol="0"/>
            <a:lstStyle/>
            <a:p>
              <a:endParaRPr/>
            </a:p>
          </p:txBody>
        </p:sp>
        <p:sp>
          <p:nvSpPr>
            <p:cNvPr id="19" name="object 19"/>
            <p:cNvSpPr/>
            <p:nvPr/>
          </p:nvSpPr>
          <p:spPr>
            <a:xfrm>
              <a:off x="10579049" y="1498737"/>
              <a:ext cx="7480300" cy="1484630"/>
            </a:xfrm>
            <a:custGeom>
              <a:avLst/>
              <a:gdLst/>
              <a:ahLst/>
              <a:cxnLst/>
              <a:rect l="l" t="t" r="r" b="b"/>
              <a:pathLst>
                <a:path w="7480300" h="1484630">
                  <a:moveTo>
                    <a:pt x="0" y="19157"/>
                  </a:moveTo>
                  <a:lnTo>
                    <a:pt x="1505" y="11700"/>
                  </a:lnTo>
                  <a:lnTo>
                    <a:pt x="5611" y="5611"/>
                  </a:lnTo>
                  <a:lnTo>
                    <a:pt x="11700" y="1505"/>
                  </a:lnTo>
                  <a:lnTo>
                    <a:pt x="19157" y="0"/>
                  </a:lnTo>
                  <a:lnTo>
                    <a:pt x="7460749" y="0"/>
                  </a:lnTo>
                  <a:lnTo>
                    <a:pt x="7468206" y="1505"/>
                  </a:lnTo>
                  <a:lnTo>
                    <a:pt x="7474296" y="5611"/>
                  </a:lnTo>
                  <a:lnTo>
                    <a:pt x="7478402" y="11700"/>
                  </a:lnTo>
                  <a:lnTo>
                    <a:pt x="7479907" y="19157"/>
                  </a:lnTo>
                  <a:lnTo>
                    <a:pt x="7479907" y="1464904"/>
                  </a:lnTo>
                  <a:lnTo>
                    <a:pt x="7478402" y="1472362"/>
                  </a:lnTo>
                  <a:lnTo>
                    <a:pt x="7474296" y="1478451"/>
                  </a:lnTo>
                  <a:lnTo>
                    <a:pt x="7468206" y="1482557"/>
                  </a:lnTo>
                  <a:lnTo>
                    <a:pt x="7460749" y="1484062"/>
                  </a:lnTo>
                  <a:lnTo>
                    <a:pt x="19157" y="1484062"/>
                  </a:lnTo>
                  <a:lnTo>
                    <a:pt x="11700" y="1482557"/>
                  </a:lnTo>
                  <a:lnTo>
                    <a:pt x="5611" y="1478451"/>
                  </a:lnTo>
                  <a:lnTo>
                    <a:pt x="1505" y="1472362"/>
                  </a:lnTo>
                  <a:lnTo>
                    <a:pt x="0" y="1464904"/>
                  </a:lnTo>
                  <a:lnTo>
                    <a:pt x="0" y="19157"/>
                  </a:lnTo>
                  <a:close/>
                </a:path>
              </a:pathLst>
            </a:custGeom>
            <a:ln w="31412">
              <a:solidFill>
                <a:srgbClr val="F28A04"/>
              </a:solidFill>
            </a:ln>
          </p:spPr>
          <p:txBody>
            <a:bodyPr wrap="square" lIns="0" tIns="0" rIns="0" bIns="0" rtlCol="0"/>
            <a:lstStyle/>
            <a:p>
              <a:endParaRPr/>
            </a:p>
          </p:txBody>
        </p:sp>
        <p:sp>
          <p:nvSpPr>
            <p:cNvPr id="20" name="object 20"/>
            <p:cNvSpPr/>
            <p:nvPr/>
          </p:nvSpPr>
          <p:spPr>
            <a:xfrm>
              <a:off x="11654378" y="1693052"/>
              <a:ext cx="0" cy="1096010"/>
            </a:xfrm>
            <a:custGeom>
              <a:avLst/>
              <a:gdLst/>
              <a:ahLst/>
              <a:cxnLst/>
              <a:rect l="l" t="t" r="r" b="b"/>
              <a:pathLst>
                <a:path h="1096010">
                  <a:moveTo>
                    <a:pt x="0" y="0"/>
                  </a:moveTo>
                  <a:lnTo>
                    <a:pt x="0" y="1095434"/>
                  </a:lnTo>
                </a:path>
              </a:pathLst>
            </a:custGeom>
            <a:ln w="31412">
              <a:solidFill>
                <a:srgbClr val="ED7D31"/>
              </a:solidFill>
            </a:ln>
          </p:spPr>
          <p:txBody>
            <a:bodyPr wrap="square" lIns="0" tIns="0" rIns="0" bIns="0" rtlCol="0"/>
            <a:lstStyle/>
            <a:p>
              <a:endParaRPr/>
            </a:p>
          </p:txBody>
        </p:sp>
      </p:grpSp>
      <p:sp>
        <p:nvSpPr>
          <p:cNvPr id="21" name="object 21"/>
          <p:cNvSpPr txBox="1"/>
          <p:nvPr/>
        </p:nvSpPr>
        <p:spPr>
          <a:xfrm>
            <a:off x="10934139" y="1965878"/>
            <a:ext cx="3799204" cy="528320"/>
          </a:xfrm>
          <a:prstGeom prst="rect">
            <a:avLst/>
          </a:prstGeom>
        </p:spPr>
        <p:txBody>
          <a:bodyPr vert="horz" wrap="square" lIns="0" tIns="12065" rIns="0" bIns="0" rtlCol="0">
            <a:spAutoFit/>
          </a:bodyPr>
          <a:lstStyle/>
          <a:p>
            <a:pPr marL="12700">
              <a:lnSpc>
                <a:spcPct val="100000"/>
              </a:lnSpc>
              <a:spcBef>
                <a:spcPts val="95"/>
              </a:spcBef>
              <a:tabLst>
                <a:tab pos="1068070" algn="l"/>
              </a:tabLst>
            </a:pPr>
            <a:r>
              <a:rPr sz="3300" b="1" spc="-25" dirty="0">
                <a:solidFill>
                  <a:srgbClr val="11688B"/>
                </a:solidFill>
                <a:latin typeface="Arial"/>
                <a:cs typeface="Arial"/>
              </a:rPr>
              <a:t>02</a:t>
            </a:r>
            <a:r>
              <a:rPr sz="3300" b="1" dirty="0">
                <a:solidFill>
                  <a:srgbClr val="11688B"/>
                </a:solidFill>
                <a:latin typeface="Arial"/>
                <a:cs typeface="Arial"/>
              </a:rPr>
              <a:t>	</a:t>
            </a:r>
            <a:r>
              <a:rPr sz="3300" b="1" spc="-10" dirty="0">
                <a:solidFill>
                  <a:srgbClr val="11688B"/>
                </a:solidFill>
                <a:latin typeface="Arial"/>
                <a:cs typeface="Arial"/>
              </a:rPr>
              <a:t>Pathogenesis</a:t>
            </a:r>
            <a:endParaRPr sz="3300">
              <a:latin typeface="Arial"/>
              <a:cs typeface="Arial"/>
            </a:endParaRPr>
          </a:p>
        </p:txBody>
      </p:sp>
      <p:grpSp>
        <p:nvGrpSpPr>
          <p:cNvPr id="22" name="object 22"/>
          <p:cNvGrpSpPr/>
          <p:nvPr/>
        </p:nvGrpSpPr>
        <p:grpSpPr>
          <a:xfrm>
            <a:off x="18497949" y="646598"/>
            <a:ext cx="1113155" cy="866140"/>
            <a:chOff x="18497949" y="646598"/>
            <a:chExt cx="1113155" cy="866140"/>
          </a:xfrm>
        </p:grpSpPr>
        <p:sp>
          <p:nvSpPr>
            <p:cNvPr id="23" name="object 23"/>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24" name="object 24"/>
            <p:cNvPicPr/>
            <p:nvPr/>
          </p:nvPicPr>
          <p:blipFill>
            <a:blip r:embed="rId2" cstate="print"/>
            <a:stretch>
              <a:fillRect/>
            </a:stretch>
          </p:blipFill>
          <p:spPr>
            <a:xfrm>
              <a:off x="18719430" y="743851"/>
              <a:ext cx="670974" cy="670974"/>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4505" y="3603469"/>
            <a:ext cx="7460615" cy="5936615"/>
          </a:xfrm>
          <a:custGeom>
            <a:avLst/>
            <a:gdLst/>
            <a:ahLst/>
            <a:cxnLst/>
            <a:rect l="l" t="t" r="r" b="b"/>
            <a:pathLst>
              <a:path w="7460615" h="5936615">
                <a:moveTo>
                  <a:pt x="7333489" y="0"/>
                </a:moveTo>
                <a:lnTo>
                  <a:pt x="126918" y="0"/>
                </a:lnTo>
                <a:lnTo>
                  <a:pt x="77516" y="9973"/>
                </a:lnTo>
                <a:lnTo>
                  <a:pt x="37173" y="37173"/>
                </a:lnTo>
                <a:lnTo>
                  <a:pt x="9973" y="77516"/>
                </a:lnTo>
                <a:lnTo>
                  <a:pt x="0" y="126918"/>
                </a:lnTo>
                <a:lnTo>
                  <a:pt x="0" y="5809330"/>
                </a:lnTo>
                <a:lnTo>
                  <a:pt x="9973" y="5858733"/>
                </a:lnTo>
                <a:lnTo>
                  <a:pt x="37173" y="5899076"/>
                </a:lnTo>
                <a:lnTo>
                  <a:pt x="77516" y="5926275"/>
                </a:lnTo>
                <a:lnTo>
                  <a:pt x="126918" y="5936249"/>
                </a:lnTo>
                <a:lnTo>
                  <a:pt x="7333489" y="5936249"/>
                </a:lnTo>
                <a:lnTo>
                  <a:pt x="7382891" y="5926275"/>
                </a:lnTo>
                <a:lnTo>
                  <a:pt x="7423233" y="5899076"/>
                </a:lnTo>
                <a:lnTo>
                  <a:pt x="7450433" y="5858733"/>
                </a:lnTo>
                <a:lnTo>
                  <a:pt x="7460407" y="5809330"/>
                </a:lnTo>
                <a:lnTo>
                  <a:pt x="7460407" y="126918"/>
                </a:lnTo>
                <a:lnTo>
                  <a:pt x="7450433" y="77516"/>
                </a:lnTo>
                <a:lnTo>
                  <a:pt x="7423233" y="37173"/>
                </a:lnTo>
                <a:lnTo>
                  <a:pt x="7382891" y="9973"/>
                </a:lnTo>
                <a:lnTo>
                  <a:pt x="7333489" y="0"/>
                </a:lnTo>
                <a:close/>
              </a:path>
            </a:pathLst>
          </a:custGeom>
          <a:solidFill>
            <a:srgbClr val="126A8D"/>
          </a:solidFill>
        </p:spPr>
        <p:txBody>
          <a:bodyPr wrap="square" lIns="0" tIns="0" rIns="0" bIns="0" rtlCol="0"/>
          <a:lstStyle/>
          <a:p>
            <a:endParaRPr/>
          </a:p>
        </p:txBody>
      </p:sp>
      <p:sp>
        <p:nvSpPr>
          <p:cNvPr id="3" name="object 3"/>
          <p:cNvSpPr txBox="1"/>
          <p:nvPr/>
        </p:nvSpPr>
        <p:spPr>
          <a:xfrm>
            <a:off x="1547481" y="3884144"/>
            <a:ext cx="5951855" cy="835025"/>
          </a:xfrm>
          <a:prstGeom prst="rect">
            <a:avLst/>
          </a:prstGeom>
        </p:spPr>
        <p:txBody>
          <a:bodyPr vert="horz" wrap="square" lIns="0" tIns="6985" rIns="0" bIns="0" rtlCol="0">
            <a:spAutoFit/>
          </a:bodyPr>
          <a:lstStyle/>
          <a:p>
            <a:pPr marL="414655" marR="43180" indent="-377190">
              <a:lnSpc>
                <a:spcPct val="102699"/>
              </a:lnSpc>
              <a:spcBef>
                <a:spcPts val="55"/>
              </a:spcBef>
              <a:buChar char="•"/>
              <a:tabLst>
                <a:tab pos="414655" algn="l"/>
              </a:tabLst>
            </a:pPr>
            <a:r>
              <a:rPr sz="2600" dirty="0">
                <a:solidFill>
                  <a:srgbClr val="FFFFFF"/>
                </a:solidFill>
                <a:latin typeface="Arial"/>
                <a:cs typeface="Arial"/>
              </a:rPr>
              <a:t>Immediate</a:t>
            </a:r>
            <a:r>
              <a:rPr sz="2600" spc="155" dirty="0">
                <a:solidFill>
                  <a:srgbClr val="FFFFFF"/>
                </a:solidFill>
                <a:latin typeface="Arial"/>
                <a:cs typeface="Arial"/>
              </a:rPr>
              <a:t> </a:t>
            </a:r>
            <a:r>
              <a:rPr sz="2600" dirty="0">
                <a:solidFill>
                  <a:srgbClr val="FFFFFF"/>
                </a:solidFill>
                <a:latin typeface="Arial"/>
                <a:cs typeface="Arial"/>
              </a:rPr>
              <a:t>and</a:t>
            </a:r>
            <a:r>
              <a:rPr sz="2600" spc="170" dirty="0">
                <a:solidFill>
                  <a:srgbClr val="FFFFFF"/>
                </a:solidFill>
                <a:latin typeface="Arial"/>
                <a:cs typeface="Arial"/>
              </a:rPr>
              <a:t> </a:t>
            </a:r>
            <a:r>
              <a:rPr sz="2600" dirty="0">
                <a:solidFill>
                  <a:srgbClr val="FFFFFF"/>
                </a:solidFill>
                <a:latin typeface="Arial"/>
                <a:cs typeface="Arial"/>
              </a:rPr>
              <a:t>accurate</a:t>
            </a:r>
            <a:r>
              <a:rPr sz="2600" spc="155" dirty="0">
                <a:solidFill>
                  <a:srgbClr val="FFFFFF"/>
                </a:solidFill>
                <a:latin typeface="Arial"/>
                <a:cs typeface="Arial"/>
              </a:rPr>
              <a:t> </a:t>
            </a:r>
            <a:r>
              <a:rPr sz="2600" dirty="0">
                <a:solidFill>
                  <a:srgbClr val="FFFFFF"/>
                </a:solidFill>
                <a:latin typeface="Arial"/>
                <a:cs typeface="Arial"/>
              </a:rPr>
              <a:t>diagnosis</a:t>
            </a:r>
            <a:r>
              <a:rPr sz="2600" spc="165" dirty="0">
                <a:solidFill>
                  <a:srgbClr val="FFFFFF"/>
                </a:solidFill>
                <a:latin typeface="Arial"/>
                <a:cs typeface="Arial"/>
              </a:rPr>
              <a:t> </a:t>
            </a:r>
            <a:r>
              <a:rPr sz="2600" spc="-25" dirty="0">
                <a:solidFill>
                  <a:srgbClr val="FFFFFF"/>
                </a:solidFill>
                <a:latin typeface="Arial"/>
                <a:cs typeface="Arial"/>
              </a:rPr>
              <a:t>is </a:t>
            </a:r>
            <a:r>
              <a:rPr sz="2600" dirty="0">
                <a:solidFill>
                  <a:srgbClr val="FFFFFF"/>
                </a:solidFill>
                <a:latin typeface="Arial"/>
                <a:cs typeface="Arial"/>
              </a:rPr>
              <a:t>essential</a:t>
            </a:r>
            <a:r>
              <a:rPr sz="2600" spc="75" dirty="0">
                <a:solidFill>
                  <a:srgbClr val="FFFFFF"/>
                </a:solidFill>
                <a:latin typeface="Arial"/>
                <a:cs typeface="Arial"/>
              </a:rPr>
              <a:t> </a:t>
            </a:r>
            <a:r>
              <a:rPr sz="2600" spc="70" dirty="0">
                <a:solidFill>
                  <a:srgbClr val="FFFFFF"/>
                </a:solidFill>
                <a:latin typeface="Arial"/>
                <a:cs typeface="Arial"/>
              </a:rPr>
              <a:t>but</a:t>
            </a:r>
            <a:r>
              <a:rPr sz="2600" spc="75" dirty="0">
                <a:solidFill>
                  <a:srgbClr val="FFFFFF"/>
                </a:solidFill>
                <a:latin typeface="Arial"/>
                <a:cs typeface="Arial"/>
              </a:rPr>
              <a:t> </a:t>
            </a:r>
            <a:r>
              <a:rPr sz="2600" dirty="0">
                <a:solidFill>
                  <a:srgbClr val="FFFFFF"/>
                </a:solidFill>
                <a:latin typeface="Arial"/>
                <a:cs typeface="Arial"/>
              </a:rPr>
              <a:t>often</a:t>
            </a:r>
            <a:r>
              <a:rPr sz="2600" spc="70" dirty="0">
                <a:solidFill>
                  <a:srgbClr val="FFFFFF"/>
                </a:solidFill>
                <a:latin typeface="Arial"/>
                <a:cs typeface="Arial"/>
              </a:rPr>
              <a:t> </a:t>
            </a:r>
            <a:r>
              <a:rPr sz="2600" spc="-10" dirty="0">
                <a:solidFill>
                  <a:srgbClr val="FFFFFF"/>
                </a:solidFill>
                <a:latin typeface="Arial"/>
                <a:cs typeface="Arial"/>
              </a:rPr>
              <a:t>delayed</a:t>
            </a:r>
            <a:r>
              <a:rPr sz="2550" spc="-15" baseline="26143" dirty="0">
                <a:solidFill>
                  <a:srgbClr val="FFFFFF"/>
                </a:solidFill>
                <a:latin typeface="Arial"/>
                <a:cs typeface="Arial"/>
              </a:rPr>
              <a:t>1</a:t>
            </a:r>
            <a:endParaRPr sz="2550" baseline="26143">
              <a:latin typeface="Arial"/>
              <a:cs typeface="Arial"/>
            </a:endParaRPr>
          </a:p>
        </p:txBody>
      </p:sp>
      <p:sp>
        <p:nvSpPr>
          <p:cNvPr id="4" name="object 4"/>
          <p:cNvSpPr txBox="1"/>
          <p:nvPr/>
        </p:nvSpPr>
        <p:spPr>
          <a:xfrm>
            <a:off x="1547481" y="5097929"/>
            <a:ext cx="6963409" cy="1224280"/>
          </a:xfrm>
          <a:prstGeom prst="rect">
            <a:avLst/>
          </a:prstGeom>
        </p:spPr>
        <p:txBody>
          <a:bodyPr vert="horz" wrap="square" lIns="0" tIns="15240" rIns="0" bIns="0" rtlCol="0">
            <a:spAutoFit/>
          </a:bodyPr>
          <a:lstStyle/>
          <a:p>
            <a:pPr marL="414655" marR="43180" indent="-377190">
              <a:lnSpc>
                <a:spcPct val="100499"/>
              </a:lnSpc>
              <a:spcBef>
                <a:spcPts val="120"/>
              </a:spcBef>
              <a:buChar char="•"/>
              <a:tabLst>
                <a:tab pos="414655" algn="l"/>
              </a:tabLst>
            </a:pPr>
            <a:r>
              <a:rPr sz="2600" dirty="0">
                <a:solidFill>
                  <a:srgbClr val="FFFFFF"/>
                </a:solidFill>
                <a:latin typeface="Arial"/>
                <a:cs typeface="Arial"/>
              </a:rPr>
              <a:t>Diagnostic</a:t>
            </a:r>
            <a:r>
              <a:rPr sz="2600" spc="85" dirty="0">
                <a:solidFill>
                  <a:srgbClr val="FFFFFF"/>
                </a:solidFill>
                <a:latin typeface="Arial"/>
                <a:cs typeface="Arial"/>
              </a:rPr>
              <a:t> </a:t>
            </a:r>
            <a:r>
              <a:rPr sz="2600" dirty="0">
                <a:solidFill>
                  <a:srgbClr val="FFFFFF"/>
                </a:solidFill>
                <a:latin typeface="Arial"/>
                <a:cs typeface="Arial"/>
              </a:rPr>
              <a:t>guidelines</a:t>
            </a:r>
            <a:r>
              <a:rPr sz="2600" spc="95" dirty="0">
                <a:solidFill>
                  <a:srgbClr val="FFFFFF"/>
                </a:solidFill>
                <a:latin typeface="Arial"/>
                <a:cs typeface="Arial"/>
              </a:rPr>
              <a:t> </a:t>
            </a:r>
            <a:r>
              <a:rPr sz="2600" dirty="0">
                <a:solidFill>
                  <a:srgbClr val="FFFFFF"/>
                </a:solidFill>
                <a:latin typeface="Arial"/>
                <a:cs typeface="Arial"/>
              </a:rPr>
              <a:t>have</a:t>
            </a:r>
            <a:r>
              <a:rPr sz="2600" spc="90" dirty="0">
                <a:solidFill>
                  <a:srgbClr val="FFFFFF"/>
                </a:solidFill>
                <a:latin typeface="Arial"/>
                <a:cs typeface="Arial"/>
              </a:rPr>
              <a:t> </a:t>
            </a:r>
            <a:r>
              <a:rPr sz="2600" dirty="0">
                <a:solidFill>
                  <a:srgbClr val="FFFFFF"/>
                </a:solidFill>
                <a:latin typeface="Arial"/>
                <a:cs typeface="Arial"/>
              </a:rPr>
              <a:t>been</a:t>
            </a:r>
            <a:r>
              <a:rPr sz="2600" spc="90" dirty="0">
                <a:solidFill>
                  <a:srgbClr val="FFFFFF"/>
                </a:solidFill>
                <a:latin typeface="Arial"/>
                <a:cs typeface="Arial"/>
              </a:rPr>
              <a:t> </a:t>
            </a:r>
            <a:r>
              <a:rPr sz="2600" spc="-10" dirty="0">
                <a:solidFill>
                  <a:srgbClr val="FFFFFF"/>
                </a:solidFill>
                <a:latin typeface="Arial"/>
                <a:cs typeface="Arial"/>
              </a:rPr>
              <a:t>developed </a:t>
            </a:r>
            <a:r>
              <a:rPr sz="2600" dirty="0">
                <a:solidFill>
                  <a:srgbClr val="FFFFFF"/>
                </a:solidFill>
                <a:latin typeface="Arial"/>
                <a:cs typeface="Arial"/>
              </a:rPr>
              <a:t>through</a:t>
            </a:r>
            <a:r>
              <a:rPr sz="2600" spc="195" dirty="0">
                <a:solidFill>
                  <a:srgbClr val="FFFFFF"/>
                </a:solidFill>
                <a:latin typeface="Arial"/>
                <a:cs typeface="Arial"/>
              </a:rPr>
              <a:t> </a:t>
            </a:r>
            <a:r>
              <a:rPr sz="2600" dirty="0">
                <a:solidFill>
                  <a:srgbClr val="FFFFFF"/>
                </a:solidFill>
                <a:latin typeface="Arial"/>
                <a:cs typeface="Arial"/>
              </a:rPr>
              <a:t>international</a:t>
            </a:r>
            <a:r>
              <a:rPr sz="2600" spc="204" dirty="0">
                <a:solidFill>
                  <a:srgbClr val="FFFFFF"/>
                </a:solidFill>
                <a:latin typeface="Arial"/>
                <a:cs typeface="Arial"/>
              </a:rPr>
              <a:t> </a:t>
            </a:r>
            <a:r>
              <a:rPr sz="2600" dirty="0">
                <a:solidFill>
                  <a:srgbClr val="FFFFFF"/>
                </a:solidFill>
                <a:latin typeface="Arial"/>
                <a:cs typeface="Arial"/>
              </a:rPr>
              <a:t>expert</a:t>
            </a:r>
            <a:r>
              <a:rPr sz="2600" spc="204" dirty="0">
                <a:solidFill>
                  <a:srgbClr val="FFFFFF"/>
                </a:solidFill>
                <a:latin typeface="Arial"/>
                <a:cs typeface="Arial"/>
              </a:rPr>
              <a:t> </a:t>
            </a:r>
            <a:r>
              <a:rPr sz="2600" dirty="0">
                <a:solidFill>
                  <a:srgbClr val="FFFFFF"/>
                </a:solidFill>
                <a:latin typeface="Arial"/>
                <a:cs typeface="Arial"/>
              </a:rPr>
              <a:t>consensus</a:t>
            </a:r>
            <a:r>
              <a:rPr sz="2600" spc="195" dirty="0">
                <a:solidFill>
                  <a:srgbClr val="FFFFFF"/>
                </a:solidFill>
                <a:latin typeface="Arial"/>
                <a:cs typeface="Arial"/>
              </a:rPr>
              <a:t> </a:t>
            </a:r>
            <a:r>
              <a:rPr sz="2600" spc="50" dirty="0">
                <a:solidFill>
                  <a:srgbClr val="FFFFFF"/>
                </a:solidFill>
                <a:latin typeface="Arial"/>
                <a:cs typeface="Arial"/>
              </a:rPr>
              <a:t>to </a:t>
            </a:r>
            <a:r>
              <a:rPr sz="2600" dirty="0">
                <a:solidFill>
                  <a:srgbClr val="FFFFFF"/>
                </a:solidFill>
                <a:latin typeface="Arial"/>
                <a:cs typeface="Arial"/>
              </a:rPr>
              <a:t>provide</a:t>
            </a:r>
            <a:r>
              <a:rPr sz="2600" spc="140" dirty="0">
                <a:solidFill>
                  <a:srgbClr val="FFFFFF"/>
                </a:solidFill>
                <a:latin typeface="Arial"/>
                <a:cs typeface="Arial"/>
              </a:rPr>
              <a:t> </a:t>
            </a:r>
            <a:r>
              <a:rPr sz="2600" dirty="0">
                <a:solidFill>
                  <a:srgbClr val="FFFFFF"/>
                </a:solidFill>
                <a:latin typeface="Arial"/>
                <a:cs typeface="Arial"/>
              </a:rPr>
              <a:t>a</a:t>
            </a:r>
            <a:r>
              <a:rPr sz="2600" spc="145" dirty="0">
                <a:solidFill>
                  <a:srgbClr val="FFFFFF"/>
                </a:solidFill>
                <a:latin typeface="Arial"/>
                <a:cs typeface="Arial"/>
              </a:rPr>
              <a:t> </a:t>
            </a:r>
            <a:r>
              <a:rPr sz="2600" dirty="0">
                <a:solidFill>
                  <a:srgbClr val="FFFFFF"/>
                </a:solidFill>
                <a:latin typeface="Arial"/>
                <a:cs typeface="Arial"/>
              </a:rPr>
              <a:t>framework</a:t>
            </a:r>
            <a:r>
              <a:rPr sz="2600" spc="155" dirty="0">
                <a:solidFill>
                  <a:srgbClr val="FFFFFF"/>
                </a:solidFill>
                <a:latin typeface="Arial"/>
                <a:cs typeface="Arial"/>
              </a:rPr>
              <a:t> </a:t>
            </a:r>
            <a:r>
              <a:rPr sz="2600" dirty="0">
                <a:solidFill>
                  <a:srgbClr val="FFFFFF"/>
                </a:solidFill>
                <a:latin typeface="Arial"/>
                <a:cs typeface="Arial"/>
              </a:rPr>
              <a:t>for</a:t>
            </a:r>
            <a:r>
              <a:rPr sz="2600" spc="150" dirty="0">
                <a:solidFill>
                  <a:srgbClr val="FFFFFF"/>
                </a:solidFill>
                <a:latin typeface="Arial"/>
                <a:cs typeface="Arial"/>
              </a:rPr>
              <a:t> </a:t>
            </a:r>
            <a:r>
              <a:rPr sz="2600" dirty="0">
                <a:solidFill>
                  <a:srgbClr val="FFFFFF"/>
                </a:solidFill>
                <a:latin typeface="Arial"/>
                <a:cs typeface="Arial"/>
              </a:rPr>
              <a:t>iMCD</a:t>
            </a:r>
            <a:r>
              <a:rPr sz="2600" spc="150" dirty="0">
                <a:solidFill>
                  <a:srgbClr val="FFFFFF"/>
                </a:solidFill>
                <a:latin typeface="Arial"/>
                <a:cs typeface="Arial"/>
              </a:rPr>
              <a:t> </a:t>
            </a:r>
            <a:r>
              <a:rPr sz="2600" spc="-10" dirty="0">
                <a:solidFill>
                  <a:srgbClr val="FFFFFF"/>
                </a:solidFill>
                <a:latin typeface="Arial"/>
                <a:cs typeface="Arial"/>
              </a:rPr>
              <a:t>diagnosis</a:t>
            </a:r>
            <a:r>
              <a:rPr sz="2550" spc="-15" baseline="27777" dirty="0">
                <a:solidFill>
                  <a:srgbClr val="FFFFFF"/>
                </a:solidFill>
                <a:latin typeface="Arial"/>
                <a:cs typeface="Arial"/>
              </a:rPr>
              <a:t>1</a:t>
            </a:r>
            <a:endParaRPr sz="2550" baseline="27777">
              <a:latin typeface="Arial"/>
              <a:cs typeface="Arial"/>
            </a:endParaRPr>
          </a:p>
        </p:txBody>
      </p:sp>
      <p:sp>
        <p:nvSpPr>
          <p:cNvPr id="5" name="object 5"/>
          <p:cNvSpPr txBox="1"/>
          <p:nvPr/>
        </p:nvSpPr>
        <p:spPr>
          <a:xfrm>
            <a:off x="1547481" y="6701232"/>
            <a:ext cx="6630034" cy="1234440"/>
          </a:xfrm>
          <a:prstGeom prst="rect">
            <a:avLst/>
          </a:prstGeom>
        </p:spPr>
        <p:txBody>
          <a:bodyPr vert="horz" wrap="square" lIns="0" tIns="10160" rIns="0" bIns="0" rtlCol="0">
            <a:spAutoFit/>
          </a:bodyPr>
          <a:lstStyle/>
          <a:p>
            <a:pPr marL="414655" marR="43180" indent="-377190">
              <a:lnSpc>
                <a:spcPct val="101800"/>
              </a:lnSpc>
              <a:spcBef>
                <a:spcPts val="80"/>
              </a:spcBef>
              <a:buChar char="•"/>
              <a:tabLst>
                <a:tab pos="414655" algn="l"/>
              </a:tabLst>
            </a:pPr>
            <a:r>
              <a:rPr sz="2600" dirty="0">
                <a:solidFill>
                  <a:srgbClr val="FFFFFF"/>
                </a:solidFill>
                <a:latin typeface="Arial"/>
                <a:cs typeface="Arial"/>
              </a:rPr>
              <a:t>Diagnosis</a:t>
            </a:r>
            <a:r>
              <a:rPr sz="2600" spc="90" dirty="0">
                <a:solidFill>
                  <a:srgbClr val="FFFFFF"/>
                </a:solidFill>
                <a:latin typeface="Arial"/>
                <a:cs typeface="Arial"/>
              </a:rPr>
              <a:t> </a:t>
            </a:r>
            <a:r>
              <a:rPr sz="2600" dirty="0">
                <a:solidFill>
                  <a:srgbClr val="FFFFFF"/>
                </a:solidFill>
                <a:latin typeface="Arial"/>
                <a:cs typeface="Arial"/>
              </a:rPr>
              <a:t>requires</a:t>
            </a:r>
            <a:r>
              <a:rPr sz="2600" spc="95" dirty="0">
                <a:solidFill>
                  <a:srgbClr val="FFFFFF"/>
                </a:solidFill>
                <a:latin typeface="Arial"/>
                <a:cs typeface="Arial"/>
              </a:rPr>
              <a:t> </a:t>
            </a:r>
            <a:r>
              <a:rPr sz="2600" dirty="0">
                <a:solidFill>
                  <a:srgbClr val="FFFFFF"/>
                </a:solidFill>
                <a:latin typeface="Arial"/>
                <a:cs typeface="Arial"/>
              </a:rPr>
              <a:t>close</a:t>
            </a:r>
            <a:r>
              <a:rPr sz="2600" spc="90" dirty="0">
                <a:solidFill>
                  <a:srgbClr val="FFFFFF"/>
                </a:solidFill>
                <a:latin typeface="Arial"/>
                <a:cs typeface="Arial"/>
              </a:rPr>
              <a:t> </a:t>
            </a:r>
            <a:r>
              <a:rPr sz="2600" spc="-10" dirty="0">
                <a:solidFill>
                  <a:srgbClr val="FFFFFF"/>
                </a:solidFill>
                <a:latin typeface="Arial"/>
                <a:cs typeface="Arial"/>
              </a:rPr>
              <a:t>multidisciplinary </a:t>
            </a:r>
            <a:r>
              <a:rPr sz="2600" dirty="0">
                <a:solidFill>
                  <a:srgbClr val="FFFFFF"/>
                </a:solidFill>
                <a:latin typeface="Arial"/>
                <a:cs typeface="Arial"/>
              </a:rPr>
              <a:t>collaboration</a:t>
            </a:r>
            <a:r>
              <a:rPr sz="2600" spc="360" dirty="0">
                <a:solidFill>
                  <a:srgbClr val="FFFFFF"/>
                </a:solidFill>
                <a:latin typeface="Arial"/>
                <a:cs typeface="Arial"/>
              </a:rPr>
              <a:t> </a:t>
            </a:r>
            <a:r>
              <a:rPr sz="2600" dirty="0">
                <a:solidFill>
                  <a:srgbClr val="FFFFFF"/>
                </a:solidFill>
                <a:latin typeface="Arial"/>
                <a:cs typeface="Arial"/>
              </a:rPr>
              <a:t>between</a:t>
            </a:r>
            <a:r>
              <a:rPr sz="2600" spc="365" dirty="0">
                <a:solidFill>
                  <a:srgbClr val="FFFFFF"/>
                </a:solidFill>
                <a:latin typeface="Arial"/>
                <a:cs typeface="Arial"/>
              </a:rPr>
              <a:t> </a:t>
            </a:r>
            <a:r>
              <a:rPr sz="2600" dirty="0">
                <a:solidFill>
                  <a:srgbClr val="FFFFFF"/>
                </a:solidFill>
                <a:latin typeface="Arial"/>
                <a:cs typeface="Arial"/>
              </a:rPr>
              <a:t>pathologists</a:t>
            </a:r>
            <a:r>
              <a:rPr sz="2600" spc="365" dirty="0">
                <a:solidFill>
                  <a:srgbClr val="FFFFFF"/>
                </a:solidFill>
                <a:latin typeface="Arial"/>
                <a:cs typeface="Arial"/>
              </a:rPr>
              <a:t> </a:t>
            </a:r>
            <a:r>
              <a:rPr sz="2600" spc="-25" dirty="0">
                <a:solidFill>
                  <a:srgbClr val="FFFFFF"/>
                </a:solidFill>
                <a:latin typeface="Arial"/>
                <a:cs typeface="Arial"/>
              </a:rPr>
              <a:t>and </a:t>
            </a:r>
            <a:r>
              <a:rPr sz="2600" dirty="0">
                <a:solidFill>
                  <a:srgbClr val="FFFFFF"/>
                </a:solidFill>
                <a:latin typeface="Arial"/>
                <a:cs typeface="Arial"/>
              </a:rPr>
              <a:t>treating</a:t>
            </a:r>
            <a:r>
              <a:rPr sz="2600" spc="185" dirty="0">
                <a:solidFill>
                  <a:srgbClr val="FFFFFF"/>
                </a:solidFill>
                <a:latin typeface="Arial"/>
                <a:cs typeface="Arial"/>
              </a:rPr>
              <a:t> </a:t>
            </a:r>
            <a:r>
              <a:rPr sz="2600" spc="-10" dirty="0">
                <a:solidFill>
                  <a:srgbClr val="FFFFFF"/>
                </a:solidFill>
                <a:latin typeface="Arial"/>
                <a:cs typeface="Arial"/>
              </a:rPr>
              <a:t>physicians</a:t>
            </a:r>
            <a:r>
              <a:rPr sz="2550" spc="-15" baseline="27777" dirty="0">
                <a:solidFill>
                  <a:srgbClr val="FFFFFF"/>
                </a:solidFill>
                <a:latin typeface="Arial"/>
                <a:cs typeface="Arial"/>
              </a:rPr>
              <a:t>1</a:t>
            </a:r>
            <a:endParaRPr sz="2550" baseline="27777">
              <a:latin typeface="Arial"/>
              <a:cs typeface="Arial"/>
            </a:endParaRPr>
          </a:p>
        </p:txBody>
      </p:sp>
      <p:sp>
        <p:nvSpPr>
          <p:cNvPr id="6" name="object 6"/>
          <p:cNvSpPr txBox="1"/>
          <p:nvPr/>
        </p:nvSpPr>
        <p:spPr>
          <a:xfrm>
            <a:off x="1547481" y="8312072"/>
            <a:ext cx="6541134" cy="827405"/>
          </a:xfrm>
          <a:prstGeom prst="rect">
            <a:avLst/>
          </a:prstGeom>
        </p:spPr>
        <p:txBody>
          <a:bodyPr vert="horz" wrap="square" lIns="0" tIns="13970" rIns="0" bIns="0" rtlCol="0">
            <a:spAutoFit/>
          </a:bodyPr>
          <a:lstStyle/>
          <a:p>
            <a:pPr marL="414655" marR="43180" indent="-377190">
              <a:lnSpc>
                <a:spcPct val="100800"/>
              </a:lnSpc>
              <a:spcBef>
                <a:spcPts val="110"/>
              </a:spcBef>
              <a:buChar char="•"/>
              <a:tabLst>
                <a:tab pos="414655" algn="l"/>
              </a:tabLst>
            </a:pPr>
            <a:r>
              <a:rPr sz="2600" spc="55" dirty="0">
                <a:solidFill>
                  <a:srgbClr val="FFFFFF"/>
                </a:solidFill>
                <a:latin typeface="Arial"/>
                <a:cs typeface="Arial"/>
              </a:rPr>
              <a:t>iMCD-</a:t>
            </a:r>
            <a:r>
              <a:rPr sz="2600" spc="-30" dirty="0">
                <a:solidFill>
                  <a:srgbClr val="FFFFFF"/>
                </a:solidFill>
                <a:latin typeface="Arial"/>
                <a:cs typeface="Arial"/>
              </a:rPr>
              <a:t>TAFRO</a:t>
            </a:r>
            <a:r>
              <a:rPr sz="2600" spc="35" dirty="0">
                <a:solidFill>
                  <a:srgbClr val="FFFFFF"/>
                </a:solidFill>
                <a:latin typeface="Arial"/>
                <a:cs typeface="Arial"/>
              </a:rPr>
              <a:t> </a:t>
            </a:r>
            <a:r>
              <a:rPr sz="2600" dirty="0">
                <a:solidFill>
                  <a:srgbClr val="FFFFFF"/>
                </a:solidFill>
                <a:latin typeface="Arial"/>
                <a:cs typeface="Arial"/>
              </a:rPr>
              <a:t>is</a:t>
            </a:r>
            <a:r>
              <a:rPr sz="2600" spc="30" dirty="0">
                <a:solidFill>
                  <a:srgbClr val="FFFFFF"/>
                </a:solidFill>
                <a:latin typeface="Arial"/>
                <a:cs typeface="Arial"/>
              </a:rPr>
              <a:t> </a:t>
            </a:r>
            <a:r>
              <a:rPr sz="2600" dirty="0">
                <a:solidFill>
                  <a:srgbClr val="FFFFFF"/>
                </a:solidFill>
                <a:latin typeface="Arial"/>
                <a:cs typeface="Arial"/>
              </a:rPr>
              <a:t>a</a:t>
            </a:r>
            <a:r>
              <a:rPr sz="2600" spc="25" dirty="0">
                <a:solidFill>
                  <a:srgbClr val="FFFFFF"/>
                </a:solidFill>
                <a:latin typeface="Arial"/>
                <a:cs typeface="Arial"/>
              </a:rPr>
              <a:t> </a:t>
            </a:r>
            <a:r>
              <a:rPr sz="2600" dirty="0">
                <a:solidFill>
                  <a:srgbClr val="FFFFFF"/>
                </a:solidFill>
                <a:latin typeface="Arial"/>
                <a:cs typeface="Arial"/>
              </a:rPr>
              <a:t>subset</a:t>
            </a:r>
            <a:r>
              <a:rPr sz="2600" spc="40" dirty="0">
                <a:solidFill>
                  <a:srgbClr val="FFFFFF"/>
                </a:solidFill>
                <a:latin typeface="Arial"/>
                <a:cs typeface="Arial"/>
              </a:rPr>
              <a:t> </a:t>
            </a:r>
            <a:r>
              <a:rPr sz="2600" spc="50" dirty="0">
                <a:solidFill>
                  <a:srgbClr val="FFFFFF"/>
                </a:solidFill>
                <a:latin typeface="Arial"/>
                <a:cs typeface="Arial"/>
              </a:rPr>
              <a:t>of</a:t>
            </a:r>
            <a:r>
              <a:rPr sz="2600" spc="35" dirty="0">
                <a:solidFill>
                  <a:srgbClr val="FFFFFF"/>
                </a:solidFill>
                <a:latin typeface="Arial"/>
                <a:cs typeface="Arial"/>
              </a:rPr>
              <a:t> </a:t>
            </a:r>
            <a:r>
              <a:rPr sz="2600" dirty="0">
                <a:solidFill>
                  <a:srgbClr val="FFFFFF"/>
                </a:solidFill>
                <a:latin typeface="Arial"/>
                <a:cs typeface="Arial"/>
              </a:rPr>
              <a:t>iMCD</a:t>
            </a:r>
            <a:r>
              <a:rPr sz="2600" spc="30" dirty="0">
                <a:solidFill>
                  <a:srgbClr val="FFFFFF"/>
                </a:solidFill>
                <a:latin typeface="Arial"/>
                <a:cs typeface="Arial"/>
              </a:rPr>
              <a:t> </a:t>
            </a:r>
            <a:r>
              <a:rPr sz="2600" spc="55" dirty="0">
                <a:solidFill>
                  <a:srgbClr val="FFFFFF"/>
                </a:solidFill>
                <a:latin typeface="Arial"/>
                <a:cs typeface="Arial"/>
              </a:rPr>
              <a:t>with</a:t>
            </a:r>
            <a:r>
              <a:rPr sz="2600" spc="35" dirty="0">
                <a:solidFill>
                  <a:srgbClr val="FFFFFF"/>
                </a:solidFill>
                <a:latin typeface="Arial"/>
                <a:cs typeface="Arial"/>
              </a:rPr>
              <a:t> </a:t>
            </a:r>
            <a:r>
              <a:rPr sz="2600" spc="-50" dirty="0">
                <a:solidFill>
                  <a:srgbClr val="FFFFFF"/>
                </a:solidFill>
                <a:latin typeface="Arial"/>
                <a:cs typeface="Arial"/>
              </a:rPr>
              <a:t>a </a:t>
            </a:r>
            <a:r>
              <a:rPr sz="2600" dirty="0">
                <a:solidFill>
                  <a:srgbClr val="FFFFFF"/>
                </a:solidFill>
                <a:latin typeface="Arial"/>
                <a:cs typeface="Arial"/>
              </a:rPr>
              <a:t>more</a:t>
            </a:r>
            <a:r>
              <a:rPr sz="2600" spc="100" dirty="0">
                <a:solidFill>
                  <a:srgbClr val="FFFFFF"/>
                </a:solidFill>
                <a:latin typeface="Arial"/>
                <a:cs typeface="Arial"/>
              </a:rPr>
              <a:t> </a:t>
            </a:r>
            <a:r>
              <a:rPr sz="2600" dirty="0">
                <a:solidFill>
                  <a:srgbClr val="FFFFFF"/>
                </a:solidFill>
                <a:latin typeface="Arial"/>
                <a:cs typeface="Arial"/>
              </a:rPr>
              <a:t>aggressive</a:t>
            </a:r>
            <a:r>
              <a:rPr sz="2600" spc="100" dirty="0">
                <a:solidFill>
                  <a:srgbClr val="FFFFFF"/>
                </a:solidFill>
                <a:latin typeface="Arial"/>
                <a:cs typeface="Arial"/>
              </a:rPr>
              <a:t> </a:t>
            </a:r>
            <a:r>
              <a:rPr sz="2600" dirty="0">
                <a:solidFill>
                  <a:srgbClr val="FFFFFF"/>
                </a:solidFill>
                <a:latin typeface="Arial"/>
                <a:cs typeface="Arial"/>
              </a:rPr>
              <a:t>clinical</a:t>
            </a:r>
            <a:r>
              <a:rPr sz="2600" spc="114" dirty="0">
                <a:solidFill>
                  <a:srgbClr val="FFFFFF"/>
                </a:solidFill>
                <a:latin typeface="Arial"/>
                <a:cs typeface="Arial"/>
              </a:rPr>
              <a:t> </a:t>
            </a:r>
            <a:r>
              <a:rPr sz="2600" spc="-10" dirty="0">
                <a:solidFill>
                  <a:srgbClr val="FFFFFF"/>
                </a:solidFill>
                <a:latin typeface="Arial"/>
                <a:cs typeface="Arial"/>
              </a:rPr>
              <a:t>course</a:t>
            </a:r>
            <a:r>
              <a:rPr sz="2550" spc="-15" baseline="27777" dirty="0">
                <a:solidFill>
                  <a:srgbClr val="FFFFFF"/>
                </a:solidFill>
                <a:latin typeface="Arial"/>
                <a:cs typeface="Arial"/>
              </a:rPr>
              <a:t>1,2</a:t>
            </a:r>
            <a:endParaRPr sz="2550" baseline="27777">
              <a:latin typeface="Arial"/>
              <a:cs typeface="Arial"/>
            </a:endParaRPr>
          </a:p>
        </p:txBody>
      </p:sp>
      <p:sp>
        <p:nvSpPr>
          <p:cNvPr id="7" name="object 7"/>
          <p:cNvSpPr txBox="1"/>
          <p:nvPr/>
        </p:nvSpPr>
        <p:spPr>
          <a:xfrm>
            <a:off x="829339" y="10006680"/>
            <a:ext cx="13903325" cy="1151255"/>
          </a:xfrm>
          <a:prstGeom prst="rect">
            <a:avLst/>
          </a:prstGeom>
        </p:spPr>
        <p:txBody>
          <a:bodyPr vert="horz" wrap="square" lIns="0" tIns="26034" rIns="0" bIns="0" rtlCol="0">
            <a:spAutoFit/>
          </a:bodyPr>
          <a:lstStyle/>
          <a:p>
            <a:pPr marL="12700" marR="1188085">
              <a:lnSpc>
                <a:spcPts val="1720"/>
              </a:lnSpc>
              <a:spcBef>
                <a:spcPts val="204"/>
              </a:spcBef>
            </a:pPr>
            <a:r>
              <a:rPr sz="1450" b="1" dirty="0">
                <a:solidFill>
                  <a:srgbClr val="11688B"/>
                </a:solidFill>
                <a:latin typeface="Arial"/>
                <a:cs typeface="Arial"/>
              </a:rPr>
              <a:t>Abbreviations:</a:t>
            </a:r>
            <a:r>
              <a:rPr sz="1450" b="1" spc="70" dirty="0">
                <a:solidFill>
                  <a:srgbClr val="11688B"/>
                </a:solidFill>
                <a:latin typeface="Arial"/>
                <a:cs typeface="Arial"/>
              </a:rPr>
              <a:t> </a:t>
            </a:r>
            <a:r>
              <a:rPr sz="1450" b="1" spc="10" dirty="0">
                <a:solidFill>
                  <a:srgbClr val="11688B"/>
                </a:solidFill>
                <a:latin typeface="Arial"/>
                <a:cs typeface="Arial"/>
              </a:rPr>
              <a:t>iMCD</a:t>
            </a:r>
            <a:r>
              <a:rPr sz="1450" spc="10" dirty="0">
                <a:solidFill>
                  <a:srgbClr val="11688B"/>
                </a:solidFill>
                <a:latin typeface="Arial"/>
                <a:cs typeface="Arial"/>
              </a:rPr>
              <a:t>,</a:t>
            </a:r>
            <a:r>
              <a:rPr sz="1450" spc="70" dirty="0">
                <a:solidFill>
                  <a:srgbClr val="11688B"/>
                </a:solidFill>
                <a:latin typeface="Arial"/>
                <a:cs typeface="Arial"/>
              </a:rPr>
              <a:t> </a:t>
            </a:r>
            <a:r>
              <a:rPr sz="1450" spc="10" dirty="0">
                <a:solidFill>
                  <a:srgbClr val="11688B"/>
                </a:solidFill>
                <a:latin typeface="Arial"/>
                <a:cs typeface="Arial"/>
              </a:rPr>
              <a:t>idiopathic</a:t>
            </a:r>
            <a:r>
              <a:rPr sz="1450" spc="70" dirty="0">
                <a:solidFill>
                  <a:srgbClr val="11688B"/>
                </a:solidFill>
                <a:latin typeface="Arial"/>
                <a:cs typeface="Arial"/>
              </a:rPr>
              <a:t> </a:t>
            </a:r>
            <a:r>
              <a:rPr sz="1450" spc="10" dirty="0">
                <a:solidFill>
                  <a:srgbClr val="11688B"/>
                </a:solidFill>
                <a:latin typeface="Arial"/>
                <a:cs typeface="Arial"/>
              </a:rPr>
              <a:t>Multicentric</a:t>
            </a:r>
            <a:r>
              <a:rPr sz="1450" spc="75" dirty="0">
                <a:solidFill>
                  <a:srgbClr val="11688B"/>
                </a:solidFill>
                <a:latin typeface="Arial"/>
                <a:cs typeface="Arial"/>
              </a:rPr>
              <a:t> </a:t>
            </a:r>
            <a:r>
              <a:rPr sz="1450" spc="10" dirty="0">
                <a:solidFill>
                  <a:srgbClr val="11688B"/>
                </a:solidFill>
                <a:latin typeface="Arial"/>
                <a:cs typeface="Arial"/>
              </a:rPr>
              <a:t>Castleman</a:t>
            </a:r>
            <a:r>
              <a:rPr sz="1450" spc="70" dirty="0">
                <a:solidFill>
                  <a:srgbClr val="11688B"/>
                </a:solidFill>
                <a:latin typeface="Arial"/>
                <a:cs typeface="Arial"/>
              </a:rPr>
              <a:t> </a:t>
            </a:r>
            <a:r>
              <a:rPr sz="1450" dirty="0">
                <a:solidFill>
                  <a:srgbClr val="11688B"/>
                </a:solidFill>
                <a:latin typeface="Arial"/>
                <a:cs typeface="Arial"/>
              </a:rPr>
              <a:t>Disease;</a:t>
            </a:r>
            <a:r>
              <a:rPr sz="1450" spc="70" dirty="0">
                <a:solidFill>
                  <a:srgbClr val="11688B"/>
                </a:solidFill>
                <a:latin typeface="Arial"/>
                <a:cs typeface="Arial"/>
              </a:rPr>
              <a:t> </a:t>
            </a:r>
            <a:r>
              <a:rPr sz="1450" b="1" spc="10" dirty="0">
                <a:solidFill>
                  <a:srgbClr val="11688B"/>
                </a:solidFill>
                <a:latin typeface="Arial"/>
                <a:cs typeface="Arial"/>
              </a:rPr>
              <a:t>TAFRO</a:t>
            </a:r>
            <a:r>
              <a:rPr sz="1450" spc="10" dirty="0">
                <a:solidFill>
                  <a:srgbClr val="11688B"/>
                </a:solidFill>
                <a:latin typeface="Arial"/>
                <a:cs typeface="Arial"/>
              </a:rPr>
              <a:t>,</a:t>
            </a:r>
            <a:r>
              <a:rPr sz="1450" spc="70" dirty="0">
                <a:solidFill>
                  <a:srgbClr val="11688B"/>
                </a:solidFill>
                <a:latin typeface="Arial"/>
                <a:cs typeface="Arial"/>
              </a:rPr>
              <a:t> </a:t>
            </a:r>
            <a:r>
              <a:rPr sz="1450" spc="10" dirty="0">
                <a:solidFill>
                  <a:srgbClr val="11688B"/>
                </a:solidFill>
                <a:latin typeface="Arial"/>
                <a:cs typeface="Arial"/>
              </a:rPr>
              <a:t>thrombocytopenia,</a:t>
            </a:r>
            <a:r>
              <a:rPr sz="1450" spc="75" dirty="0">
                <a:solidFill>
                  <a:srgbClr val="11688B"/>
                </a:solidFill>
                <a:latin typeface="Arial"/>
                <a:cs typeface="Arial"/>
              </a:rPr>
              <a:t> </a:t>
            </a:r>
            <a:r>
              <a:rPr sz="1450" spc="10" dirty="0">
                <a:solidFill>
                  <a:srgbClr val="11688B"/>
                </a:solidFill>
                <a:latin typeface="Arial"/>
                <a:cs typeface="Arial"/>
              </a:rPr>
              <a:t>anasarca/ascites,</a:t>
            </a:r>
            <a:r>
              <a:rPr sz="1450" spc="70" dirty="0">
                <a:solidFill>
                  <a:srgbClr val="11688B"/>
                </a:solidFill>
                <a:latin typeface="Arial"/>
                <a:cs typeface="Arial"/>
              </a:rPr>
              <a:t> </a:t>
            </a:r>
            <a:r>
              <a:rPr sz="1450" spc="10" dirty="0">
                <a:solidFill>
                  <a:srgbClr val="11688B"/>
                </a:solidFill>
                <a:latin typeface="Arial"/>
                <a:cs typeface="Arial"/>
              </a:rPr>
              <a:t>reticulin</a:t>
            </a:r>
            <a:r>
              <a:rPr sz="1450" spc="70" dirty="0">
                <a:solidFill>
                  <a:srgbClr val="11688B"/>
                </a:solidFill>
                <a:latin typeface="Arial"/>
                <a:cs typeface="Arial"/>
              </a:rPr>
              <a:t> </a:t>
            </a:r>
            <a:r>
              <a:rPr sz="1450" spc="10" dirty="0">
                <a:solidFill>
                  <a:srgbClr val="11688B"/>
                </a:solidFill>
                <a:latin typeface="Arial"/>
                <a:cs typeface="Arial"/>
              </a:rPr>
              <a:t>fibrosis</a:t>
            </a:r>
            <a:r>
              <a:rPr sz="1450" spc="75" dirty="0">
                <a:solidFill>
                  <a:srgbClr val="11688B"/>
                </a:solidFill>
                <a:latin typeface="Arial"/>
                <a:cs typeface="Arial"/>
              </a:rPr>
              <a:t> </a:t>
            </a:r>
            <a:r>
              <a:rPr sz="1450" spc="10" dirty="0">
                <a:solidFill>
                  <a:srgbClr val="11688B"/>
                </a:solidFill>
                <a:latin typeface="Arial"/>
                <a:cs typeface="Arial"/>
              </a:rPr>
              <a:t>in</a:t>
            </a:r>
            <a:r>
              <a:rPr sz="1450" spc="70" dirty="0">
                <a:solidFill>
                  <a:srgbClr val="11688B"/>
                </a:solidFill>
                <a:latin typeface="Arial"/>
                <a:cs typeface="Arial"/>
              </a:rPr>
              <a:t> </a:t>
            </a:r>
            <a:r>
              <a:rPr sz="1450" spc="10" dirty="0">
                <a:solidFill>
                  <a:srgbClr val="11688B"/>
                </a:solidFill>
                <a:latin typeface="Arial"/>
                <a:cs typeface="Arial"/>
              </a:rPr>
              <a:t>bone</a:t>
            </a:r>
            <a:r>
              <a:rPr sz="1450" spc="70" dirty="0">
                <a:solidFill>
                  <a:srgbClr val="11688B"/>
                </a:solidFill>
                <a:latin typeface="Arial"/>
                <a:cs typeface="Arial"/>
              </a:rPr>
              <a:t> </a:t>
            </a:r>
            <a:r>
              <a:rPr sz="1450" spc="10" dirty="0">
                <a:solidFill>
                  <a:srgbClr val="11688B"/>
                </a:solidFill>
                <a:latin typeface="Arial"/>
                <a:cs typeface="Arial"/>
              </a:rPr>
              <a:t>marrow,</a:t>
            </a:r>
            <a:r>
              <a:rPr sz="1450" spc="70" dirty="0">
                <a:solidFill>
                  <a:srgbClr val="11688B"/>
                </a:solidFill>
                <a:latin typeface="Arial"/>
                <a:cs typeface="Arial"/>
              </a:rPr>
              <a:t> </a:t>
            </a:r>
            <a:r>
              <a:rPr sz="1450" spc="-10" dirty="0">
                <a:solidFill>
                  <a:srgbClr val="11688B"/>
                </a:solidFill>
                <a:latin typeface="Arial"/>
                <a:cs typeface="Arial"/>
              </a:rPr>
              <a:t>renal </a:t>
            </a:r>
            <a:r>
              <a:rPr sz="1450" dirty="0">
                <a:solidFill>
                  <a:srgbClr val="11688B"/>
                </a:solidFill>
                <a:latin typeface="Arial"/>
                <a:cs typeface="Arial"/>
              </a:rPr>
              <a:t>dysfunction,</a:t>
            </a:r>
            <a:r>
              <a:rPr sz="1450" spc="295" dirty="0">
                <a:solidFill>
                  <a:srgbClr val="11688B"/>
                </a:solidFill>
                <a:latin typeface="Arial"/>
                <a:cs typeface="Arial"/>
              </a:rPr>
              <a:t> </a:t>
            </a:r>
            <a:r>
              <a:rPr sz="1450" spc="-10" dirty="0">
                <a:solidFill>
                  <a:srgbClr val="11688B"/>
                </a:solidFill>
                <a:latin typeface="Arial"/>
                <a:cs typeface="Arial"/>
              </a:rPr>
              <a:t>organomegaly.</a:t>
            </a:r>
            <a:endParaRPr sz="1450">
              <a:latin typeface="Arial"/>
              <a:cs typeface="Arial"/>
            </a:endParaRPr>
          </a:p>
          <a:p>
            <a:pPr marL="12700">
              <a:lnSpc>
                <a:spcPts val="1730"/>
              </a:lnSpc>
              <a:spcBef>
                <a:spcPts val="30"/>
              </a:spcBef>
            </a:pPr>
            <a:r>
              <a:rPr sz="1450" b="1" dirty="0">
                <a:solidFill>
                  <a:srgbClr val="11688B"/>
                </a:solidFill>
                <a:latin typeface="Arial"/>
                <a:cs typeface="Arial"/>
              </a:rPr>
              <a:t>References:</a:t>
            </a:r>
            <a:r>
              <a:rPr sz="1450" b="1" spc="40" dirty="0">
                <a:solidFill>
                  <a:srgbClr val="11688B"/>
                </a:solidFill>
                <a:latin typeface="Arial"/>
                <a:cs typeface="Arial"/>
              </a:rPr>
              <a:t> </a:t>
            </a:r>
            <a:r>
              <a:rPr sz="1450" b="1" dirty="0">
                <a:solidFill>
                  <a:srgbClr val="11688B"/>
                </a:solidFill>
                <a:latin typeface="Arial"/>
                <a:cs typeface="Arial"/>
              </a:rPr>
              <a:t>1.</a:t>
            </a:r>
            <a:r>
              <a:rPr sz="1450" b="1" spc="45" dirty="0">
                <a:solidFill>
                  <a:srgbClr val="11688B"/>
                </a:solidFill>
                <a:latin typeface="Arial"/>
                <a:cs typeface="Arial"/>
              </a:rPr>
              <a:t> </a:t>
            </a:r>
            <a:r>
              <a:rPr sz="1450" dirty="0">
                <a:solidFill>
                  <a:srgbClr val="11688B"/>
                </a:solidFill>
                <a:latin typeface="Arial"/>
                <a:cs typeface="Arial"/>
              </a:rPr>
              <a:t>Fajgenbaum</a:t>
            </a:r>
            <a:r>
              <a:rPr sz="1450" spc="40" dirty="0">
                <a:solidFill>
                  <a:srgbClr val="11688B"/>
                </a:solidFill>
                <a:latin typeface="Arial"/>
                <a:cs typeface="Arial"/>
              </a:rPr>
              <a:t> </a:t>
            </a:r>
            <a:r>
              <a:rPr sz="1450" dirty="0">
                <a:solidFill>
                  <a:srgbClr val="11688B"/>
                </a:solidFill>
                <a:latin typeface="Arial"/>
                <a:cs typeface="Arial"/>
              </a:rPr>
              <a:t>DC,</a:t>
            </a:r>
            <a:r>
              <a:rPr sz="1450" spc="40" dirty="0">
                <a:solidFill>
                  <a:srgbClr val="11688B"/>
                </a:solidFill>
                <a:latin typeface="Arial"/>
                <a:cs typeface="Arial"/>
              </a:rPr>
              <a:t> </a:t>
            </a:r>
            <a:r>
              <a:rPr sz="1450" i="1" dirty="0">
                <a:solidFill>
                  <a:srgbClr val="11688B"/>
                </a:solidFill>
                <a:latin typeface="Arial"/>
                <a:cs typeface="Arial"/>
              </a:rPr>
              <a:t>et</a:t>
            </a:r>
            <a:r>
              <a:rPr sz="1450" i="1" spc="35" dirty="0">
                <a:solidFill>
                  <a:srgbClr val="11688B"/>
                </a:solidFill>
                <a:latin typeface="Arial"/>
                <a:cs typeface="Arial"/>
              </a:rPr>
              <a:t> </a:t>
            </a:r>
            <a:r>
              <a:rPr sz="1450" i="1" dirty="0">
                <a:solidFill>
                  <a:srgbClr val="11688B"/>
                </a:solidFill>
                <a:latin typeface="Arial"/>
                <a:cs typeface="Arial"/>
              </a:rPr>
              <a:t>al.</a:t>
            </a:r>
            <a:r>
              <a:rPr sz="1450" i="1" spc="40" dirty="0">
                <a:solidFill>
                  <a:srgbClr val="11688B"/>
                </a:solidFill>
                <a:latin typeface="Arial"/>
                <a:cs typeface="Arial"/>
              </a:rPr>
              <a:t> </a:t>
            </a:r>
            <a:r>
              <a:rPr sz="1450" i="1" dirty="0">
                <a:solidFill>
                  <a:srgbClr val="11688B"/>
                </a:solidFill>
                <a:latin typeface="Arial"/>
                <a:cs typeface="Arial"/>
              </a:rPr>
              <a:t>Blood.</a:t>
            </a:r>
            <a:r>
              <a:rPr sz="1450" i="1" spc="35" dirty="0">
                <a:solidFill>
                  <a:srgbClr val="11688B"/>
                </a:solidFill>
                <a:latin typeface="Arial"/>
                <a:cs typeface="Arial"/>
              </a:rPr>
              <a:t> </a:t>
            </a:r>
            <a:r>
              <a:rPr sz="1450" dirty="0">
                <a:solidFill>
                  <a:srgbClr val="11688B"/>
                </a:solidFill>
                <a:latin typeface="Arial"/>
                <a:cs typeface="Arial"/>
              </a:rPr>
              <a:t>2017;</a:t>
            </a:r>
            <a:r>
              <a:rPr sz="1450" spc="35" dirty="0">
                <a:solidFill>
                  <a:srgbClr val="11688B"/>
                </a:solidFill>
                <a:latin typeface="Arial"/>
                <a:cs typeface="Arial"/>
              </a:rPr>
              <a:t> </a:t>
            </a:r>
            <a:r>
              <a:rPr sz="1450" dirty="0">
                <a:solidFill>
                  <a:srgbClr val="11688B"/>
                </a:solidFill>
                <a:latin typeface="Arial"/>
                <a:cs typeface="Arial"/>
              </a:rPr>
              <a:t>129:</a:t>
            </a:r>
            <a:r>
              <a:rPr sz="1450" spc="40" dirty="0">
                <a:solidFill>
                  <a:srgbClr val="11688B"/>
                </a:solidFill>
                <a:latin typeface="Arial"/>
                <a:cs typeface="Arial"/>
              </a:rPr>
              <a:t> </a:t>
            </a:r>
            <a:r>
              <a:rPr sz="1450" dirty="0">
                <a:solidFill>
                  <a:srgbClr val="11688B"/>
                </a:solidFill>
                <a:latin typeface="Arial"/>
                <a:cs typeface="Arial"/>
              </a:rPr>
              <a:t>1646–57.</a:t>
            </a:r>
            <a:r>
              <a:rPr sz="1450" spc="35" dirty="0">
                <a:solidFill>
                  <a:srgbClr val="11688B"/>
                </a:solidFill>
                <a:latin typeface="Arial"/>
                <a:cs typeface="Arial"/>
              </a:rPr>
              <a:t> </a:t>
            </a:r>
            <a:r>
              <a:rPr sz="1450" b="1" dirty="0">
                <a:solidFill>
                  <a:srgbClr val="11688B"/>
                </a:solidFill>
                <a:latin typeface="Arial"/>
                <a:cs typeface="Arial"/>
              </a:rPr>
              <a:t>2.</a:t>
            </a:r>
            <a:r>
              <a:rPr sz="1450" b="1" spc="40" dirty="0">
                <a:solidFill>
                  <a:srgbClr val="11688B"/>
                </a:solidFill>
                <a:latin typeface="Arial"/>
                <a:cs typeface="Arial"/>
              </a:rPr>
              <a:t> </a:t>
            </a:r>
            <a:r>
              <a:rPr sz="1450" dirty="0">
                <a:solidFill>
                  <a:srgbClr val="11688B"/>
                </a:solidFill>
                <a:latin typeface="Arial"/>
                <a:cs typeface="Arial"/>
              </a:rPr>
              <a:t>Dispenzieri</a:t>
            </a:r>
            <a:r>
              <a:rPr sz="1450" spc="35" dirty="0">
                <a:solidFill>
                  <a:srgbClr val="11688B"/>
                </a:solidFill>
                <a:latin typeface="Arial"/>
                <a:cs typeface="Arial"/>
              </a:rPr>
              <a:t> </a:t>
            </a:r>
            <a:r>
              <a:rPr sz="1450" dirty="0">
                <a:solidFill>
                  <a:srgbClr val="11688B"/>
                </a:solidFill>
                <a:latin typeface="Arial"/>
                <a:cs typeface="Arial"/>
              </a:rPr>
              <a:t>A</a:t>
            </a:r>
            <a:r>
              <a:rPr sz="1450" spc="40" dirty="0">
                <a:solidFill>
                  <a:srgbClr val="11688B"/>
                </a:solidFill>
                <a:latin typeface="Arial"/>
                <a:cs typeface="Arial"/>
              </a:rPr>
              <a:t> </a:t>
            </a:r>
            <a:r>
              <a:rPr sz="1450" dirty="0">
                <a:solidFill>
                  <a:srgbClr val="11688B"/>
                </a:solidFill>
                <a:latin typeface="Arial"/>
                <a:cs typeface="Arial"/>
              </a:rPr>
              <a:t>and</a:t>
            </a:r>
            <a:r>
              <a:rPr sz="1450" spc="30" dirty="0">
                <a:solidFill>
                  <a:srgbClr val="11688B"/>
                </a:solidFill>
                <a:latin typeface="Arial"/>
                <a:cs typeface="Arial"/>
              </a:rPr>
              <a:t> </a:t>
            </a:r>
            <a:r>
              <a:rPr sz="1450" dirty="0">
                <a:solidFill>
                  <a:srgbClr val="11688B"/>
                </a:solidFill>
                <a:latin typeface="Arial"/>
                <a:cs typeface="Arial"/>
              </a:rPr>
              <a:t>Fajgenbaum</a:t>
            </a:r>
            <a:r>
              <a:rPr sz="1450" spc="45" dirty="0">
                <a:solidFill>
                  <a:srgbClr val="11688B"/>
                </a:solidFill>
                <a:latin typeface="Arial"/>
                <a:cs typeface="Arial"/>
              </a:rPr>
              <a:t> </a:t>
            </a:r>
            <a:r>
              <a:rPr sz="1450" dirty="0">
                <a:solidFill>
                  <a:srgbClr val="11688B"/>
                </a:solidFill>
                <a:latin typeface="Arial"/>
                <a:cs typeface="Arial"/>
              </a:rPr>
              <a:t>DC</a:t>
            </a:r>
            <a:r>
              <a:rPr sz="1450" i="1" dirty="0">
                <a:solidFill>
                  <a:srgbClr val="11688B"/>
                </a:solidFill>
                <a:latin typeface="Arial"/>
                <a:cs typeface="Arial"/>
              </a:rPr>
              <a:t>.</a:t>
            </a:r>
            <a:r>
              <a:rPr sz="1450" i="1" spc="35" dirty="0">
                <a:solidFill>
                  <a:srgbClr val="11688B"/>
                </a:solidFill>
                <a:latin typeface="Arial"/>
                <a:cs typeface="Arial"/>
              </a:rPr>
              <a:t> </a:t>
            </a:r>
            <a:r>
              <a:rPr sz="1450" i="1" dirty="0">
                <a:solidFill>
                  <a:srgbClr val="11688B"/>
                </a:solidFill>
                <a:latin typeface="Arial"/>
                <a:cs typeface="Arial"/>
              </a:rPr>
              <a:t>Blood.</a:t>
            </a:r>
            <a:r>
              <a:rPr sz="1450" i="1" spc="40" dirty="0">
                <a:solidFill>
                  <a:srgbClr val="11688B"/>
                </a:solidFill>
                <a:latin typeface="Arial"/>
                <a:cs typeface="Arial"/>
              </a:rPr>
              <a:t> </a:t>
            </a:r>
            <a:r>
              <a:rPr sz="1450" dirty="0">
                <a:solidFill>
                  <a:srgbClr val="11688B"/>
                </a:solidFill>
                <a:latin typeface="Arial"/>
                <a:cs typeface="Arial"/>
              </a:rPr>
              <a:t>2020;</a:t>
            </a:r>
            <a:r>
              <a:rPr sz="1450" spc="35" dirty="0">
                <a:solidFill>
                  <a:srgbClr val="11688B"/>
                </a:solidFill>
                <a:latin typeface="Arial"/>
                <a:cs typeface="Arial"/>
              </a:rPr>
              <a:t> </a:t>
            </a:r>
            <a:r>
              <a:rPr sz="1450" dirty="0">
                <a:solidFill>
                  <a:srgbClr val="11688B"/>
                </a:solidFill>
                <a:latin typeface="Arial"/>
                <a:cs typeface="Arial"/>
              </a:rPr>
              <a:t>135:</a:t>
            </a:r>
            <a:r>
              <a:rPr sz="1450" spc="40" dirty="0">
                <a:solidFill>
                  <a:srgbClr val="11688B"/>
                </a:solidFill>
                <a:latin typeface="Arial"/>
                <a:cs typeface="Arial"/>
              </a:rPr>
              <a:t> </a:t>
            </a:r>
            <a:r>
              <a:rPr sz="1450" spc="-10" dirty="0">
                <a:solidFill>
                  <a:srgbClr val="11688B"/>
                </a:solidFill>
                <a:latin typeface="Arial"/>
                <a:cs typeface="Arial"/>
              </a:rPr>
              <a:t>1353–64.</a:t>
            </a:r>
            <a:endParaRPr sz="1450">
              <a:latin typeface="Arial"/>
              <a:cs typeface="Arial"/>
            </a:endParaRPr>
          </a:p>
          <a:p>
            <a:pPr marL="12700">
              <a:lnSpc>
                <a:spcPts val="1730"/>
              </a:lnSpc>
            </a:pPr>
            <a:r>
              <a:rPr sz="1450" b="1" dirty="0">
                <a:solidFill>
                  <a:srgbClr val="11688B"/>
                </a:solidFill>
                <a:latin typeface="Arial"/>
                <a:cs typeface="Arial"/>
              </a:rPr>
              <a:t>3.</a:t>
            </a:r>
            <a:r>
              <a:rPr sz="1450" b="1" spc="20" dirty="0">
                <a:solidFill>
                  <a:srgbClr val="11688B"/>
                </a:solidFill>
                <a:latin typeface="Arial"/>
                <a:cs typeface="Arial"/>
              </a:rPr>
              <a:t> </a:t>
            </a:r>
            <a:r>
              <a:rPr sz="1450" dirty="0">
                <a:solidFill>
                  <a:srgbClr val="11688B"/>
                </a:solidFill>
                <a:latin typeface="Arial"/>
                <a:cs typeface="Arial"/>
              </a:rPr>
              <a:t>Sitenga</a:t>
            </a:r>
            <a:r>
              <a:rPr sz="1450" spc="20" dirty="0">
                <a:solidFill>
                  <a:srgbClr val="11688B"/>
                </a:solidFill>
                <a:latin typeface="Arial"/>
                <a:cs typeface="Arial"/>
              </a:rPr>
              <a:t> </a:t>
            </a:r>
            <a:r>
              <a:rPr sz="1450" dirty="0">
                <a:solidFill>
                  <a:srgbClr val="11688B"/>
                </a:solidFill>
                <a:latin typeface="Arial"/>
                <a:cs typeface="Arial"/>
              </a:rPr>
              <a:t>J,</a:t>
            </a:r>
            <a:r>
              <a:rPr sz="1450" spc="20" dirty="0">
                <a:solidFill>
                  <a:srgbClr val="11688B"/>
                </a:solidFill>
                <a:latin typeface="Arial"/>
                <a:cs typeface="Arial"/>
              </a:rPr>
              <a:t> </a:t>
            </a:r>
            <a:r>
              <a:rPr sz="1450" i="1" dirty="0">
                <a:solidFill>
                  <a:srgbClr val="11688B"/>
                </a:solidFill>
                <a:latin typeface="Arial"/>
                <a:cs typeface="Arial"/>
              </a:rPr>
              <a:t>et</a:t>
            </a:r>
            <a:r>
              <a:rPr sz="1450" i="1" spc="20" dirty="0">
                <a:solidFill>
                  <a:srgbClr val="11688B"/>
                </a:solidFill>
                <a:latin typeface="Arial"/>
                <a:cs typeface="Arial"/>
              </a:rPr>
              <a:t> </a:t>
            </a:r>
            <a:r>
              <a:rPr sz="1450" i="1" dirty="0">
                <a:solidFill>
                  <a:srgbClr val="11688B"/>
                </a:solidFill>
                <a:latin typeface="Arial"/>
                <a:cs typeface="Arial"/>
              </a:rPr>
              <a:t>al.</a:t>
            </a:r>
            <a:r>
              <a:rPr sz="1450" i="1" spc="20" dirty="0">
                <a:solidFill>
                  <a:srgbClr val="11688B"/>
                </a:solidFill>
                <a:latin typeface="Arial"/>
                <a:cs typeface="Arial"/>
              </a:rPr>
              <a:t> </a:t>
            </a:r>
            <a:r>
              <a:rPr sz="1450" i="1" dirty="0">
                <a:solidFill>
                  <a:srgbClr val="11688B"/>
                </a:solidFill>
                <a:latin typeface="Arial"/>
                <a:cs typeface="Arial"/>
              </a:rPr>
              <a:t>Patient</a:t>
            </a:r>
            <a:r>
              <a:rPr sz="1450" i="1" spc="15" dirty="0">
                <a:solidFill>
                  <a:srgbClr val="11688B"/>
                </a:solidFill>
                <a:latin typeface="Arial"/>
                <a:cs typeface="Arial"/>
              </a:rPr>
              <a:t> </a:t>
            </a:r>
            <a:r>
              <a:rPr sz="1450" i="1" dirty="0">
                <a:solidFill>
                  <a:srgbClr val="11688B"/>
                </a:solidFill>
                <a:latin typeface="Arial"/>
                <a:cs typeface="Arial"/>
              </a:rPr>
              <a:t>Relat</a:t>
            </a:r>
            <a:r>
              <a:rPr sz="1450" i="1" spc="20" dirty="0">
                <a:solidFill>
                  <a:srgbClr val="11688B"/>
                </a:solidFill>
                <a:latin typeface="Arial"/>
                <a:cs typeface="Arial"/>
              </a:rPr>
              <a:t> </a:t>
            </a:r>
            <a:r>
              <a:rPr sz="1450" i="1" dirty="0">
                <a:solidFill>
                  <a:srgbClr val="11688B"/>
                </a:solidFill>
                <a:latin typeface="Arial"/>
                <a:cs typeface="Arial"/>
              </a:rPr>
              <a:t>Outcome</a:t>
            </a:r>
            <a:r>
              <a:rPr sz="1450" i="1" spc="20" dirty="0">
                <a:solidFill>
                  <a:srgbClr val="11688B"/>
                </a:solidFill>
                <a:latin typeface="Arial"/>
                <a:cs typeface="Arial"/>
              </a:rPr>
              <a:t> </a:t>
            </a:r>
            <a:r>
              <a:rPr sz="1450" i="1" dirty="0">
                <a:solidFill>
                  <a:srgbClr val="11688B"/>
                </a:solidFill>
                <a:latin typeface="Arial"/>
                <a:cs typeface="Arial"/>
              </a:rPr>
              <a:t>Meas.</a:t>
            </a:r>
            <a:r>
              <a:rPr sz="1450" i="1" spc="20" dirty="0">
                <a:solidFill>
                  <a:srgbClr val="11688B"/>
                </a:solidFill>
                <a:latin typeface="Arial"/>
                <a:cs typeface="Arial"/>
              </a:rPr>
              <a:t> </a:t>
            </a:r>
            <a:r>
              <a:rPr sz="1450" dirty="0">
                <a:solidFill>
                  <a:srgbClr val="11688B"/>
                </a:solidFill>
                <a:latin typeface="Arial"/>
                <a:cs typeface="Arial"/>
              </a:rPr>
              <a:t>2018;</a:t>
            </a:r>
            <a:r>
              <a:rPr sz="1450" spc="20" dirty="0">
                <a:solidFill>
                  <a:srgbClr val="11688B"/>
                </a:solidFill>
                <a:latin typeface="Arial"/>
                <a:cs typeface="Arial"/>
              </a:rPr>
              <a:t> </a:t>
            </a:r>
            <a:r>
              <a:rPr sz="1450" dirty="0">
                <a:solidFill>
                  <a:srgbClr val="11688B"/>
                </a:solidFill>
                <a:latin typeface="Arial"/>
                <a:cs typeface="Arial"/>
              </a:rPr>
              <a:t>9:</a:t>
            </a:r>
            <a:r>
              <a:rPr sz="1450" spc="25" dirty="0">
                <a:solidFill>
                  <a:srgbClr val="11688B"/>
                </a:solidFill>
                <a:latin typeface="Arial"/>
                <a:cs typeface="Arial"/>
              </a:rPr>
              <a:t> </a:t>
            </a:r>
            <a:r>
              <a:rPr sz="1450" dirty="0">
                <a:solidFill>
                  <a:srgbClr val="11688B"/>
                </a:solidFill>
                <a:latin typeface="Arial"/>
                <a:cs typeface="Arial"/>
              </a:rPr>
              <a:t>35–41.</a:t>
            </a:r>
            <a:r>
              <a:rPr sz="1450" spc="20" dirty="0">
                <a:solidFill>
                  <a:srgbClr val="11688B"/>
                </a:solidFill>
                <a:latin typeface="Arial"/>
                <a:cs typeface="Arial"/>
              </a:rPr>
              <a:t> </a:t>
            </a:r>
            <a:r>
              <a:rPr sz="1450" b="1" dirty="0">
                <a:solidFill>
                  <a:srgbClr val="11688B"/>
                </a:solidFill>
                <a:latin typeface="Arial"/>
                <a:cs typeface="Arial"/>
              </a:rPr>
              <a:t>4.</a:t>
            </a:r>
            <a:r>
              <a:rPr sz="1450" b="1" spc="20" dirty="0">
                <a:solidFill>
                  <a:srgbClr val="11688B"/>
                </a:solidFill>
                <a:latin typeface="Arial"/>
                <a:cs typeface="Arial"/>
              </a:rPr>
              <a:t> </a:t>
            </a:r>
            <a:r>
              <a:rPr sz="1450" dirty="0">
                <a:solidFill>
                  <a:srgbClr val="11688B"/>
                </a:solidFill>
                <a:latin typeface="Arial"/>
                <a:cs typeface="Arial"/>
              </a:rPr>
              <a:t>Mukherjee</a:t>
            </a:r>
            <a:r>
              <a:rPr sz="1450" spc="20" dirty="0">
                <a:solidFill>
                  <a:srgbClr val="11688B"/>
                </a:solidFill>
                <a:latin typeface="Arial"/>
                <a:cs typeface="Arial"/>
              </a:rPr>
              <a:t> </a:t>
            </a:r>
            <a:r>
              <a:rPr sz="1450" dirty="0">
                <a:solidFill>
                  <a:srgbClr val="11688B"/>
                </a:solidFill>
                <a:latin typeface="Arial"/>
                <a:cs typeface="Arial"/>
              </a:rPr>
              <a:t>S,</a:t>
            </a:r>
            <a:r>
              <a:rPr sz="1450" spc="15" dirty="0">
                <a:solidFill>
                  <a:srgbClr val="11688B"/>
                </a:solidFill>
                <a:latin typeface="Arial"/>
                <a:cs typeface="Arial"/>
              </a:rPr>
              <a:t> </a:t>
            </a:r>
            <a:r>
              <a:rPr sz="1450" i="1" dirty="0">
                <a:solidFill>
                  <a:srgbClr val="11688B"/>
                </a:solidFill>
                <a:latin typeface="Arial"/>
                <a:cs typeface="Arial"/>
              </a:rPr>
              <a:t>et</a:t>
            </a:r>
            <a:r>
              <a:rPr sz="1450" i="1" spc="20" dirty="0">
                <a:solidFill>
                  <a:srgbClr val="11688B"/>
                </a:solidFill>
                <a:latin typeface="Arial"/>
                <a:cs typeface="Arial"/>
              </a:rPr>
              <a:t> </a:t>
            </a:r>
            <a:r>
              <a:rPr sz="1450" i="1" spc="-20" dirty="0">
                <a:solidFill>
                  <a:srgbClr val="11688B"/>
                </a:solidFill>
                <a:latin typeface="Arial"/>
                <a:cs typeface="Arial"/>
              </a:rPr>
              <a:t>al.</a:t>
            </a:r>
            <a:r>
              <a:rPr sz="1450" i="1" spc="-140" dirty="0">
                <a:solidFill>
                  <a:srgbClr val="11688B"/>
                </a:solidFill>
                <a:latin typeface="Arial"/>
                <a:cs typeface="Arial"/>
              </a:rPr>
              <a:t> </a:t>
            </a:r>
            <a:r>
              <a:rPr sz="1450" i="1" dirty="0">
                <a:solidFill>
                  <a:srgbClr val="11688B"/>
                </a:solidFill>
                <a:latin typeface="Arial"/>
                <a:cs typeface="Arial"/>
              </a:rPr>
              <a:t>Leukemia</a:t>
            </a:r>
            <a:r>
              <a:rPr sz="1450" dirty="0">
                <a:solidFill>
                  <a:srgbClr val="11688B"/>
                </a:solidFill>
                <a:latin typeface="Arial"/>
                <a:cs typeface="Arial"/>
              </a:rPr>
              <a:t>.</a:t>
            </a:r>
            <a:r>
              <a:rPr sz="1450" spc="20" dirty="0">
                <a:solidFill>
                  <a:srgbClr val="11688B"/>
                </a:solidFill>
                <a:latin typeface="Arial"/>
                <a:cs typeface="Arial"/>
              </a:rPr>
              <a:t> </a:t>
            </a:r>
            <a:r>
              <a:rPr sz="1450" dirty="0">
                <a:solidFill>
                  <a:srgbClr val="11688B"/>
                </a:solidFill>
                <a:latin typeface="Arial"/>
                <a:cs typeface="Arial"/>
              </a:rPr>
              <a:t>2022;</a:t>
            </a:r>
            <a:r>
              <a:rPr sz="1450" spc="20" dirty="0">
                <a:solidFill>
                  <a:srgbClr val="11688B"/>
                </a:solidFill>
                <a:latin typeface="Arial"/>
                <a:cs typeface="Arial"/>
              </a:rPr>
              <a:t> </a:t>
            </a:r>
            <a:r>
              <a:rPr sz="1450" dirty="0">
                <a:solidFill>
                  <a:srgbClr val="11688B"/>
                </a:solidFill>
                <a:latin typeface="Arial"/>
                <a:cs typeface="Arial"/>
              </a:rPr>
              <a:t>36:</a:t>
            </a:r>
            <a:r>
              <a:rPr sz="1450" spc="20" dirty="0">
                <a:solidFill>
                  <a:srgbClr val="11688B"/>
                </a:solidFill>
                <a:latin typeface="Arial"/>
                <a:cs typeface="Arial"/>
              </a:rPr>
              <a:t> </a:t>
            </a:r>
            <a:r>
              <a:rPr sz="1450" dirty="0">
                <a:solidFill>
                  <a:srgbClr val="11688B"/>
                </a:solidFill>
                <a:latin typeface="Arial"/>
                <a:cs typeface="Arial"/>
              </a:rPr>
              <a:t>2539–43.</a:t>
            </a:r>
            <a:r>
              <a:rPr sz="1450" spc="20" dirty="0">
                <a:solidFill>
                  <a:srgbClr val="11688B"/>
                </a:solidFill>
                <a:latin typeface="Arial"/>
                <a:cs typeface="Arial"/>
              </a:rPr>
              <a:t> </a:t>
            </a:r>
            <a:r>
              <a:rPr sz="1450" b="1" dirty="0">
                <a:solidFill>
                  <a:srgbClr val="11688B"/>
                </a:solidFill>
                <a:latin typeface="Arial"/>
                <a:cs typeface="Arial"/>
              </a:rPr>
              <a:t>5.</a:t>
            </a:r>
            <a:r>
              <a:rPr sz="1450" b="1" spc="20" dirty="0">
                <a:solidFill>
                  <a:srgbClr val="11688B"/>
                </a:solidFill>
                <a:latin typeface="Arial"/>
                <a:cs typeface="Arial"/>
              </a:rPr>
              <a:t> </a:t>
            </a:r>
            <a:r>
              <a:rPr sz="1450" dirty="0">
                <a:solidFill>
                  <a:srgbClr val="11688B"/>
                </a:solidFill>
                <a:latin typeface="Arial"/>
                <a:cs typeface="Arial"/>
              </a:rPr>
              <a:t>Lang</a:t>
            </a:r>
            <a:r>
              <a:rPr sz="1450" spc="30" dirty="0">
                <a:solidFill>
                  <a:srgbClr val="11688B"/>
                </a:solidFill>
                <a:latin typeface="Arial"/>
                <a:cs typeface="Arial"/>
              </a:rPr>
              <a:t> </a:t>
            </a:r>
            <a:r>
              <a:rPr sz="1450" dirty="0">
                <a:solidFill>
                  <a:srgbClr val="11688B"/>
                </a:solidFill>
                <a:latin typeface="Arial"/>
                <a:cs typeface="Arial"/>
              </a:rPr>
              <a:t>E,</a:t>
            </a:r>
            <a:r>
              <a:rPr sz="1450" spc="20" dirty="0">
                <a:solidFill>
                  <a:srgbClr val="11688B"/>
                </a:solidFill>
                <a:latin typeface="Arial"/>
                <a:cs typeface="Arial"/>
              </a:rPr>
              <a:t> </a:t>
            </a:r>
            <a:r>
              <a:rPr sz="1450" dirty="0">
                <a:solidFill>
                  <a:srgbClr val="11688B"/>
                </a:solidFill>
                <a:latin typeface="Arial"/>
                <a:cs typeface="Arial"/>
              </a:rPr>
              <a:t>and</a:t>
            </a:r>
            <a:r>
              <a:rPr sz="1450" spc="20" dirty="0">
                <a:solidFill>
                  <a:srgbClr val="11688B"/>
                </a:solidFill>
                <a:latin typeface="Arial"/>
                <a:cs typeface="Arial"/>
              </a:rPr>
              <a:t> </a:t>
            </a:r>
            <a:r>
              <a:rPr sz="1450" dirty="0">
                <a:solidFill>
                  <a:srgbClr val="11688B"/>
                </a:solidFill>
                <a:latin typeface="Arial"/>
                <a:cs typeface="Arial"/>
              </a:rPr>
              <a:t>van</a:t>
            </a:r>
            <a:r>
              <a:rPr sz="1450" spc="20" dirty="0">
                <a:solidFill>
                  <a:srgbClr val="11688B"/>
                </a:solidFill>
                <a:latin typeface="Arial"/>
                <a:cs typeface="Arial"/>
              </a:rPr>
              <a:t> </a:t>
            </a:r>
            <a:r>
              <a:rPr sz="1450" dirty="0">
                <a:solidFill>
                  <a:srgbClr val="11688B"/>
                </a:solidFill>
                <a:latin typeface="Arial"/>
                <a:cs typeface="Arial"/>
              </a:rPr>
              <a:t>Rhee</a:t>
            </a:r>
            <a:r>
              <a:rPr sz="1450" spc="20" dirty="0">
                <a:solidFill>
                  <a:srgbClr val="11688B"/>
                </a:solidFill>
                <a:latin typeface="Arial"/>
                <a:cs typeface="Arial"/>
              </a:rPr>
              <a:t> </a:t>
            </a:r>
            <a:r>
              <a:rPr sz="1450" dirty="0">
                <a:solidFill>
                  <a:srgbClr val="11688B"/>
                </a:solidFill>
                <a:latin typeface="Arial"/>
                <a:cs typeface="Arial"/>
              </a:rPr>
              <a:t>F.</a:t>
            </a:r>
            <a:r>
              <a:rPr sz="1450" spc="20" dirty="0">
                <a:solidFill>
                  <a:srgbClr val="11688B"/>
                </a:solidFill>
                <a:latin typeface="Arial"/>
                <a:cs typeface="Arial"/>
              </a:rPr>
              <a:t> </a:t>
            </a:r>
            <a:r>
              <a:rPr sz="1450" i="1" dirty="0">
                <a:solidFill>
                  <a:srgbClr val="11688B"/>
                </a:solidFill>
                <a:latin typeface="Arial"/>
                <a:cs typeface="Arial"/>
              </a:rPr>
              <a:t>Blood</a:t>
            </a:r>
            <a:r>
              <a:rPr sz="1450" i="1" spc="20" dirty="0">
                <a:solidFill>
                  <a:srgbClr val="11688B"/>
                </a:solidFill>
                <a:latin typeface="Arial"/>
                <a:cs typeface="Arial"/>
              </a:rPr>
              <a:t> </a:t>
            </a:r>
            <a:r>
              <a:rPr sz="1450" i="1" dirty="0">
                <a:solidFill>
                  <a:srgbClr val="11688B"/>
                </a:solidFill>
                <a:latin typeface="Arial"/>
                <a:cs typeface="Arial"/>
              </a:rPr>
              <a:t>Rev.</a:t>
            </a:r>
            <a:r>
              <a:rPr sz="1450" i="1" spc="20" dirty="0">
                <a:solidFill>
                  <a:srgbClr val="11688B"/>
                </a:solidFill>
                <a:latin typeface="Arial"/>
                <a:cs typeface="Arial"/>
              </a:rPr>
              <a:t> </a:t>
            </a:r>
            <a:r>
              <a:rPr sz="1450" dirty="0">
                <a:solidFill>
                  <a:srgbClr val="11688B"/>
                </a:solidFill>
                <a:latin typeface="Arial"/>
                <a:cs typeface="Arial"/>
              </a:rPr>
              <a:t>2024;</a:t>
            </a:r>
            <a:r>
              <a:rPr sz="1450" spc="20" dirty="0">
                <a:solidFill>
                  <a:srgbClr val="11688B"/>
                </a:solidFill>
                <a:latin typeface="Arial"/>
                <a:cs typeface="Arial"/>
              </a:rPr>
              <a:t> </a:t>
            </a:r>
            <a:r>
              <a:rPr sz="1450" spc="-25" dirty="0">
                <a:solidFill>
                  <a:srgbClr val="11688B"/>
                </a:solidFill>
                <a:latin typeface="Arial"/>
                <a:cs typeface="Arial"/>
              </a:rPr>
              <a:t>64:</a:t>
            </a:r>
            <a:endParaRPr sz="1450">
              <a:latin typeface="Arial"/>
              <a:cs typeface="Arial"/>
            </a:endParaRPr>
          </a:p>
          <a:p>
            <a:pPr marL="12700">
              <a:lnSpc>
                <a:spcPct val="100000"/>
              </a:lnSpc>
              <a:spcBef>
                <a:spcPts val="80"/>
              </a:spcBef>
            </a:pPr>
            <a:r>
              <a:rPr sz="1450" dirty="0">
                <a:solidFill>
                  <a:srgbClr val="11688B"/>
                </a:solidFill>
                <a:latin typeface="Arial"/>
                <a:cs typeface="Arial"/>
              </a:rPr>
              <a:t>101161.</a:t>
            </a:r>
            <a:r>
              <a:rPr sz="1450" spc="25" dirty="0">
                <a:solidFill>
                  <a:srgbClr val="11688B"/>
                </a:solidFill>
                <a:latin typeface="Arial"/>
                <a:cs typeface="Arial"/>
              </a:rPr>
              <a:t> </a:t>
            </a:r>
            <a:r>
              <a:rPr sz="1450" b="1" dirty="0">
                <a:solidFill>
                  <a:srgbClr val="11688B"/>
                </a:solidFill>
                <a:latin typeface="Arial"/>
                <a:cs typeface="Arial"/>
              </a:rPr>
              <a:t>6.</a:t>
            </a:r>
            <a:r>
              <a:rPr sz="1450" b="1" spc="30" dirty="0">
                <a:solidFill>
                  <a:srgbClr val="11688B"/>
                </a:solidFill>
                <a:latin typeface="Arial"/>
                <a:cs typeface="Arial"/>
              </a:rPr>
              <a:t> </a:t>
            </a:r>
            <a:r>
              <a:rPr sz="1450" dirty="0">
                <a:solidFill>
                  <a:srgbClr val="11688B"/>
                </a:solidFill>
                <a:latin typeface="Arial"/>
                <a:cs typeface="Arial"/>
              </a:rPr>
              <a:t>van</a:t>
            </a:r>
            <a:r>
              <a:rPr sz="1450" spc="30" dirty="0">
                <a:solidFill>
                  <a:srgbClr val="11688B"/>
                </a:solidFill>
                <a:latin typeface="Arial"/>
                <a:cs typeface="Arial"/>
              </a:rPr>
              <a:t> </a:t>
            </a:r>
            <a:r>
              <a:rPr sz="1450" dirty="0">
                <a:solidFill>
                  <a:srgbClr val="11688B"/>
                </a:solidFill>
                <a:latin typeface="Arial"/>
                <a:cs typeface="Arial"/>
              </a:rPr>
              <a:t>Rhee</a:t>
            </a:r>
            <a:r>
              <a:rPr sz="1450" spc="25" dirty="0">
                <a:solidFill>
                  <a:srgbClr val="11688B"/>
                </a:solidFill>
                <a:latin typeface="Arial"/>
                <a:cs typeface="Arial"/>
              </a:rPr>
              <a:t> </a:t>
            </a:r>
            <a:r>
              <a:rPr sz="1450" dirty="0">
                <a:solidFill>
                  <a:srgbClr val="11688B"/>
                </a:solidFill>
                <a:latin typeface="Arial"/>
                <a:cs typeface="Arial"/>
              </a:rPr>
              <a:t>F,</a:t>
            </a:r>
            <a:r>
              <a:rPr sz="1450" spc="30" dirty="0">
                <a:solidFill>
                  <a:srgbClr val="11688B"/>
                </a:solidFill>
                <a:latin typeface="Arial"/>
                <a:cs typeface="Arial"/>
              </a:rPr>
              <a:t> </a:t>
            </a:r>
            <a:r>
              <a:rPr sz="1450" i="1" dirty="0">
                <a:solidFill>
                  <a:srgbClr val="11688B"/>
                </a:solidFill>
                <a:latin typeface="Arial"/>
                <a:cs typeface="Arial"/>
              </a:rPr>
              <a:t>et</a:t>
            </a:r>
            <a:r>
              <a:rPr sz="1450" i="1" spc="30" dirty="0">
                <a:solidFill>
                  <a:srgbClr val="11688B"/>
                </a:solidFill>
                <a:latin typeface="Arial"/>
                <a:cs typeface="Arial"/>
              </a:rPr>
              <a:t> </a:t>
            </a:r>
            <a:r>
              <a:rPr sz="1450" i="1" dirty="0">
                <a:solidFill>
                  <a:srgbClr val="11688B"/>
                </a:solidFill>
                <a:latin typeface="Arial"/>
                <a:cs typeface="Arial"/>
              </a:rPr>
              <a:t>al.</a:t>
            </a:r>
            <a:r>
              <a:rPr sz="1450" i="1" spc="25" dirty="0">
                <a:solidFill>
                  <a:srgbClr val="11688B"/>
                </a:solidFill>
                <a:latin typeface="Arial"/>
                <a:cs typeface="Arial"/>
              </a:rPr>
              <a:t> </a:t>
            </a:r>
            <a:r>
              <a:rPr sz="1450" i="1" dirty="0">
                <a:solidFill>
                  <a:srgbClr val="11688B"/>
                </a:solidFill>
                <a:latin typeface="Arial"/>
                <a:cs typeface="Arial"/>
              </a:rPr>
              <a:t>Blood</a:t>
            </a:r>
            <a:r>
              <a:rPr sz="1450" dirty="0">
                <a:solidFill>
                  <a:srgbClr val="11688B"/>
                </a:solidFill>
                <a:latin typeface="Arial"/>
                <a:cs typeface="Arial"/>
              </a:rPr>
              <a:t>.</a:t>
            </a:r>
            <a:r>
              <a:rPr sz="1450" spc="30" dirty="0">
                <a:solidFill>
                  <a:srgbClr val="11688B"/>
                </a:solidFill>
                <a:latin typeface="Arial"/>
                <a:cs typeface="Arial"/>
              </a:rPr>
              <a:t> </a:t>
            </a:r>
            <a:r>
              <a:rPr sz="1450" dirty="0">
                <a:solidFill>
                  <a:srgbClr val="11688B"/>
                </a:solidFill>
                <a:latin typeface="Arial"/>
                <a:cs typeface="Arial"/>
              </a:rPr>
              <a:t>2018;</a:t>
            </a:r>
            <a:r>
              <a:rPr sz="1450" spc="30" dirty="0">
                <a:solidFill>
                  <a:srgbClr val="11688B"/>
                </a:solidFill>
                <a:latin typeface="Arial"/>
                <a:cs typeface="Arial"/>
              </a:rPr>
              <a:t> </a:t>
            </a:r>
            <a:r>
              <a:rPr sz="1450" dirty="0">
                <a:solidFill>
                  <a:srgbClr val="11688B"/>
                </a:solidFill>
                <a:latin typeface="Arial"/>
                <a:cs typeface="Arial"/>
              </a:rPr>
              <a:t>132:</a:t>
            </a:r>
            <a:r>
              <a:rPr sz="1450" spc="25" dirty="0">
                <a:solidFill>
                  <a:srgbClr val="11688B"/>
                </a:solidFill>
                <a:latin typeface="Arial"/>
                <a:cs typeface="Arial"/>
              </a:rPr>
              <a:t> </a:t>
            </a:r>
            <a:r>
              <a:rPr sz="1450" dirty="0">
                <a:solidFill>
                  <a:srgbClr val="11688B"/>
                </a:solidFill>
                <a:latin typeface="Arial"/>
                <a:cs typeface="Arial"/>
              </a:rPr>
              <a:t>2115–25.</a:t>
            </a:r>
            <a:r>
              <a:rPr sz="1450" spc="30" dirty="0">
                <a:solidFill>
                  <a:srgbClr val="11688B"/>
                </a:solidFill>
                <a:latin typeface="Arial"/>
                <a:cs typeface="Arial"/>
              </a:rPr>
              <a:t> </a:t>
            </a:r>
            <a:r>
              <a:rPr sz="1450" b="1" dirty="0">
                <a:solidFill>
                  <a:srgbClr val="11688B"/>
                </a:solidFill>
                <a:latin typeface="Arial"/>
                <a:cs typeface="Arial"/>
              </a:rPr>
              <a:t>7.</a:t>
            </a:r>
            <a:r>
              <a:rPr sz="1450" b="1" spc="30" dirty="0">
                <a:solidFill>
                  <a:srgbClr val="11688B"/>
                </a:solidFill>
                <a:latin typeface="Arial"/>
                <a:cs typeface="Arial"/>
              </a:rPr>
              <a:t> </a:t>
            </a:r>
            <a:r>
              <a:rPr sz="1450" dirty="0">
                <a:solidFill>
                  <a:srgbClr val="11688B"/>
                </a:solidFill>
                <a:latin typeface="Arial"/>
                <a:cs typeface="Arial"/>
              </a:rPr>
              <a:t>Fajgenbaum</a:t>
            </a:r>
            <a:r>
              <a:rPr sz="1450" spc="30" dirty="0">
                <a:solidFill>
                  <a:srgbClr val="11688B"/>
                </a:solidFill>
                <a:latin typeface="Arial"/>
                <a:cs typeface="Arial"/>
              </a:rPr>
              <a:t> </a:t>
            </a:r>
            <a:r>
              <a:rPr sz="1450" dirty="0">
                <a:solidFill>
                  <a:srgbClr val="11688B"/>
                </a:solidFill>
                <a:latin typeface="Arial"/>
                <a:cs typeface="Arial"/>
              </a:rPr>
              <a:t>DC.</a:t>
            </a:r>
            <a:r>
              <a:rPr sz="1450" spc="35" dirty="0">
                <a:solidFill>
                  <a:srgbClr val="11688B"/>
                </a:solidFill>
                <a:latin typeface="Arial"/>
                <a:cs typeface="Arial"/>
              </a:rPr>
              <a:t> </a:t>
            </a:r>
            <a:r>
              <a:rPr sz="1450" i="1" dirty="0">
                <a:solidFill>
                  <a:srgbClr val="11688B"/>
                </a:solidFill>
                <a:latin typeface="Arial"/>
                <a:cs typeface="Arial"/>
              </a:rPr>
              <a:t>Blood</a:t>
            </a:r>
            <a:r>
              <a:rPr sz="1450" dirty="0">
                <a:solidFill>
                  <a:srgbClr val="11688B"/>
                </a:solidFill>
                <a:latin typeface="Arial"/>
                <a:cs typeface="Arial"/>
              </a:rPr>
              <a:t>.</a:t>
            </a:r>
            <a:r>
              <a:rPr sz="1450" spc="30" dirty="0">
                <a:solidFill>
                  <a:srgbClr val="11688B"/>
                </a:solidFill>
                <a:latin typeface="Arial"/>
                <a:cs typeface="Arial"/>
              </a:rPr>
              <a:t> </a:t>
            </a:r>
            <a:r>
              <a:rPr sz="1450" dirty="0">
                <a:solidFill>
                  <a:srgbClr val="11688B"/>
                </a:solidFill>
                <a:latin typeface="Arial"/>
                <a:cs typeface="Arial"/>
              </a:rPr>
              <a:t>2018;</a:t>
            </a:r>
            <a:r>
              <a:rPr sz="1450" spc="30" dirty="0">
                <a:solidFill>
                  <a:srgbClr val="11688B"/>
                </a:solidFill>
                <a:latin typeface="Arial"/>
                <a:cs typeface="Arial"/>
              </a:rPr>
              <a:t> </a:t>
            </a:r>
            <a:r>
              <a:rPr sz="1450" dirty="0">
                <a:solidFill>
                  <a:srgbClr val="11688B"/>
                </a:solidFill>
                <a:latin typeface="Arial"/>
                <a:cs typeface="Arial"/>
              </a:rPr>
              <a:t>132:</a:t>
            </a:r>
            <a:r>
              <a:rPr sz="1450" spc="25" dirty="0">
                <a:solidFill>
                  <a:srgbClr val="11688B"/>
                </a:solidFill>
                <a:latin typeface="Arial"/>
                <a:cs typeface="Arial"/>
              </a:rPr>
              <a:t> </a:t>
            </a:r>
            <a:r>
              <a:rPr sz="1450" dirty="0">
                <a:solidFill>
                  <a:srgbClr val="11688B"/>
                </a:solidFill>
                <a:latin typeface="Arial"/>
                <a:cs typeface="Arial"/>
              </a:rPr>
              <a:t>2323–30.</a:t>
            </a:r>
            <a:r>
              <a:rPr sz="1450" spc="30" dirty="0">
                <a:solidFill>
                  <a:srgbClr val="11688B"/>
                </a:solidFill>
                <a:latin typeface="Arial"/>
                <a:cs typeface="Arial"/>
              </a:rPr>
              <a:t> </a:t>
            </a:r>
            <a:r>
              <a:rPr sz="1450" b="1" dirty="0">
                <a:solidFill>
                  <a:srgbClr val="11688B"/>
                </a:solidFill>
                <a:latin typeface="Arial"/>
                <a:cs typeface="Arial"/>
              </a:rPr>
              <a:t>8</a:t>
            </a:r>
            <a:r>
              <a:rPr sz="1450" dirty="0">
                <a:solidFill>
                  <a:srgbClr val="11688B"/>
                </a:solidFill>
                <a:latin typeface="Arial"/>
                <a:cs typeface="Arial"/>
              </a:rPr>
              <a:t>.</a:t>
            </a:r>
            <a:r>
              <a:rPr sz="1450" spc="30" dirty="0">
                <a:solidFill>
                  <a:srgbClr val="11688B"/>
                </a:solidFill>
                <a:latin typeface="Arial"/>
                <a:cs typeface="Arial"/>
              </a:rPr>
              <a:t> </a:t>
            </a:r>
            <a:r>
              <a:rPr sz="1450" dirty="0">
                <a:solidFill>
                  <a:srgbClr val="11688B"/>
                </a:solidFill>
                <a:latin typeface="Arial"/>
                <a:cs typeface="Arial"/>
              </a:rPr>
              <a:t>Yu</a:t>
            </a:r>
            <a:r>
              <a:rPr sz="1450" spc="25" dirty="0">
                <a:solidFill>
                  <a:srgbClr val="11688B"/>
                </a:solidFill>
                <a:latin typeface="Arial"/>
                <a:cs typeface="Arial"/>
              </a:rPr>
              <a:t> </a:t>
            </a:r>
            <a:r>
              <a:rPr sz="1450" dirty="0">
                <a:solidFill>
                  <a:srgbClr val="11688B"/>
                </a:solidFill>
                <a:latin typeface="Arial"/>
                <a:cs typeface="Arial"/>
              </a:rPr>
              <a:t>L,</a:t>
            </a:r>
            <a:r>
              <a:rPr sz="1450" spc="30" dirty="0">
                <a:solidFill>
                  <a:srgbClr val="11688B"/>
                </a:solidFill>
                <a:latin typeface="Arial"/>
                <a:cs typeface="Arial"/>
              </a:rPr>
              <a:t> </a:t>
            </a:r>
            <a:r>
              <a:rPr sz="1450" i="1" dirty="0">
                <a:solidFill>
                  <a:srgbClr val="11688B"/>
                </a:solidFill>
                <a:latin typeface="Arial"/>
                <a:cs typeface="Arial"/>
              </a:rPr>
              <a:t>et</a:t>
            </a:r>
            <a:r>
              <a:rPr sz="1450" i="1" spc="30" dirty="0">
                <a:solidFill>
                  <a:srgbClr val="11688B"/>
                </a:solidFill>
                <a:latin typeface="Arial"/>
                <a:cs typeface="Arial"/>
              </a:rPr>
              <a:t> </a:t>
            </a:r>
            <a:r>
              <a:rPr sz="1450" i="1" dirty="0">
                <a:solidFill>
                  <a:srgbClr val="11688B"/>
                </a:solidFill>
                <a:latin typeface="Arial"/>
                <a:cs typeface="Arial"/>
              </a:rPr>
              <a:t>al.</a:t>
            </a:r>
            <a:r>
              <a:rPr sz="1450" i="1" spc="25" dirty="0">
                <a:solidFill>
                  <a:srgbClr val="11688B"/>
                </a:solidFill>
                <a:latin typeface="Arial"/>
                <a:cs typeface="Arial"/>
              </a:rPr>
              <a:t> </a:t>
            </a:r>
            <a:r>
              <a:rPr sz="1450" i="1" dirty="0">
                <a:solidFill>
                  <a:srgbClr val="11688B"/>
                </a:solidFill>
                <a:latin typeface="Arial"/>
                <a:cs typeface="Arial"/>
              </a:rPr>
              <a:t>Blood</a:t>
            </a:r>
            <a:r>
              <a:rPr sz="1450" dirty="0">
                <a:solidFill>
                  <a:srgbClr val="11688B"/>
                </a:solidFill>
                <a:latin typeface="Arial"/>
                <a:cs typeface="Arial"/>
              </a:rPr>
              <a:t>.</a:t>
            </a:r>
            <a:r>
              <a:rPr sz="1450" spc="30" dirty="0">
                <a:solidFill>
                  <a:srgbClr val="11688B"/>
                </a:solidFill>
                <a:latin typeface="Arial"/>
                <a:cs typeface="Arial"/>
              </a:rPr>
              <a:t> </a:t>
            </a:r>
            <a:r>
              <a:rPr sz="1450" dirty="0">
                <a:solidFill>
                  <a:srgbClr val="11688B"/>
                </a:solidFill>
                <a:latin typeface="Arial"/>
                <a:cs typeface="Arial"/>
              </a:rPr>
              <a:t>2017;</a:t>
            </a:r>
            <a:r>
              <a:rPr sz="1450" spc="30" dirty="0">
                <a:solidFill>
                  <a:srgbClr val="11688B"/>
                </a:solidFill>
                <a:latin typeface="Arial"/>
                <a:cs typeface="Arial"/>
              </a:rPr>
              <a:t> </a:t>
            </a:r>
            <a:r>
              <a:rPr sz="1450" dirty="0">
                <a:solidFill>
                  <a:srgbClr val="11688B"/>
                </a:solidFill>
                <a:latin typeface="Arial"/>
                <a:cs typeface="Arial"/>
              </a:rPr>
              <a:t>129:</a:t>
            </a:r>
            <a:r>
              <a:rPr sz="1450" spc="25" dirty="0">
                <a:solidFill>
                  <a:srgbClr val="11688B"/>
                </a:solidFill>
                <a:latin typeface="Arial"/>
                <a:cs typeface="Arial"/>
              </a:rPr>
              <a:t> </a:t>
            </a:r>
            <a:r>
              <a:rPr sz="1450" spc="-10" dirty="0">
                <a:solidFill>
                  <a:srgbClr val="11688B"/>
                </a:solidFill>
                <a:latin typeface="Arial"/>
                <a:cs typeface="Arial"/>
              </a:rPr>
              <a:t>1658–68.</a:t>
            </a:r>
            <a:endParaRPr sz="1450">
              <a:latin typeface="Arial"/>
              <a:cs typeface="Arial"/>
            </a:endParaRPr>
          </a:p>
        </p:txBody>
      </p:sp>
      <p:sp>
        <p:nvSpPr>
          <p:cNvPr id="8" name="object 8"/>
          <p:cNvSpPr/>
          <p:nvPr/>
        </p:nvSpPr>
        <p:spPr>
          <a:xfrm>
            <a:off x="10579049" y="3603469"/>
            <a:ext cx="7460615" cy="5936615"/>
          </a:xfrm>
          <a:custGeom>
            <a:avLst/>
            <a:gdLst/>
            <a:ahLst/>
            <a:cxnLst/>
            <a:rect l="l" t="t" r="r" b="b"/>
            <a:pathLst>
              <a:path w="7460615" h="5936615">
                <a:moveTo>
                  <a:pt x="7333493" y="0"/>
                </a:moveTo>
                <a:lnTo>
                  <a:pt x="126917" y="0"/>
                </a:lnTo>
                <a:lnTo>
                  <a:pt x="77516" y="9973"/>
                </a:lnTo>
                <a:lnTo>
                  <a:pt x="37174" y="37173"/>
                </a:lnTo>
                <a:lnTo>
                  <a:pt x="9974" y="77516"/>
                </a:lnTo>
                <a:lnTo>
                  <a:pt x="0" y="126918"/>
                </a:lnTo>
                <a:lnTo>
                  <a:pt x="0" y="5809330"/>
                </a:lnTo>
                <a:lnTo>
                  <a:pt x="9974" y="5858733"/>
                </a:lnTo>
                <a:lnTo>
                  <a:pt x="37174" y="5899076"/>
                </a:lnTo>
                <a:lnTo>
                  <a:pt x="77516" y="5926275"/>
                </a:lnTo>
                <a:lnTo>
                  <a:pt x="126917" y="5936249"/>
                </a:lnTo>
                <a:lnTo>
                  <a:pt x="7333493" y="5936249"/>
                </a:lnTo>
                <a:lnTo>
                  <a:pt x="7382894" y="5926275"/>
                </a:lnTo>
                <a:lnTo>
                  <a:pt x="7423237" y="5899076"/>
                </a:lnTo>
                <a:lnTo>
                  <a:pt x="7450437" y="5858733"/>
                </a:lnTo>
                <a:lnTo>
                  <a:pt x="7460411" y="5809330"/>
                </a:lnTo>
                <a:lnTo>
                  <a:pt x="7460411" y="126918"/>
                </a:lnTo>
                <a:lnTo>
                  <a:pt x="7450437" y="77516"/>
                </a:lnTo>
                <a:lnTo>
                  <a:pt x="7423237" y="37173"/>
                </a:lnTo>
                <a:lnTo>
                  <a:pt x="7382894" y="9973"/>
                </a:lnTo>
                <a:lnTo>
                  <a:pt x="7333493" y="0"/>
                </a:lnTo>
                <a:close/>
              </a:path>
            </a:pathLst>
          </a:custGeom>
          <a:solidFill>
            <a:srgbClr val="126A8D"/>
          </a:solidFill>
        </p:spPr>
        <p:txBody>
          <a:bodyPr wrap="square" lIns="0" tIns="0" rIns="0" bIns="0" rtlCol="0"/>
          <a:lstStyle/>
          <a:p>
            <a:endParaRPr/>
          </a:p>
        </p:txBody>
      </p:sp>
      <p:sp>
        <p:nvSpPr>
          <p:cNvPr id="9" name="object 9"/>
          <p:cNvSpPr txBox="1"/>
          <p:nvPr/>
        </p:nvSpPr>
        <p:spPr>
          <a:xfrm>
            <a:off x="10722023" y="3871579"/>
            <a:ext cx="6820534" cy="1234440"/>
          </a:xfrm>
          <a:prstGeom prst="rect">
            <a:avLst/>
          </a:prstGeom>
        </p:spPr>
        <p:txBody>
          <a:bodyPr vert="horz" wrap="square" lIns="0" tIns="10160" rIns="0" bIns="0" rtlCol="0">
            <a:spAutoFit/>
          </a:bodyPr>
          <a:lstStyle/>
          <a:p>
            <a:pPr marL="414655" marR="43180" indent="-377190">
              <a:lnSpc>
                <a:spcPct val="101800"/>
              </a:lnSpc>
              <a:spcBef>
                <a:spcPts val="80"/>
              </a:spcBef>
              <a:buChar char="•"/>
              <a:tabLst>
                <a:tab pos="414655" algn="l"/>
              </a:tabLst>
            </a:pPr>
            <a:r>
              <a:rPr sz="2600" dirty="0">
                <a:solidFill>
                  <a:srgbClr val="FFFFFF"/>
                </a:solidFill>
                <a:latin typeface="Arial"/>
                <a:cs typeface="Arial"/>
              </a:rPr>
              <a:t>iMCD</a:t>
            </a:r>
            <a:r>
              <a:rPr sz="2600" spc="110" dirty="0">
                <a:solidFill>
                  <a:srgbClr val="FFFFFF"/>
                </a:solidFill>
                <a:latin typeface="Arial"/>
                <a:cs typeface="Arial"/>
              </a:rPr>
              <a:t> </a:t>
            </a:r>
            <a:r>
              <a:rPr sz="2600" dirty="0">
                <a:solidFill>
                  <a:srgbClr val="FFFFFF"/>
                </a:solidFill>
                <a:latin typeface="Arial"/>
                <a:cs typeface="Arial"/>
              </a:rPr>
              <a:t>has</a:t>
            </a:r>
            <a:r>
              <a:rPr sz="2600" spc="114" dirty="0">
                <a:solidFill>
                  <a:srgbClr val="FFFFFF"/>
                </a:solidFill>
                <a:latin typeface="Arial"/>
                <a:cs typeface="Arial"/>
              </a:rPr>
              <a:t> </a:t>
            </a:r>
            <a:r>
              <a:rPr sz="2600" dirty="0">
                <a:solidFill>
                  <a:srgbClr val="FFFFFF"/>
                </a:solidFill>
                <a:latin typeface="Arial"/>
                <a:cs typeface="Arial"/>
              </a:rPr>
              <a:t>a</a:t>
            </a:r>
            <a:r>
              <a:rPr sz="2600" spc="105" dirty="0">
                <a:solidFill>
                  <a:srgbClr val="FFFFFF"/>
                </a:solidFill>
                <a:latin typeface="Arial"/>
                <a:cs typeface="Arial"/>
              </a:rPr>
              <a:t> </a:t>
            </a:r>
            <a:r>
              <a:rPr sz="2600" dirty="0">
                <a:solidFill>
                  <a:srgbClr val="FFFFFF"/>
                </a:solidFill>
                <a:latin typeface="Arial"/>
                <a:cs typeface="Arial"/>
              </a:rPr>
              <a:t>poorer</a:t>
            </a:r>
            <a:r>
              <a:rPr sz="2600" spc="110" dirty="0">
                <a:solidFill>
                  <a:srgbClr val="FFFFFF"/>
                </a:solidFill>
                <a:latin typeface="Arial"/>
                <a:cs typeface="Arial"/>
              </a:rPr>
              <a:t> </a:t>
            </a:r>
            <a:r>
              <a:rPr sz="2600" dirty="0">
                <a:solidFill>
                  <a:srgbClr val="FFFFFF"/>
                </a:solidFill>
                <a:latin typeface="Arial"/>
                <a:cs typeface="Arial"/>
              </a:rPr>
              <a:t>prognosis</a:t>
            </a:r>
            <a:r>
              <a:rPr sz="2600" spc="114" dirty="0">
                <a:solidFill>
                  <a:srgbClr val="FFFFFF"/>
                </a:solidFill>
                <a:latin typeface="Arial"/>
                <a:cs typeface="Arial"/>
              </a:rPr>
              <a:t> </a:t>
            </a:r>
            <a:r>
              <a:rPr sz="2600" dirty="0">
                <a:solidFill>
                  <a:srgbClr val="FFFFFF"/>
                </a:solidFill>
                <a:latin typeface="Arial"/>
                <a:cs typeface="Arial"/>
              </a:rPr>
              <a:t>than</a:t>
            </a:r>
            <a:r>
              <a:rPr sz="2600" spc="110" dirty="0">
                <a:solidFill>
                  <a:srgbClr val="FFFFFF"/>
                </a:solidFill>
                <a:latin typeface="Arial"/>
                <a:cs typeface="Arial"/>
              </a:rPr>
              <a:t> </a:t>
            </a:r>
            <a:r>
              <a:rPr sz="2600" spc="-20" dirty="0">
                <a:solidFill>
                  <a:srgbClr val="FFFFFF"/>
                </a:solidFill>
                <a:latin typeface="Arial"/>
                <a:cs typeface="Arial"/>
              </a:rPr>
              <a:t>many </a:t>
            </a:r>
            <a:r>
              <a:rPr sz="2600" dirty="0">
                <a:solidFill>
                  <a:srgbClr val="FFFFFF"/>
                </a:solidFill>
                <a:latin typeface="Arial"/>
                <a:cs typeface="Arial"/>
              </a:rPr>
              <a:t>cancers</a:t>
            </a:r>
            <a:r>
              <a:rPr sz="2600" spc="105" dirty="0">
                <a:solidFill>
                  <a:srgbClr val="FFFFFF"/>
                </a:solidFill>
                <a:latin typeface="Arial"/>
                <a:cs typeface="Arial"/>
              </a:rPr>
              <a:t> </a:t>
            </a:r>
            <a:r>
              <a:rPr sz="2600" dirty="0">
                <a:solidFill>
                  <a:srgbClr val="FFFFFF"/>
                </a:solidFill>
                <a:latin typeface="Arial"/>
                <a:cs typeface="Arial"/>
              </a:rPr>
              <a:t>and</a:t>
            </a:r>
            <a:r>
              <a:rPr sz="2600" spc="114" dirty="0">
                <a:solidFill>
                  <a:srgbClr val="FFFFFF"/>
                </a:solidFill>
                <a:latin typeface="Arial"/>
                <a:cs typeface="Arial"/>
              </a:rPr>
              <a:t> </a:t>
            </a:r>
            <a:r>
              <a:rPr sz="2600" dirty="0">
                <a:solidFill>
                  <a:srgbClr val="FFFFFF"/>
                </a:solidFill>
                <a:latin typeface="Arial"/>
                <a:cs typeface="Arial"/>
              </a:rPr>
              <a:t>should</a:t>
            </a:r>
            <a:r>
              <a:rPr sz="2600" spc="114" dirty="0">
                <a:solidFill>
                  <a:srgbClr val="FFFFFF"/>
                </a:solidFill>
                <a:latin typeface="Arial"/>
                <a:cs typeface="Arial"/>
              </a:rPr>
              <a:t> </a:t>
            </a:r>
            <a:r>
              <a:rPr sz="2600" dirty="0">
                <a:solidFill>
                  <a:srgbClr val="FFFFFF"/>
                </a:solidFill>
                <a:latin typeface="Arial"/>
                <a:cs typeface="Arial"/>
              </a:rPr>
              <a:t>be</a:t>
            </a:r>
            <a:r>
              <a:rPr sz="2600" spc="105" dirty="0">
                <a:solidFill>
                  <a:srgbClr val="FFFFFF"/>
                </a:solidFill>
                <a:latin typeface="Arial"/>
                <a:cs typeface="Arial"/>
              </a:rPr>
              <a:t> </a:t>
            </a:r>
            <a:r>
              <a:rPr sz="2600" dirty="0">
                <a:solidFill>
                  <a:srgbClr val="FFFFFF"/>
                </a:solidFill>
                <a:latin typeface="Arial"/>
                <a:cs typeface="Arial"/>
              </a:rPr>
              <a:t>treated</a:t>
            </a:r>
            <a:r>
              <a:rPr sz="2600" spc="114" dirty="0">
                <a:solidFill>
                  <a:srgbClr val="FFFFFF"/>
                </a:solidFill>
                <a:latin typeface="Arial"/>
                <a:cs typeface="Arial"/>
              </a:rPr>
              <a:t> </a:t>
            </a:r>
            <a:r>
              <a:rPr sz="2600" dirty="0">
                <a:solidFill>
                  <a:srgbClr val="FFFFFF"/>
                </a:solidFill>
                <a:latin typeface="Arial"/>
                <a:cs typeface="Arial"/>
              </a:rPr>
              <a:t>at</a:t>
            </a:r>
            <a:r>
              <a:rPr sz="2600" spc="110" dirty="0">
                <a:solidFill>
                  <a:srgbClr val="FFFFFF"/>
                </a:solidFill>
                <a:latin typeface="Arial"/>
                <a:cs typeface="Arial"/>
              </a:rPr>
              <a:t> </a:t>
            </a:r>
            <a:r>
              <a:rPr sz="2600" dirty="0">
                <a:solidFill>
                  <a:srgbClr val="FFFFFF"/>
                </a:solidFill>
                <a:latin typeface="Arial"/>
                <a:cs typeface="Arial"/>
              </a:rPr>
              <a:t>the</a:t>
            </a:r>
            <a:r>
              <a:rPr sz="2600" spc="105" dirty="0">
                <a:solidFill>
                  <a:srgbClr val="FFFFFF"/>
                </a:solidFill>
                <a:latin typeface="Arial"/>
                <a:cs typeface="Arial"/>
              </a:rPr>
              <a:t> </a:t>
            </a:r>
            <a:r>
              <a:rPr sz="2600" spc="45" dirty="0">
                <a:solidFill>
                  <a:srgbClr val="FFFFFF"/>
                </a:solidFill>
                <a:latin typeface="Arial"/>
                <a:cs typeface="Arial"/>
              </a:rPr>
              <a:t>point </a:t>
            </a:r>
            <a:r>
              <a:rPr sz="2600" spc="50" dirty="0">
                <a:solidFill>
                  <a:srgbClr val="FFFFFF"/>
                </a:solidFill>
                <a:latin typeface="Arial"/>
                <a:cs typeface="Arial"/>
              </a:rPr>
              <a:t>of</a:t>
            </a:r>
            <a:r>
              <a:rPr sz="2600" spc="365" dirty="0">
                <a:solidFill>
                  <a:srgbClr val="FFFFFF"/>
                </a:solidFill>
                <a:latin typeface="Arial"/>
                <a:cs typeface="Arial"/>
              </a:rPr>
              <a:t> </a:t>
            </a:r>
            <a:r>
              <a:rPr sz="2600" dirty="0">
                <a:solidFill>
                  <a:srgbClr val="FFFFFF"/>
                </a:solidFill>
                <a:latin typeface="Arial"/>
                <a:cs typeface="Arial"/>
              </a:rPr>
              <a:t>diagnosis</a:t>
            </a:r>
            <a:r>
              <a:rPr sz="2550" baseline="27777" dirty="0">
                <a:solidFill>
                  <a:srgbClr val="FFFFFF"/>
                </a:solidFill>
                <a:latin typeface="Arial"/>
                <a:cs typeface="Arial"/>
              </a:rPr>
              <a:t>3-</a:t>
            </a:r>
            <a:r>
              <a:rPr sz="2550" spc="-75" baseline="27777" dirty="0">
                <a:solidFill>
                  <a:srgbClr val="FFFFFF"/>
                </a:solidFill>
                <a:latin typeface="Arial"/>
                <a:cs typeface="Arial"/>
              </a:rPr>
              <a:t>5</a:t>
            </a:r>
            <a:endParaRPr sz="2550" baseline="27777">
              <a:latin typeface="Arial"/>
              <a:cs typeface="Arial"/>
            </a:endParaRPr>
          </a:p>
        </p:txBody>
      </p:sp>
      <p:sp>
        <p:nvSpPr>
          <p:cNvPr id="10" name="object 10"/>
          <p:cNvSpPr txBox="1"/>
          <p:nvPr/>
        </p:nvSpPr>
        <p:spPr>
          <a:xfrm>
            <a:off x="10722023" y="5484933"/>
            <a:ext cx="5518785" cy="427990"/>
          </a:xfrm>
          <a:prstGeom prst="rect">
            <a:avLst/>
          </a:prstGeom>
        </p:spPr>
        <p:txBody>
          <a:bodyPr vert="horz" wrap="square" lIns="0" tIns="17145" rIns="0" bIns="0" rtlCol="0">
            <a:spAutoFit/>
          </a:bodyPr>
          <a:lstStyle/>
          <a:p>
            <a:pPr marL="414655" indent="-376555">
              <a:lnSpc>
                <a:spcPct val="100000"/>
              </a:lnSpc>
              <a:spcBef>
                <a:spcPts val="135"/>
              </a:spcBef>
              <a:buChar char="•"/>
              <a:tabLst>
                <a:tab pos="414655" algn="l"/>
              </a:tabLst>
            </a:pPr>
            <a:r>
              <a:rPr sz="2600" dirty="0">
                <a:solidFill>
                  <a:srgbClr val="FFFFFF"/>
                </a:solidFill>
                <a:latin typeface="Arial"/>
                <a:cs typeface="Arial"/>
              </a:rPr>
              <a:t>iMCD</a:t>
            </a:r>
            <a:r>
              <a:rPr sz="2600" spc="75" dirty="0">
                <a:solidFill>
                  <a:srgbClr val="FFFFFF"/>
                </a:solidFill>
                <a:latin typeface="Arial"/>
                <a:cs typeface="Arial"/>
              </a:rPr>
              <a:t> </a:t>
            </a:r>
            <a:r>
              <a:rPr sz="2600" dirty="0">
                <a:solidFill>
                  <a:srgbClr val="FFFFFF"/>
                </a:solidFill>
                <a:latin typeface="Arial"/>
                <a:cs typeface="Arial"/>
              </a:rPr>
              <a:t>is</a:t>
            </a:r>
            <a:r>
              <a:rPr sz="2600" spc="80" dirty="0">
                <a:solidFill>
                  <a:srgbClr val="FFFFFF"/>
                </a:solidFill>
                <a:latin typeface="Arial"/>
                <a:cs typeface="Arial"/>
              </a:rPr>
              <a:t> </a:t>
            </a:r>
            <a:r>
              <a:rPr sz="2600" spc="55" dirty="0">
                <a:solidFill>
                  <a:srgbClr val="FFFFFF"/>
                </a:solidFill>
                <a:latin typeface="Arial"/>
                <a:cs typeface="Arial"/>
              </a:rPr>
              <a:t>not</a:t>
            </a:r>
            <a:r>
              <a:rPr sz="2600" spc="85" dirty="0">
                <a:solidFill>
                  <a:srgbClr val="FFFFFF"/>
                </a:solidFill>
                <a:latin typeface="Arial"/>
                <a:cs typeface="Arial"/>
              </a:rPr>
              <a:t> </a:t>
            </a:r>
            <a:r>
              <a:rPr sz="2600" dirty="0">
                <a:solidFill>
                  <a:srgbClr val="FFFFFF"/>
                </a:solidFill>
                <a:latin typeface="Arial"/>
                <a:cs typeface="Arial"/>
              </a:rPr>
              <a:t>an</a:t>
            </a:r>
            <a:r>
              <a:rPr sz="2600" spc="75" dirty="0">
                <a:solidFill>
                  <a:srgbClr val="FFFFFF"/>
                </a:solidFill>
                <a:latin typeface="Arial"/>
                <a:cs typeface="Arial"/>
              </a:rPr>
              <a:t> </a:t>
            </a:r>
            <a:r>
              <a:rPr sz="2600" dirty="0">
                <a:solidFill>
                  <a:srgbClr val="FFFFFF"/>
                </a:solidFill>
                <a:latin typeface="Arial"/>
                <a:cs typeface="Arial"/>
              </a:rPr>
              <a:t>indolent</a:t>
            </a:r>
            <a:r>
              <a:rPr sz="2600" spc="85" dirty="0">
                <a:solidFill>
                  <a:srgbClr val="FFFFFF"/>
                </a:solidFill>
                <a:latin typeface="Arial"/>
                <a:cs typeface="Arial"/>
              </a:rPr>
              <a:t> </a:t>
            </a:r>
            <a:r>
              <a:rPr sz="2600" spc="-10" dirty="0">
                <a:solidFill>
                  <a:srgbClr val="FFFFFF"/>
                </a:solidFill>
                <a:latin typeface="Arial"/>
                <a:cs typeface="Arial"/>
              </a:rPr>
              <a:t>disease</a:t>
            </a:r>
            <a:r>
              <a:rPr sz="2550" spc="-15" baseline="27777" dirty="0">
                <a:solidFill>
                  <a:srgbClr val="FFFFFF"/>
                </a:solidFill>
                <a:latin typeface="Arial"/>
                <a:cs typeface="Arial"/>
              </a:rPr>
              <a:t>3,5</a:t>
            </a:r>
            <a:endParaRPr sz="2550" baseline="27777">
              <a:latin typeface="Arial"/>
              <a:cs typeface="Arial"/>
            </a:endParaRPr>
          </a:p>
        </p:txBody>
      </p:sp>
      <p:sp>
        <p:nvSpPr>
          <p:cNvPr id="11" name="object 11"/>
          <p:cNvSpPr txBox="1"/>
          <p:nvPr/>
        </p:nvSpPr>
        <p:spPr>
          <a:xfrm>
            <a:off x="10722023" y="6291610"/>
            <a:ext cx="6727190" cy="824865"/>
          </a:xfrm>
          <a:prstGeom prst="rect">
            <a:avLst/>
          </a:prstGeom>
        </p:spPr>
        <p:txBody>
          <a:bodyPr vert="horz" wrap="square" lIns="0" tIns="17145" rIns="0" bIns="0" rtlCol="0">
            <a:spAutoFit/>
          </a:bodyPr>
          <a:lstStyle/>
          <a:p>
            <a:pPr marL="414655" marR="43180" indent="-377190">
              <a:lnSpc>
                <a:spcPct val="100000"/>
              </a:lnSpc>
              <a:spcBef>
                <a:spcPts val="135"/>
              </a:spcBef>
              <a:buChar char="•"/>
              <a:tabLst>
                <a:tab pos="414655" algn="l"/>
              </a:tabLst>
            </a:pPr>
            <a:r>
              <a:rPr sz="2600" dirty="0">
                <a:solidFill>
                  <a:srgbClr val="FFFFFF"/>
                </a:solidFill>
                <a:latin typeface="Arial"/>
                <a:cs typeface="Arial"/>
              </a:rPr>
              <a:t>iMCD</a:t>
            </a:r>
            <a:r>
              <a:rPr sz="2600" spc="45" dirty="0">
                <a:solidFill>
                  <a:srgbClr val="FFFFFF"/>
                </a:solidFill>
                <a:latin typeface="Arial"/>
                <a:cs typeface="Arial"/>
              </a:rPr>
              <a:t> </a:t>
            </a:r>
            <a:r>
              <a:rPr sz="2600" dirty="0">
                <a:solidFill>
                  <a:srgbClr val="FFFFFF"/>
                </a:solidFill>
                <a:latin typeface="Arial"/>
                <a:cs typeface="Arial"/>
              </a:rPr>
              <a:t>is</a:t>
            </a:r>
            <a:r>
              <a:rPr sz="2600" spc="45" dirty="0">
                <a:solidFill>
                  <a:srgbClr val="FFFFFF"/>
                </a:solidFill>
                <a:latin typeface="Arial"/>
                <a:cs typeface="Arial"/>
              </a:rPr>
              <a:t> </a:t>
            </a:r>
            <a:r>
              <a:rPr sz="2600" dirty="0">
                <a:solidFill>
                  <a:srgbClr val="FFFFFF"/>
                </a:solidFill>
                <a:latin typeface="Arial"/>
                <a:cs typeface="Arial"/>
              </a:rPr>
              <a:t>a</a:t>
            </a:r>
            <a:r>
              <a:rPr sz="2600" spc="40" dirty="0">
                <a:solidFill>
                  <a:srgbClr val="FFFFFF"/>
                </a:solidFill>
                <a:latin typeface="Arial"/>
                <a:cs typeface="Arial"/>
              </a:rPr>
              <a:t> </a:t>
            </a:r>
            <a:r>
              <a:rPr sz="2600" dirty="0">
                <a:solidFill>
                  <a:srgbClr val="FFFFFF"/>
                </a:solidFill>
                <a:latin typeface="Arial"/>
                <a:cs typeface="Arial"/>
              </a:rPr>
              <a:t>severe</a:t>
            </a:r>
            <a:r>
              <a:rPr sz="2600" spc="45" dirty="0">
                <a:solidFill>
                  <a:srgbClr val="FFFFFF"/>
                </a:solidFill>
                <a:latin typeface="Arial"/>
                <a:cs typeface="Arial"/>
              </a:rPr>
              <a:t> </a:t>
            </a:r>
            <a:r>
              <a:rPr sz="2600" dirty="0">
                <a:solidFill>
                  <a:srgbClr val="FFFFFF"/>
                </a:solidFill>
                <a:latin typeface="Arial"/>
                <a:cs typeface="Arial"/>
              </a:rPr>
              <a:t>and</a:t>
            </a:r>
            <a:r>
              <a:rPr sz="2600" spc="50" dirty="0">
                <a:solidFill>
                  <a:srgbClr val="FFFFFF"/>
                </a:solidFill>
                <a:latin typeface="Arial"/>
                <a:cs typeface="Arial"/>
              </a:rPr>
              <a:t> </a:t>
            </a:r>
            <a:r>
              <a:rPr sz="2600" dirty="0">
                <a:solidFill>
                  <a:srgbClr val="FFFFFF"/>
                </a:solidFill>
                <a:latin typeface="Arial"/>
                <a:cs typeface="Arial"/>
              </a:rPr>
              <a:t>progressive</a:t>
            </a:r>
            <a:r>
              <a:rPr sz="2600" spc="40" dirty="0">
                <a:solidFill>
                  <a:srgbClr val="FFFFFF"/>
                </a:solidFill>
                <a:latin typeface="Arial"/>
                <a:cs typeface="Arial"/>
              </a:rPr>
              <a:t> </a:t>
            </a:r>
            <a:r>
              <a:rPr sz="2600" spc="-10" dirty="0">
                <a:solidFill>
                  <a:srgbClr val="FFFFFF"/>
                </a:solidFill>
                <a:latin typeface="Arial"/>
                <a:cs typeface="Arial"/>
              </a:rPr>
              <a:t>disease </a:t>
            </a:r>
            <a:r>
              <a:rPr sz="2600" dirty="0">
                <a:solidFill>
                  <a:srgbClr val="FFFFFF"/>
                </a:solidFill>
                <a:latin typeface="Arial"/>
                <a:cs typeface="Arial"/>
              </a:rPr>
              <a:t>which</a:t>
            </a:r>
            <a:r>
              <a:rPr sz="2600" spc="150" dirty="0">
                <a:solidFill>
                  <a:srgbClr val="FFFFFF"/>
                </a:solidFill>
                <a:latin typeface="Arial"/>
                <a:cs typeface="Arial"/>
              </a:rPr>
              <a:t> </a:t>
            </a:r>
            <a:r>
              <a:rPr sz="2600" dirty="0">
                <a:solidFill>
                  <a:srgbClr val="FFFFFF"/>
                </a:solidFill>
                <a:latin typeface="Arial"/>
                <a:cs typeface="Arial"/>
              </a:rPr>
              <a:t>requires</a:t>
            </a:r>
            <a:r>
              <a:rPr sz="2600" spc="150" dirty="0">
                <a:solidFill>
                  <a:srgbClr val="FFFFFF"/>
                </a:solidFill>
                <a:latin typeface="Arial"/>
                <a:cs typeface="Arial"/>
              </a:rPr>
              <a:t> </a:t>
            </a:r>
            <a:r>
              <a:rPr sz="2600" dirty="0">
                <a:solidFill>
                  <a:srgbClr val="FFFFFF"/>
                </a:solidFill>
                <a:latin typeface="Arial"/>
                <a:cs typeface="Arial"/>
              </a:rPr>
              <a:t>timely</a:t>
            </a:r>
            <a:r>
              <a:rPr sz="2600" spc="150" dirty="0">
                <a:solidFill>
                  <a:srgbClr val="FFFFFF"/>
                </a:solidFill>
                <a:latin typeface="Arial"/>
                <a:cs typeface="Arial"/>
              </a:rPr>
              <a:t> </a:t>
            </a:r>
            <a:r>
              <a:rPr sz="2600" spc="-10" dirty="0">
                <a:solidFill>
                  <a:srgbClr val="FFFFFF"/>
                </a:solidFill>
                <a:latin typeface="Arial"/>
                <a:cs typeface="Arial"/>
              </a:rPr>
              <a:t>management</a:t>
            </a:r>
            <a:r>
              <a:rPr sz="2550" spc="-15" baseline="27777" dirty="0">
                <a:solidFill>
                  <a:srgbClr val="FFFFFF"/>
                </a:solidFill>
                <a:latin typeface="Arial"/>
                <a:cs typeface="Arial"/>
              </a:rPr>
              <a:t>4</a:t>
            </a:r>
            <a:endParaRPr sz="2550" baseline="27777">
              <a:latin typeface="Arial"/>
              <a:cs typeface="Arial"/>
            </a:endParaRPr>
          </a:p>
        </p:txBody>
      </p:sp>
      <p:sp>
        <p:nvSpPr>
          <p:cNvPr id="12" name="object 12"/>
          <p:cNvSpPr txBox="1"/>
          <p:nvPr/>
        </p:nvSpPr>
        <p:spPr>
          <a:xfrm>
            <a:off x="10722023" y="7495344"/>
            <a:ext cx="6789420" cy="1234440"/>
          </a:xfrm>
          <a:prstGeom prst="rect">
            <a:avLst/>
          </a:prstGeom>
        </p:spPr>
        <p:txBody>
          <a:bodyPr vert="horz" wrap="square" lIns="0" tIns="10160" rIns="0" bIns="0" rtlCol="0">
            <a:spAutoFit/>
          </a:bodyPr>
          <a:lstStyle/>
          <a:p>
            <a:pPr marL="414655" marR="43180" indent="-377190">
              <a:lnSpc>
                <a:spcPct val="101800"/>
              </a:lnSpc>
              <a:spcBef>
                <a:spcPts val="80"/>
              </a:spcBef>
              <a:buChar char="•"/>
              <a:tabLst>
                <a:tab pos="414655" algn="l"/>
              </a:tabLst>
            </a:pPr>
            <a:r>
              <a:rPr sz="2600" dirty="0">
                <a:solidFill>
                  <a:srgbClr val="FFFFFF"/>
                </a:solidFill>
                <a:latin typeface="Arial"/>
                <a:cs typeface="Arial"/>
              </a:rPr>
              <a:t>iMCD</a:t>
            </a:r>
            <a:r>
              <a:rPr sz="2600" spc="95" dirty="0">
                <a:solidFill>
                  <a:srgbClr val="FFFFFF"/>
                </a:solidFill>
                <a:latin typeface="Arial"/>
                <a:cs typeface="Arial"/>
              </a:rPr>
              <a:t> </a:t>
            </a:r>
            <a:r>
              <a:rPr sz="2600" dirty="0">
                <a:solidFill>
                  <a:srgbClr val="FFFFFF"/>
                </a:solidFill>
                <a:latin typeface="Arial"/>
                <a:cs typeface="Arial"/>
              </a:rPr>
              <a:t>is</a:t>
            </a:r>
            <a:r>
              <a:rPr sz="2600" spc="100" dirty="0">
                <a:solidFill>
                  <a:srgbClr val="FFFFFF"/>
                </a:solidFill>
                <a:latin typeface="Arial"/>
                <a:cs typeface="Arial"/>
              </a:rPr>
              <a:t> </a:t>
            </a:r>
            <a:r>
              <a:rPr sz="2600" dirty="0">
                <a:solidFill>
                  <a:srgbClr val="FFFFFF"/>
                </a:solidFill>
                <a:latin typeface="Arial"/>
                <a:cs typeface="Arial"/>
              </a:rPr>
              <a:t>a</a:t>
            </a:r>
            <a:r>
              <a:rPr sz="2600" spc="95" dirty="0">
                <a:solidFill>
                  <a:srgbClr val="FFFFFF"/>
                </a:solidFill>
                <a:latin typeface="Arial"/>
                <a:cs typeface="Arial"/>
              </a:rPr>
              <a:t> </a:t>
            </a:r>
            <a:r>
              <a:rPr sz="2600" dirty="0">
                <a:solidFill>
                  <a:srgbClr val="FFFFFF"/>
                </a:solidFill>
                <a:latin typeface="Arial"/>
                <a:cs typeface="Arial"/>
              </a:rPr>
              <a:t>chronic</a:t>
            </a:r>
            <a:r>
              <a:rPr sz="2600" spc="90" dirty="0">
                <a:solidFill>
                  <a:srgbClr val="FFFFFF"/>
                </a:solidFill>
                <a:latin typeface="Arial"/>
                <a:cs typeface="Arial"/>
              </a:rPr>
              <a:t> </a:t>
            </a:r>
            <a:r>
              <a:rPr sz="2600" dirty="0">
                <a:solidFill>
                  <a:srgbClr val="FFFFFF"/>
                </a:solidFill>
                <a:latin typeface="Arial"/>
                <a:cs typeface="Arial"/>
              </a:rPr>
              <a:t>disease</a:t>
            </a:r>
            <a:r>
              <a:rPr sz="2600" spc="95" dirty="0">
                <a:solidFill>
                  <a:srgbClr val="FFFFFF"/>
                </a:solidFill>
                <a:latin typeface="Arial"/>
                <a:cs typeface="Arial"/>
              </a:rPr>
              <a:t> </a:t>
            </a:r>
            <a:r>
              <a:rPr sz="2600" dirty="0">
                <a:solidFill>
                  <a:srgbClr val="FFFFFF"/>
                </a:solidFill>
                <a:latin typeface="Arial"/>
                <a:cs typeface="Arial"/>
              </a:rPr>
              <a:t>that</a:t>
            </a:r>
            <a:r>
              <a:rPr sz="2600" spc="105" dirty="0">
                <a:solidFill>
                  <a:srgbClr val="FFFFFF"/>
                </a:solidFill>
                <a:latin typeface="Arial"/>
                <a:cs typeface="Arial"/>
              </a:rPr>
              <a:t> </a:t>
            </a:r>
            <a:r>
              <a:rPr sz="2600" spc="-10" dirty="0">
                <a:solidFill>
                  <a:srgbClr val="FFFFFF"/>
                </a:solidFill>
                <a:latin typeface="Arial"/>
                <a:cs typeface="Arial"/>
              </a:rPr>
              <a:t>progresses </a:t>
            </a:r>
            <a:r>
              <a:rPr sz="2600" dirty="0">
                <a:solidFill>
                  <a:srgbClr val="FFFFFF"/>
                </a:solidFill>
                <a:latin typeface="Arial"/>
                <a:cs typeface="Arial"/>
              </a:rPr>
              <a:t>in</a:t>
            </a:r>
            <a:r>
              <a:rPr sz="2600" spc="30" dirty="0">
                <a:solidFill>
                  <a:srgbClr val="FFFFFF"/>
                </a:solidFill>
                <a:latin typeface="Arial"/>
                <a:cs typeface="Arial"/>
              </a:rPr>
              <a:t> </a:t>
            </a:r>
            <a:r>
              <a:rPr sz="2600" dirty="0">
                <a:solidFill>
                  <a:srgbClr val="FFFFFF"/>
                </a:solidFill>
                <a:latin typeface="Arial"/>
                <a:cs typeface="Arial"/>
              </a:rPr>
              <a:t>the</a:t>
            </a:r>
            <a:r>
              <a:rPr sz="2600" spc="30" dirty="0">
                <a:solidFill>
                  <a:srgbClr val="FFFFFF"/>
                </a:solidFill>
                <a:latin typeface="Arial"/>
                <a:cs typeface="Arial"/>
              </a:rPr>
              <a:t> </a:t>
            </a:r>
            <a:r>
              <a:rPr sz="2600" dirty="0">
                <a:solidFill>
                  <a:srgbClr val="FFFFFF"/>
                </a:solidFill>
                <a:latin typeface="Arial"/>
                <a:cs typeface="Arial"/>
              </a:rPr>
              <a:t>absence</a:t>
            </a:r>
            <a:r>
              <a:rPr sz="2600" spc="30" dirty="0">
                <a:solidFill>
                  <a:srgbClr val="FFFFFF"/>
                </a:solidFill>
                <a:latin typeface="Arial"/>
                <a:cs typeface="Arial"/>
              </a:rPr>
              <a:t> </a:t>
            </a:r>
            <a:r>
              <a:rPr sz="2600" spc="50" dirty="0">
                <a:solidFill>
                  <a:srgbClr val="FFFFFF"/>
                </a:solidFill>
                <a:latin typeface="Arial"/>
                <a:cs typeface="Arial"/>
              </a:rPr>
              <a:t>of</a:t>
            </a:r>
            <a:r>
              <a:rPr sz="2600" spc="40" dirty="0">
                <a:solidFill>
                  <a:srgbClr val="FFFFFF"/>
                </a:solidFill>
                <a:latin typeface="Arial"/>
                <a:cs typeface="Arial"/>
              </a:rPr>
              <a:t> </a:t>
            </a:r>
            <a:r>
              <a:rPr sz="2600" dirty="0">
                <a:solidFill>
                  <a:srgbClr val="FFFFFF"/>
                </a:solidFill>
                <a:latin typeface="Arial"/>
                <a:cs typeface="Arial"/>
              </a:rPr>
              <a:t>an</a:t>
            </a:r>
            <a:r>
              <a:rPr sz="2600" spc="35" dirty="0">
                <a:solidFill>
                  <a:srgbClr val="FFFFFF"/>
                </a:solidFill>
                <a:latin typeface="Arial"/>
                <a:cs typeface="Arial"/>
              </a:rPr>
              <a:t> </a:t>
            </a:r>
            <a:r>
              <a:rPr sz="2600" spc="-10" dirty="0">
                <a:solidFill>
                  <a:srgbClr val="FFFFFF"/>
                </a:solidFill>
                <a:latin typeface="Arial"/>
                <a:cs typeface="Arial"/>
              </a:rPr>
              <a:t>appropriate </a:t>
            </a:r>
            <a:r>
              <a:rPr sz="2600" dirty="0">
                <a:solidFill>
                  <a:srgbClr val="FFFFFF"/>
                </a:solidFill>
                <a:latin typeface="Arial"/>
                <a:cs typeface="Arial"/>
              </a:rPr>
              <a:t>management</a:t>
            </a:r>
            <a:r>
              <a:rPr sz="2600" spc="445" dirty="0">
                <a:solidFill>
                  <a:srgbClr val="FFFFFF"/>
                </a:solidFill>
                <a:latin typeface="Arial"/>
                <a:cs typeface="Arial"/>
              </a:rPr>
              <a:t> </a:t>
            </a:r>
            <a:r>
              <a:rPr sz="2600" dirty="0">
                <a:solidFill>
                  <a:srgbClr val="FFFFFF"/>
                </a:solidFill>
                <a:latin typeface="Arial"/>
                <a:cs typeface="Arial"/>
              </a:rPr>
              <a:t>strategy</a:t>
            </a:r>
            <a:r>
              <a:rPr sz="2550" baseline="27777" dirty="0">
                <a:solidFill>
                  <a:srgbClr val="FFFFFF"/>
                </a:solidFill>
                <a:latin typeface="Arial"/>
                <a:cs typeface="Arial"/>
              </a:rPr>
              <a:t>6-</a:t>
            </a:r>
            <a:r>
              <a:rPr sz="2550" spc="-75" baseline="27777" dirty="0">
                <a:solidFill>
                  <a:srgbClr val="FFFFFF"/>
                </a:solidFill>
                <a:latin typeface="Arial"/>
                <a:cs typeface="Arial"/>
              </a:rPr>
              <a:t>8</a:t>
            </a:r>
            <a:endParaRPr sz="2550" baseline="27777">
              <a:latin typeface="Arial"/>
              <a:cs typeface="Arial"/>
            </a:endParaRPr>
          </a:p>
        </p:txBody>
      </p:sp>
      <p:grpSp>
        <p:nvGrpSpPr>
          <p:cNvPr id="13" name="object 13"/>
          <p:cNvGrpSpPr/>
          <p:nvPr/>
        </p:nvGrpSpPr>
        <p:grpSpPr>
          <a:xfrm>
            <a:off x="1369068" y="1483031"/>
            <a:ext cx="7511415" cy="1515745"/>
            <a:chOff x="1369068" y="1483031"/>
            <a:chExt cx="7511415" cy="1515745"/>
          </a:xfrm>
        </p:grpSpPr>
        <p:sp>
          <p:nvSpPr>
            <p:cNvPr id="14" name="object 14"/>
            <p:cNvSpPr/>
            <p:nvPr/>
          </p:nvSpPr>
          <p:spPr>
            <a:xfrm>
              <a:off x="1384774" y="1498737"/>
              <a:ext cx="7480300" cy="1484630"/>
            </a:xfrm>
            <a:custGeom>
              <a:avLst/>
              <a:gdLst/>
              <a:ahLst/>
              <a:cxnLst/>
              <a:rect l="l" t="t" r="r" b="b"/>
              <a:pathLst>
                <a:path w="7480300" h="1484630">
                  <a:moveTo>
                    <a:pt x="7460748" y="0"/>
                  </a:moveTo>
                  <a:lnTo>
                    <a:pt x="19157" y="0"/>
                  </a:lnTo>
                  <a:lnTo>
                    <a:pt x="11700" y="1505"/>
                  </a:lnTo>
                  <a:lnTo>
                    <a:pt x="5611" y="5611"/>
                  </a:lnTo>
                  <a:lnTo>
                    <a:pt x="1505" y="11701"/>
                  </a:lnTo>
                  <a:lnTo>
                    <a:pt x="0" y="19158"/>
                  </a:lnTo>
                  <a:lnTo>
                    <a:pt x="0" y="1464905"/>
                  </a:lnTo>
                  <a:lnTo>
                    <a:pt x="1505" y="1472362"/>
                  </a:lnTo>
                  <a:lnTo>
                    <a:pt x="5611" y="1478451"/>
                  </a:lnTo>
                  <a:lnTo>
                    <a:pt x="11700" y="1482557"/>
                  </a:lnTo>
                  <a:lnTo>
                    <a:pt x="19157" y="1484062"/>
                  </a:lnTo>
                  <a:lnTo>
                    <a:pt x="7460748" y="1484062"/>
                  </a:lnTo>
                  <a:lnTo>
                    <a:pt x="7468206" y="1482557"/>
                  </a:lnTo>
                  <a:lnTo>
                    <a:pt x="7474295" y="1478451"/>
                  </a:lnTo>
                  <a:lnTo>
                    <a:pt x="7478401" y="1472362"/>
                  </a:lnTo>
                  <a:lnTo>
                    <a:pt x="7479907" y="1464905"/>
                  </a:lnTo>
                  <a:lnTo>
                    <a:pt x="7479907" y="19158"/>
                  </a:lnTo>
                  <a:lnTo>
                    <a:pt x="7478401" y="11701"/>
                  </a:lnTo>
                  <a:lnTo>
                    <a:pt x="7474295" y="5611"/>
                  </a:lnTo>
                  <a:lnTo>
                    <a:pt x="7468206" y="1505"/>
                  </a:lnTo>
                  <a:lnTo>
                    <a:pt x="7460748" y="0"/>
                  </a:lnTo>
                  <a:close/>
                </a:path>
              </a:pathLst>
            </a:custGeom>
            <a:solidFill>
              <a:srgbClr val="FFFFFF"/>
            </a:solidFill>
          </p:spPr>
          <p:txBody>
            <a:bodyPr wrap="square" lIns="0" tIns="0" rIns="0" bIns="0" rtlCol="0"/>
            <a:lstStyle/>
            <a:p>
              <a:endParaRPr/>
            </a:p>
          </p:txBody>
        </p:sp>
        <p:sp>
          <p:nvSpPr>
            <p:cNvPr id="15" name="object 15"/>
            <p:cNvSpPr/>
            <p:nvPr/>
          </p:nvSpPr>
          <p:spPr>
            <a:xfrm>
              <a:off x="1384774" y="1498737"/>
              <a:ext cx="7480300" cy="1484630"/>
            </a:xfrm>
            <a:custGeom>
              <a:avLst/>
              <a:gdLst/>
              <a:ahLst/>
              <a:cxnLst/>
              <a:rect l="l" t="t" r="r" b="b"/>
              <a:pathLst>
                <a:path w="7480300" h="1484630">
                  <a:moveTo>
                    <a:pt x="0" y="19157"/>
                  </a:moveTo>
                  <a:lnTo>
                    <a:pt x="1505" y="11700"/>
                  </a:lnTo>
                  <a:lnTo>
                    <a:pt x="5611" y="5611"/>
                  </a:lnTo>
                  <a:lnTo>
                    <a:pt x="11700" y="1505"/>
                  </a:lnTo>
                  <a:lnTo>
                    <a:pt x="19157" y="0"/>
                  </a:lnTo>
                  <a:lnTo>
                    <a:pt x="7460749" y="0"/>
                  </a:lnTo>
                  <a:lnTo>
                    <a:pt x="7468206" y="1505"/>
                  </a:lnTo>
                  <a:lnTo>
                    <a:pt x="7474296" y="5611"/>
                  </a:lnTo>
                  <a:lnTo>
                    <a:pt x="7478402" y="11700"/>
                  </a:lnTo>
                  <a:lnTo>
                    <a:pt x="7479907" y="19157"/>
                  </a:lnTo>
                  <a:lnTo>
                    <a:pt x="7479907" y="1464904"/>
                  </a:lnTo>
                  <a:lnTo>
                    <a:pt x="7478402" y="1472362"/>
                  </a:lnTo>
                  <a:lnTo>
                    <a:pt x="7474296" y="1478451"/>
                  </a:lnTo>
                  <a:lnTo>
                    <a:pt x="7468206" y="1482557"/>
                  </a:lnTo>
                  <a:lnTo>
                    <a:pt x="7460749" y="1484062"/>
                  </a:lnTo>
                  <a:lnTo>
                    <a:pt x="19157" y="1484062"/>
                  </a:lnTo>
                  <a:lnTo>
                    <a:pt x="11700" y="1482557"/>
                  </a:lnTo>
                  <a:lnTo>
                    <a:pt x="5611" y="1478451"/>
                  </a:lnTo>
                  <a:lnTo>
                    <a:pt x="1505" y="1472362"/>
                  </a:lnTo>
                  <a:lnTo>
                    <a:pt x="0" y="1464904"/>
                  </a:lnTo>
                  <a:lnTo>
                    <a:pt x="0" y="19157"/>
                  </a:lnTo>
                  <a:close/>
                </a:path>
              </a:pathLst>
            </a:custGeom>
            <a:ln w="31412">
              <a:solidFill>
                <a:srgbClr val="F28A04"/>
              </a:solidFill>
            </a:ln>
          </p:spPr>
          <p:txBody>
            <a:bodyPr wrap="square" lIns="0" tIns="0" rIns="0" bIns="0" rtlCol="0"/>
            <a:lstStyle/>
            <a:p>
              <a:endParaRPr/>
            </a:p>
          </p:txBody>
        </p:sp>
        <p:sp>
          <p:nvSpPr>
            <p:cNvPr id="16" name="object 16"/>
            <p:cNvSpPr/>
            <p:nvPr/>
          </p:nvSpPr>
          <p:spPr>
            <a:xfrm>
              <a:off x="2460106" y="1693052"/>
              <a:ext cx="0" cy="1096010"/>
            </a:xfrm>
            <a:custGeom>
              <a:avLst/>
              <a:gdLst/>
              <a:ahLst/>
              <a:cxnLst/>
              <a:rect l="l" t="t" r="r" b="b"/>
              <a:pathLst>
                <a:path h="1096010">
                  <a:moveTo>
                    <a:pt x="0" y="0"/>
                  </a:moveTo>
                  <a:lnTo>
                    <a:pt x="0" y="1095434"/>
                  </a:lnTo>
                </a:path>
              </a:pathLst>
            </a:custGeom>
            <a:ln w="31412">
              <a:solidFill>
                <a:srgbClr val="ED7D31"/>
              </a:solidFill>
            </a:ln>
          </p:spPr>
          <p:txBody>
            <a:bodyPr wrap="square" lIns="0" tIns="0" rIns="0" bIns="0" rtlCol="0"/>
            <a:lstStyle/>
            <a:p>
              <a:endParaRPr/>
            </a:p>
          </p:txBody>
        </p:sp>
      </p:grpSp>
      <p:sp>
        <p:nvSpPr>
          <p:cNvPr id="17" name="object 17"/>
          <p:cNvSpPr txBox="1"/>
          <p:nvPr/>
        </p:nvSpPr>
        <p:spPr>
          <a:xfrm>
            <a:off x="1739864" y="1965878"/>
            <a:ext cx="3061335" cy="528320"/>
          </a:xfrm>
          <a:prstGeom prst="rect">
            <a:avLst/>
          </a:prstGeom>
        </p:spPr>
        <p:txBody>
          <a:bodyPr vert="horz" wrap="square" lIns="0" tIns="12065" rIns="0" bIns="0" rtlCol="0">
            <a:spAutoFit/>
          </a:bodyPr>
          <a:lstStyle/>
          <a:p>
            <a:pPr marL="12700">
              <a:lnSpc>
                <a:spcPct val="100000"/>
              </a:lnSpc>
              <a:spcBef>
                <a:spcPts val="95"/>
              </a:spcBef>
              <a:tabLst>
                <a:tab pos="1068070" algn="l"/>
              </a:tabLst>
            </a:pPr>
            <a:r>
              <a:rPr sz="3300" b="1" spc="-25" dirty="0">
                <a:solidFill>
                  <a:srgbClr val="11688B"/>
                </a:solidFill>
                <a:latin typeface="Arial"/>
                <a:cs typeface="Arial"/>
              </a:rPr>
              <a:t>03</a:t>
            </a:r>
            <a:r>
              <a:rPr sz="3300" b="1" dirty="0">
                <a:solidFill>
                  <a:srgbClr val="11688B"/>
                </a:solidFill>
                <a:latin typeface="Arial"/>
                <a:cs typeface="Arial"/>
              </a:rPr>
              <a:t>	</a:t>
            </a:r>
            <a:r>
              <a:rPr sz="3300" b="1" spc="-20" dirty="0">
                <a:solidFill>
                  <a:srgbClr val="11688B"/>
                </a:solidFill>
                <a:latin typeface="Arial"/>
                <a:cs typeface="Arial"/>
              </a:rPr>
              <a:t>Diagnosis</a:t>
            </a:r>
            <a:endParaRPr sz="3300">
              <a:latin typeface="Arial"/>
              <a:cs typeface="Arial"/>
            </a:endParaRPr>
          </a:p>
        </p:txBody>
      </p:sp>
      <p:grpSp>
        <p:nvGrpSpPr>
          <p:cNvPr id="18" name="object 18"/>
          <p:cNvGrpSpPr/>
          <p:nvPr/>
        </p:nvGrpSpPr>
        <p:grpSpPr>
          <a:xfrm>
            <a:off x="10563174" y="1482862"/>
            <a:ext cx="7512050" cy="1516380"/>
            <a:chOff x="10563174" y="1482862"/>
            <a:chExt cx="7512050" cy="1516380"/>
          </a:xfrm>
        </p:grpSpPr>
        <p:sp>
          <p:nvSpPr>
            <p:cNvPr id="19" name="object 19"/>
            <p:cNvSpPr/>
            <p:nvPr/>
          </p:nvSpPr>
          <p:spPr>
            <a:xfrm>
              <a:off x="10579049" y="1498737"/>
              <a:ext cx="7480300" cy="1484630"/>
            </a:xfrm>
            <a:custGeom>
              <a:avLst/>
              <a:gdLst/>
              <a:ahLst/>
              <a:cxnLst/>
              <a:rect l="l" t="t" r="r" b="b"/>
              <a:pathLst>
                <a:path w="7480300" h="1484630">
                  <a:moveTo>
                    <a:pt x="7460746" y="0"/>
                  </a:moveTo>
                  <a:lnTo>
                    <a:pt x="19161" y="0"/>
                  </a:lnTo>
                  <a:lnTo>
                    <a:pt x="11701" y="1505"/>
                  </a:lnTo>
                  <a:lnTo>
                    <a:pt x="5611" y="5611"/>
                  </a:lnTo>
                  <a:lnTo>
                    <a:pt x="1505" y="11701"/>
                  </a:lnTo>
                  <a:lnTo>
                    <a:pt x="0" y="19158"/>
                  </a:lnTo>
                  <a:lnTo>
                    <a:pt x="0" y="1464905"/>
                  </a:lnTo>
                  <a:lnTo>
                    <a:pt x="1505" y="1472362"/>
                  </a:lnTo>
                  <a:lnTo>
                    <a:pt x="5611" y="1478451"/>
                  </a:lnTo>
                  <a:lnTo>
                    <a:pt x="11701" y="1482557"/>
                  </a:lnTo>
                  <a:lnTo>
                    <a:pt x="19161" y="1484062"/>
                  </a:lnTo>
                  <a:lnTo>
                    <a:pt x="7460746" y="1484062"/>
                  </a:lnTo>
                  <a:lnTo>
                    <a:pt x="7468206" y="1482557"/>
                  </a:lnTo>
                  <a:lnTo>
                    <a:pt x="7474297" y="1478451"/>
                  </a:lnTo>
                  <a:lnTo>
                    <a:pt x="7478403" y="1472362"/>
                  </a:lnTo>
                  <a:lnTo>
                    <a:pt x="7479908" y="1464905"/>
                  </a:lnTo>
                  <a:lnTo>
                    <a:pt x="7479908" y="19158"/>
                  </a:lnTo>
                  <a:lnTo>
                    <a:pt x="7478403" y="11701"/>
                  </a:lnTo>
                  <a:lnTo>
                    <a:pt x="7474297" y="5611"/>
                  </a:lnTo>
                  <a:lnTo>
                    <a:pt x="7468206" y="1505"/>
                  </a:lnTo>
                  <a:lnTo>
                    <a:pt x="7460746" y="0"/>
                  </a:lnTo>
                  <a:close/>
                </a:path>
              </a:pathLst>
            </a:custGeom>
            <a:solidFill>
              <a:srgbClr val="FFFFFF"/>
            </a:solidFill>
          </p:spPr>
          <p:txBody>
            <a:bodyPr wrap="square" lIns="0" tIns="0" rIns="0" bIns="0" rtlCol="0"/>
            <a:lstStyle/>
            <a:p>
              <a:endParaRPr/>
            </a:p>
          </p:txBody>
        </p:sp>
        <p:sp>
          <p:nvSpPr>
            <p:cNvPr id="20" name="object 20"/>
            <p:cNvSpPr/>
            <p:nvPr/>
          </p:nvSpPr>
          <p:spPr>
            <a:xfrm>
              <a:off x="10579049" y="1498737"/>
              <a:ext cx="7480300" cy="1484630"/>
            </a:xfrm>
            <a:custGeom>
              <a:avLst/>
              <a:gdLst/>
              <a:ahLst/>
              <a:cxnLst/>
              <a:rect l="l" t="t" r="r" b="b"/>
              <a:pathLst>
                <a:path w="7480300" h="1484630">
                  <a:moveTo>
                    <a:pt x="0" y="19157"/>
                  </a:moveTo>
                  <a:lnTo>
                    <a:pt x="1505" y="11700"/>
                  </a:lnTo>
                  <a:lnTo>
                    <a:pt x="5611" y="5611"/>
                  </a:lnTo>
                  <a:lnTo>
                    <a:pt x="11700" y="1505"/>
                  </a:lnTo>
                  <a:lnTo>
                    <a:pt x="19157" y="0"/>
                  </a:lnTo>
                  <a:lnTo>
                    <a:pt x="7460749" y="0"/>
                  </a:lnTo>
                  <a:lnTo>
                    <a:pt x="7468206" y="1505"/>
                  </a:lnTo>
                  <a:lnTo>
                    <a:pt x="7474296" y="5611"/>
                  </a:lnTo>
                  <a:lnTo>
                    <a:pt x="7478402" y="11700"/>
                  </a:lnTo>
                  <a:lnTo>
                    <a:pt x="7479907" y="19157"/>
                  </a:lnTo>
                  <a:lnTo>
                    <a:pt x="7479907" y="1464904"/>
                  </a:lnTo>
                  <a:lnTo>
                    <a:pt x="7478402" y="1472362"/>
                  </a:lnTo>
                  <a:lnTo>
                    <a:pt x="7474296" y="1478451"/>
                  </a:lnTo>
                  <a:lnTo>
                    <a:pt x="7468206" y="1482557"/>
                  </a:lnTo>
                  <a:lnTo>
                    <a:pt x="7460749" y="1484062"/>
                  </a:lnTo>
                  <a:lnTo>
                    <a:pt x="19157" y="1484062"/>
                  </a:lnTo>
                  <a:lnTo>
                    <a:pt x="11700" y="1482557"/>
                  </a:lnTo>
                  <a:lnTo>
                    <a:pt x="5611" y="1478451"/>
                  </a:lnTo>
                  <a:lnTo>
                    <a:pt x="1505" y="1472362"/>
                  </a:lnTo>
                  <a:lnTo>
                    <a:pt x="0" y="1464904"/>
                  </a:lnTo>
                  <a:lnTo>
                    <a:pt x="0" y="19157"/>
                  </a:lnTo>
                  <a:close/>
                </a:path>
              </a:pathLst>
            </a:custGeom>
            <a:ln w="31412">
              <a:solidFill>
                <a:srgbClr val="F28A04"/>
              </a:solidFill>
            </a:ln>
          </p:spPr>
          <p:txBody>
            <a:bodyPr wrap="square" lIns="0" tIns="0" rIns="0" bIns="0" rtlCol="0"/>
            <a:lstStyle/>
            <a:p>
              <a:endParaRPr/>
            </a:p>
          </p:txBody>
        </p:sp>
      </p:grpSp>
      <p:sp>
        <p:nvSpPr>
          <p:cNvPr id="21" name="object 21"/>
          <p:cNvSpPr txBox="1"/>
          <p:nvPr/>
        </p:nvSpPr>
        <p:spPr>
          <a:xfrm>
            <a:off x="10934139" y="1965878"/>
            <a:ext cx="491490" cy="528320"/>
          </a:xfrm>
          <a:prstGeom prst="rect">
            <a:avLst/>
          </a:prstGeom>
        </p:spPr>
        <p:txBody>
          <a:bodyPr vert="horz" wrap="square" lIns="0" tIns="12065" rIns="0" bIns="0" rtlCol="0">
            <a:spAutoFit/>
          </a:bodyPr>
          <a:lstStyle/>
          <a:p>
            <a:pPr marL="12700">
              <a:lnSpc>
                <a:spcPct val="100000"/>
              </a:lnSpc>
              <a:spcBef>
                <a:spcPts val="95"/>
              </a:spcBef>
            </a:pPr>
            <a:r>
              <a:rPr sz="3300" b="1" spc="-25" dirty="0">
                <a:solidFill>
                  <a:srgbClr val="11688B"/>
                </a:solidFill>
                <a:latin typeface="Arial"/>
                <a:cs typeface="Arial"/>
              </a:rPr>
              <a:t>04</a:t>
            </a:r>
            <a:endParaRPr sz="3300">
              <a:latin typeface="Arial"/>
              <a:cs typeface="Arial"/>
            </a:endParaRPr>
          </a:p>
        </p:txBody>
      </p:sp>
      <p:sp>
        <p:nvSpPr>
          <p:cNvPr id="22" name="object 22"/>
          <p:cNvSpPr/>
          <p:nvPr/>
        </p:nvSpPr>
        <p:spPr>
          <a:xfrm>
            <a:off x="11654378" y="1693052"/>
            <a:ext cx="0" cy="1096010"/>
          </a:xfrm>
          <a:custGeom>
            <a:avLst/>
            <a:gdLst/>
            <a:ahLst/>
            <a:cxnLst/>
            <a:rect l="l" t="t" r="r" b="b"/>
            <a:pathLst>
              <a:path h="1096010">
                <a:moveTo>
                  <a:pt x="0" y="0"/>
                </a:moveTo>
                <a:lnTo>
                  <a:pt x="0" y="1095434"/>
                </a:lnTo>
              </a:path>
            </a:pathLst>
          </a:custGeom>
          <a:ln w="31412">
            <a:solidFill>
              <a:srgbClr val="ED7D31"/>
            </a:solidFill>
          </a:ln>
        </p:spPr>
        <p:txBody>
          <a:bodyPr wrap="square" lIns="0" tIns="0" rIns="0" bIns="0" rtlCol="0"/>
          <a:lstStyle/>
          <a:p>
            <a:endParaRPr/>
          </a:p>
        </p:txBody>
      </p:sp>
      <p:sp>
        <p:nvSpPr>
          <p:cNvPr id="23" name="object 23"/>
          <p:cNvSpPr txBox="1">
            <a:spLocks noGrp="1"/>
          </p:cNvSpPr>
          <p:nvPr>
            <p:ph type="title"/>
          </p:nvPr>
        </p:nvSpPr>
        <p:spPr>
          <a:xfrm>
            <a:off x="11989636" y="1714576"/>
            <a:ext cx="3969385" cy="1030605"/>
          </a:xfrm>
          <a:prstGeom prst="rect">
            <a:avLst/>
          </a:prstGeom>
        </p:spPr>
        <p:txBody>
          <a:bodyPr vert="horz" wrap="square" lIns="0" tIns="12065" rIns="0" bIns="0" rtlCol="0">
            <a:spAutoFit/>
          </a:bodyPr>
          <a:lstStyle/>
          <a:p>
            <a:pPr marL="12700" marR="5080">
              <a:lnSpc>
                <a:spcPct val="100000"/>
              </a:lnSpc>
              <a:spcBef>
                <a:spcPts val="95"/>
              </a:spcBef>
            </a:pPr>
            <a:r>
              <a:rPr sz="3300" dirty="0">
                <a:solidFill>
                  <a:srgbClr val="11688B"/>
                </a:solidFill>
              </a:rPr>
              <a:t>Importance</a:t>
            </a:r>
            <a:r>
              <a:rPr sz="3300" spc="220" dirty="0">
                <a:solidFill>
                  <a:srgbClr val="11688B"/>
                </a:solidFill>
              </a:rPr>
              <a:t> </a:t>
            </a:r>
            <a:r>
              <a:rPr sz="3300" spc="-25" dirty="0">
                <a:solidFill>
                  <a:srgbClr val="11688B"/>
                </a:solidFill>
              </a:rPr>
              <a:t>of </a:t>
            </a:r>
            <a:r>
              <a:rPr sz="3300" dirty="0">
                <a:solidFill>
                  <a:srgbClr val="11688B"/>
                </a:solidFill>
              </a:rPr>
              <a:t>timely</a:t>
            </a:r>
            <a:r>
              <a:rPr sz="3300" spc="-90" dirty="0">
                <a:solidFill>
                  <a:srgbClr val="11688B"/>
                </a:solidFill>
              </a:rPr>
              <a:t> </a:t>
            </a:r>
            <a:r>
              <a:rPr sz="3300" spc="-10" dirty="0">
                <a:solidFill>
                  <a:srgbClr val="11688B"/>
                </a:solidFill>
              </a:rPr>
              <a:t>management</a:t>
            </a:r>
            <a:endParaRPr sz="3300"/>
          </a:p>
        </p:txBody>
      </p:sp>
      <p:grpSp>
        <p:nvGrpSpPr>
          <p:cNvPr id="24" name="object 24"/>
          <p:cNvGrpSpPr/>
          <p:nvPr/>
        </p:nvGrpSpPr>
        <p:grpSpPr>
          <a:xfrm>
            <a:off x="18497949" y="631216"/>
            <a:ext cx="1113155" cy="866140"/>
            <a:chOff x="18497949" y="631216"/>
            <a:chExt cx="1113155" cy="866140"/>
          </a:xfrm>
        </p:grpSpPr>
        <p:sp>
          <p:nvSpPr>
            <p:cNvPr id="25" name="object 25"/>
            <p:cNvSpPr/>
            <p:nvPr/>
          </p:nvSpPr>
          <p:spPr>
            <a:xfrm>
              <a:off x="18497949" y="631216"/>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4"/>
                  </a:lnTo>
                  <a:lnTo>
                    <a:pt x="7355" y="766924"/>
                  </a:lnTo>
                  <a:lnTo>
                    <a:pt x="27836" y="806527"/>
                  </a:lnTo>
                  <a:lnTo>
                    <a:pt x="59066" y="837757"/>
                  </a:lnTo>
                  <a:lnTo>
                    <a:pt x="98669" y="858237"/>
                  </a:lnTo>
                  <a:lnTo>
                    <a:pt x="144267" y="865592"/>
                  </a:lnTo>
                  <a:lnTo>
                    <a:pt x="968818" y="865592"/>
                  </a:lnTo>
                  <a:lnTo>
                    <a:pt x="1014420" y="858237"/>
                  </a:lnTo>
                  <a:lnTo>
                    <a:pt x="1054024" y="837757"/>
                  </a:lnTo>
                  <a:lnTo>
                    <a:pt x="1085253" y="806527"/>
                  </a:lnTo>
                  <a:lnTo>
                    <a:pt x="1105732" y="766924"/>
                  </a:lnTo>
                  <a:lnTo>
                    <a:pt x="1113086" y="721324"/>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26" name="object 26"/>
            <p:cNvPicPr/>
            <p:nvPr/>
          </p:nvPicPr>
          <p:blipFill>
            <a:blip r:embed="rId2" cstate="print"/>
            <a:stretch>
              <a:fillRect/>
            </a:stretch>
          </p:blipFill>
          <p:spPr>
            <a:xfrm>
              <a:off x="18719430" y="743851"/>
              <a:ext cx="670974" cy="670974"/>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8C678-A4C9-9A59-1E73-AF34AD733017}"/>
              </a:ext>
            </a:extLst>
          </p:cNvPr>
          <p:cNvSpPr txBox="1"/>
          <p:nvPr/>
        </p:nvSpPr>
        <p:spPr>
          <a:xfrm>
            <a:off x="546950" y="720033"/>
            <a:ext cx="18995418" cy="9869284"/>
          </a:xfrm>
          <a:prstGeom prst="rect">
            <a:avLst/>
          </a:prstGeom>
          <a:noFill/>
        </p:spPr>
        <p:txBody>
          <a:bodyPr wrap="square" numCol="2" spcCol="180000" rtlCol="0">
            <a:noAutofit/>
          </a:bodyPr>
          <a:lstStyle/>
          <a:p>
            <a:pPr algn="l" defTabSz="1507846" rtl="0">
              <a:lnSpc>
                <a:spcPts val="2144"/>
              </a:lnSpc>
              <a:tabLst>
                <a:tab pos="753923" algn="l"/>
              </a:tabLst>
              <a:defRPr/>
            </a:pP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UK &amp; IRELAND PRESCRIBING INFORMATION</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t>
            </a:r>
            <a:endParaRPr lang="en-GB" sz="1731" kern="1200" dirty="0">
              <a:solidFill>
                <a:prstClr val="black"/>
              </a:solidFill>
              <a:latin typeface="Times New Roman" panose="02020603050405020304" pitchFamily="18" charset="0"/>
              <a:ea typeface="Times New Roman" panose="02020603050405020304" pitchFamily="18" charset="0"/>
              <a:cs typeface="+mn-cs"/>
            </a:endParaRPr>
          </a:p>
          <a:p>
            <a:pPr algn="l" defTabSz="1507846" rtl="0">
              <a:lnSpc>
                <a:spcPts val="2144"/>
              </a:lnSpc>
              <a:tabLst>
                <a:tab pos="753923" algn="l"/>
              </a:tabLst>
              <a:defRPr/>
            </a:pP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SYLVANT®</a:t>
            </a:r>
            <a:r>
              <a:rPr lang="en-GB" sz="2638"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sym typeface="Wingdings 3" panose="05040102010807070707" pitchFamily="18" charset="2"/>
              </a:rPr>
              <a:t></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a:t>
            </a:r>
            <a:r>
              <a:rPr lang="en-GB" sz="1731" b="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100mg and 400mg powder for concentrate for solution for infusion </a:t>
            </a:r>
            <a:b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br>
            <a:r>
              <a:rPr lang="en-GB" sz="1731" u="sng"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Prescribers should refer to the Summary of Product Characteristics before prescribing.</a:t>
            </a:r>
            <a:endParaRPr lang="en-GB" sz="1731" kern="1200" dirty="0">
              <a:solidFill>
                <a:prstClr val="black"/>
              </a:solidFill>
              <a:latin typeface="Times New Roman" panose="02020603050405020304" pitchFamily="18" charset="0"/>
              <a:ea typeface="Times New Roman" panose="02020603050405020304" pitchFamily="18" charset="0"/>
              <a:cs typeface="+mn-cs"/>
            </a:endParaRPr>
          </a:p>
          <a:p>
            <a:pPr algn="l" defTabSz="1507846" rtl="0">
              <a:lnSpc>
                <a:spcPts val="2144"/>
              </a:lnSpc>
              <a:tabLst>
                <a:tab pos="753923" algn="l"/>
              </a:tabLst>
              <a:defRPr/>
            </a:pP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PRESENTATION</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100 mg or 400 mg freeze-dried white powder for concentrate.</a:t>
            </a:r>
            <a:endParaRPr lang="en-GB" sz="1731" kern="1200" dirty="0">
              <a:solidFill>
                <a:prstClr val="black"/>
              </a:solidFill>
              <a:latin typeface="Times New Roman" panose="02020603050405020304" pitchFamily="18" charset="0"/>
              <a:ea typeface="Times New Roman" panose="02020603050405020304" pitchFamily="18" charset="0"/>
              <a:cs typeface="+mn-cs"/>
            </a:endParaRPr>
          </a:p>
          <a:p>
            <a:pPr algn="l" defTabSz="1507846" rtl="0">
              <a:lnSpc>
                <a:spcPts val="2144"/>
              </a:lnSpc>
              <a:tabLst>
                <a:tab pos="753923" algn="l"/>
              </a:tabLst>
              <a:defRPr/>
            </a:pP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INDICATION</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Treatment of adult patients with multicentric Castleman’s disease (MCD) who are human immunodeficiency virus (HIV) negative and human herpesvirus- 8 (HHV8) negative.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POSOLOGY &amp; ADMINISTRATION</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This medicinal product should be administered by qualified healthcare professionals and under appropriate medical supervision.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Adults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Recommended dose 11mg/kg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given over 1 hour as an intravenous infusion administered every 3 weeks until treatment failure. Haematology laboratory tests should be performed prior to each dose for first 12 months, then every third cycle. Consider delaying treatment if: absolute neutrophil count &lt;1.0x10</a:t>
            </a:r>
            <a:r>
              <a:rPr lang="en-GB" sz="1731" kern="1200" baseline="300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9</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/L; platelet count &lt;75x10</a:t>
            </a:r>
            <a:r>
              <a:rPr lang="en-GB" sz="1731" kern="1200" baseline="300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9</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/L for first administration or &lt;50x10</a:t>
            </a:r>
            <a:r>
              <a:rPr lang="en-GB" sz="1731" kern="1200" baseline="300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9</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/L for subsequent administration; or haemoglobin ≥170g/L (10.6 mmol/L). Withhold treatment if severe infection or any severe non-haematological toxicity. Restart at the same dose after recovery. Discontinue if severe infusion-related reaction, anaphylaxis, severe allergic reaction or cytokine release syndrome. Consider discontinuation if more than 2 dose delays due to treatment-related toxicities during first 48 weeks.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SPECIAL POPULATIONS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Elderly Patients: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No dose adjustment required.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Renal &amp; Hepatic impairment</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No studies.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Paediatric population</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The safety and efficacy of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in children aged 17 years and younger has not been established. No data available.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CONTRAINDICATIONS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Severe hypersensitivity to active substance or any excipient.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SPECIAL WARNINGS &amp; PRECAUTIONS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Traceability:</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In order to improve the traceability of biological medicinal products, the tradename and the batch number of the administered product should be clearly recorded.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Concurrent active serious infections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Infections, including localised infections, should be treated prior to administering SYLVANT. Serious infections, including pneumonia and sepsis, were observed during clinical studies.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Hypoglobulinaemia</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was observed in 4% to 11.3% of patients in the clinical study. Two cases of reactivated hepatitis B have been reported on concomitant use with high dose dexamethasone, and bortezomib, melphalan and prednisone. Monitor for serious infections as SYLVANT may mask signs and symptoms of acute inflammation, including suppression of fever and acute-phase reactants such as C-reactive protein (CRP).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Vaccinations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Do not administer live, attenuated vaccines concurrently or within 4 weeks prior to initiating SYLVANT.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Lipid parameters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Triglyceride and cholesterol elevations observed, manage as per current guidelines for hyperlipidaemia.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Infusion reactions and hypersensitivity</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Mild to moderate infusion reactions may improve following slowing of or stopping the infusion. Upon resolution, reinitiating the infusion at a lower infusion rate and therapeutic administration of antihistamines, paracetamol, and corticosteroids may be considered. Discontinue in patients who have severe infusion related hypersensitivity reactions (e.g., anaphylaxis).The management of severe infusion reactions should be dictated by the signs and symptoms of the reaction. Appropriate personnel and medicinal product should be available to treat anaphylaxis if it occurs.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Malignancy</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Immunomodulatory medicinal products may increase the risk of malignancy. On the basis of limited experience with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the present data do not suggest any increased risk of malignancy.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Gastrointestinal perforation</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Gastrointestinal (GI) perforation has been reported in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clinical trials. Use with caution in patients at increased risk of GI perforation. Promptly evaluate patients presenting with symptoms that may be associated with or suggestive of GI perforation.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Hepatic impairment</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Transient or intermittent mild to moderate elevation of hepatic transaminase levels or other liver function tests have been reported. Monitor patients with known hepatic impairment or elevated transaminase or bilirubin levels.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INTERACTIONS: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Binding bioactive IL-6 by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may result in increased metabolism of CYP450 substrates. It is recommended to monitor the effect or concentration of CYP450 substrates that have a narrow therapeutic index (e.g., warfarin, cyclosporine or theophylline). Exercise caution when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siltuximab</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is co-administered with medicinal products that are CYP3A4 substrates where a decrease in effectiveness would be undesirable (e.g., oral contraceptives).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WOMEN OF CHILDBEARING POTENTIAL: </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Effective contraception must be used during and up to 3 months after treatment.</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PREGNANCY</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Not recommended.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BREAST-FEEDING</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No data. Risk to newborn / infant cannot be excluded.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FERTILITY</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Effects on fertility have not been evaluated in humans.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ADVERSE REACTIONS: Very common (≥1/10)</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Upper respiratory tract infection, urinary tract infection, nasopharyngitis, neutropenia, thrombocytopenia,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hypertriglyceridaemia</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hyperuricaemia, dizziness, headache, oropharyngeal pain, hypertension, nausea, abdominal pain, vomiting, constipation, diarrhoea, gastroesophageal reflux disease, mouth ulceration, rash, pruritus, eczema, arthralgia, pain in extremity, renal impairment, localised oedema, weight increased.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Common (≥1/100 to &lt;1/10)</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Anaphylactic reaction, hypercholesterolaemia.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Prescribers should refer to the summary of product characteristics in relation to other adverse reactions. LEGAL CLASSIFICATION</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POM.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PRESENTATIONS, PACK SIZES, MARKETING AUTHORISATION NUMBER(S):</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SYLVANT 100 mg powder for concentrate for solution for infusion, 1 vial per pack: PLGB 44185/0006 (UNITED KINGDOM), EU/1/14/928/001 (REPUBLIC OF IRELAND). SYLVANT 400mg powder for concentrate for solution for infusion, 1 vial per pack: PLGB 44185/0007 (UNITED KINGDOM), EU/1/14/928/002</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(REPUBLIC OF IRELAND).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UK BASIC NHS COST: </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SYLVANT 100 mg powder for concentrate for solution for infusion, 1 vial per pack: £502.15. SYLVANT 400mg powder for concentrate for solution for infusion, 1 vial per pack: £2009.81.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MARKETING AUTHORISATION HOLDER (UNITED KINGDOM)</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Recordati</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UK Ltd., Breakspear Park, Breakspear Way, Hemel Hempstead, HP2 4TZ, United Kingdom.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MARKETING AUTHORISATION HOLDER (REPUBLIC OF IRELAND):</a:t>
            </a:r>
            <a:r>
              <a:rPr lang="en-GB" sz="1731" kern="1200" dirty="0">
                <a:solidFill>
                  <a:prstClr val="black"/>
                </a:solidFill>
                <a:latin typeface="Times New Roman" panose="02020603050405020304" pitchFamily="18" charset="0"/>
                <a:ea typeface="Times New Roman" panose="02020603050405020304" pitchFamily="18" charset="0"/>
                <a:cs typeface="+mn-cs"/>
              </a:rPr>
              <a:t>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Recordati</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Netherlands B.V.,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Beechavenue</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54, 1119PW Schiphol-Rijk, Netherlands.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FURTHER INFORMATION IS AVAILABLE UPON REQUEST FROM</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a:t>
            </a:r>
            <a:r>
              <a:rPr lang="en-GB" sz="173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Recordati</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UK Ltd, Breakspear Park, Breakspear Way, Hemel Hempstead, HP2 4TZ, United Kingdom. </a:t>
            </a:r>
            <a:r>
              <a:rPr lang="en-GB" sz="1731"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DATE PRESCRIBING INFORMATION LAST REVISED</a:t>
            </a:r>
            <a: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December 2024 (version 3.0).  </a:t>
            </a:r>
            <a:endParaRPr lang="en-GB" sz="1731" kern="1200" dirty="0">
              <a:solidFill>
                <a:prstClr val="black"/>
              </a:solidFill>
              <a:latin typeface="Times New Roman" panose="02020603050405020304" pitchFamily="18" charset="0"/>
              <a:ea typeface="Times New Roman" panose="02020603050405020304" pitchFamily="18" charset="0"/>
              <a:cs typeface="+mn-cs"/>
            </a:endParaRPr>
          </a:p>
          <a:p>
            <a:pPr algn="l" defTabSz="1507846" rtl="0">
              <a:defRPr/>
            </a:pPr>
            <a:br>
              <a:rPr lang="en-GB" sz="173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br>
            <a:endParaRPr lang="en-GB" sz="1731" kern="1200" dirty="0">
              <a:solidFill>
                <a:prstClr val="black"/>
              </a:solidFill>
              <a:latin typeface="Calibri" panose="020F0502020204030204"/>
              <a:ea typeface="+mn-ea"/>
              <a:cs typeface="+mn-cs"/>
            </a:endParaRPr>
          </a:p>
        </p:txBody>
      </p:sp>
      <p:sp>
        <p:nvSpPr>
          <p:cNvPr id="3" name="Text Box 1">
            <a:extLst>
              <a:ext uri="{FF2B5EF4-FFF2-40B4-BE49-F238E27FC236}">
                <a16:creationId xmlns:a16="http://schemas.microsoft.com/office/drawing/2014/main" id="{E2B6149B-5971-1909-2B16-D047D0CAC8A2}"/>
              </a:ext>
            </a:extLst>
          </p:cNvPr>
          <p:cNvSpPr txBox="1"/>
          <p:nvPr/>
        </p:nvSpPr>
        <p:spPr>
          <a:xfrm>
            <a:off x="10210136" y="8793590"/>
            <a:ext cx="9347015" cy="1505075"/>
          </a:xfrm>
          <a:prstGeom prst="rect">
            <a:avLst/>
          </a:prstGeom>
          <a:noFill/>
          <a:ln w="12700">
            <a:solidFill>
              <a:prstClr val="black"/>
            </a:solidFill>
          </a:ln>
          <a:effectLst/>
        </p:spPr>
        <p:txBody>
          <a:bodyPr rot="0" spcFirstLastPara="0" vert="horz" wrap="square" lIns="150781" tIns="75390" rIns="150781" bIns="75390" numCol="1" spcCol="0" rtlCol="0" fromWordArt="0" anchor="t" anchorCtr="0" forceAA="0" compatLnSpc="1">
            <a:prstTxWarp prst="textNoShape">
              <a:avLst/>
            </a:prstTxWarp>
            <a:noAutofit/>
          </a:bodyPr>
          <a:lstStyle/>
          <a:p>
            <a:pPr algn="ctr" defTabSz="1507846" rtl="0">
              <a:lnSpc>
                <a:spcPts val="2144"/>
              </a:lnSpc>
              <a:defRPr/>
            </a:pPr>
            <a:r>
              <a:rPr lang="en-GB" sz="1814"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Adverse events should be reported. (UK) Reporting forms and information can be found at https://yellowcard.mhra.gov.uk/. (Ireland) Healthcare professionals are requested to report suspected adverse reactions to HPRA via their website https://www.hpra.ie/. Adverse events should also be reported to </a:t>
            </a:r>
            <a:r>
              <a:rPr lang="en-GB" sz="1814" b="1" kern="1200" dirty="0" err="1">
                <a:solidFill>
                  <a:prstClr val="black"/>
                </a:solidFill>
                <a:latin typeface="Arial Narrow" panose="020B0606020202030204" pitchFamily="34" charset="0"/>
                <a:ea typeface="Times New Roman" panose="02020603050405020304" pitchFamily="18" charset="0"/>
                <a:cs typeface="Calibri" panose="020F0502020204030204" pitchFamily="34" charset="0"/>
              </a:rPr>
              <a:t>Recordati</a:t>
            </a:r>
            <a:r>
              <a:rPr lang="en-GB" sz="1814" b="1" kern="1200" dirty="0">
                <a:solidFill>
                  <a:prstClr val="black"/>
                </a:solidFill>
                <a:latin typeface="Arial Narrow" panose="020B0606020202030204" pitchFamily="34" charset="0"/>
                <a:ea typeface="Times New Roman" panose="02020603050405020304" pitchFamily="18" charset="0"/>
                <a:cs typeface="Calibri" panose="020F0502020204030204" pitchFamily="34" charset="0"/>
              </a:rPr>
              <a:t> UK Ltd by telephone: +44 (0)1491 414 333 or email: RRDpharmacovigilance@recordati.com.  </a:t>
            </a:r>
            <a:endParaRPr lang="en-GB" sz="1814"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63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657350">
              <a:lnSpc>
                <a:spcPct val="100000"/>
              </a:lnSpc>
              <a:spcBef>
                <a:spcPts val="120"/>
              </a:spcBef>
            </a:pPr>
            <a:r>
              <a:rPr spc="-114" dirty="0"/>
              <a:t>Background</a:t>
            </a:r>
          </a:p>
        </p:txBody>
      </p:sp>
      <p:sp>
        <p:nvSpPr>
          <p:cNvPr id="3" name="object 3"/>
          <p:cNvSpPr txBox="1"/>
          <p:nvPr/>
        </p:nvSpPr>
        <p:spPr>
          <a:xfrm>
            <a:off x="9922859" y="3670538"/>
            <a:ext cx="258445" cy="276860"/>
          </a:xfrm>
          <a:prstGeom prst="rect">
            <a:avLst/>
          </a:prstGeom>
        </p:spPr>
        <p:txBody>
          <a:bodyPr vert="horz" wrap="square" lIns="0" tIns="12065" rIns="0" bIns="0" rtlCol="0">
            <a:spAutoFit/>
          </a:bodyPr>
          <a:lstStyle/>
          <a:p>
            <a:pPr marL="12700">
              <a:lnSpc>
                <a:spcPct val="100000"/>
              </a:lnSpc>
              <a:spcBef>
                <a:spcPts val="95"/>
              </a:spcBef>
            </a:pPr>
            <a:r>
              <a:rPr sz="1650" b="1" spc="-25" dirty="0">
                <a:solidFill>
                  <a:srgbClr val="FFFFFF"/>
                </a:solidFill>
                <a:latin typeface="Arial"/>
                <a:cs typeface="Arial"/>
              </a:rPr>
              <a:t>01</a:t>
            </a:r>
            <a:endParaRPr sz="165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8093" y="4329785"/>
            <a:ext cx="3530600" cy="1156335"/>
          </a:xfrm>
          <a:prstGeom prst="rect">
            <a:avLst/>
          </a:prstGeom>
        </p:spPr>
        <p:txBody>
          <a:bodyPr vert="horz" wrap="square" lIns="0" tIns="15240" rIns="0" bIns="0" rtlCol="0">
            <a:spAutoFit/>
          </a:bodyPr>
          <a:lstStyle/>
          <a:p>
            <a:pPr marL="12700">
              <a:lnSpc>
                <a:spcPct val="100000"/>
              </a:lnSpc>
              <a:spcBef>
                <a:spcPts val="120"/>
              </a:spcBef>
            </a:pPr>
            <a:r>
              <a:rPr dirty="0"/>
              <a:t>The</a:t>
            </a:r>
            <a:r>
              <a:rPr spc="-500" dirty="0"/>
              <a:t> </a:t>
            </a:r>
            <a:r>
              <a:rPr spc="-75" dirty="0"/>
              <a:t>end</a:t>
            </a:r>
          </a:p>
        </p:txBody>
      </p:sp>
      <p:sp>
        <p:nvSpPr>
          <p:cNvPr id="3" name="object 3"/>
          <p:cNvSpPr/>
          <p:nvPr/>
        </p:nvSpPr>
        <p:spPr>
          <a:xfrm>
            <a:off x="8284536" y="5769003"/>
            <a:ext cx="3811270" cy="0"/>
          </a:xfrm>
          <a:custGeom>
            <a:avLst/>
            <a:gdLst/>
            <a:ahLst/>
            <a:cxnLst/>
            <a:rect l="l" t="t" r="r" b="b"/>
            <a:pathLst>
              <a:path w="3811270">
                <a:moveTo>
                  <a:pt x="0" y="0"/>
                </a:moveTo>
                <a:lnTo>
                  <a:pt x="3810701" y="0"/>
                </a:lnTo>
              </a:path>
            </a:pathLst>
          </a:custGeom>
          <a:ln w="34030">
            <a:solidFill>
              <a:srgbClr val="FFFFFF"/>
            </a:solidFill>
          </a:ln>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153370" y="2640916"/>
            <a:ext cx="3310254" cy="593725"/>
          </a:xfrm>
          <a:custGeom>
            <a:avLst/>
            <a:gdLst/>
            <a:ahLst/>
            <a:cxnLst/>
            <a:rect l="l" t="t" r="r" b="b"/>
            <a:pathLst>
              <a:path w="3310255" h="593725">
                <a:moveTo>
                  <a:pt x="3211169" y="0"/>
                </a:moveTo>
                <a:lnTo>
                  <a:pt x="98928" y="0"/>
                </a:lnTo>
                <a:lnTo>
                  <a:pt x="60421" y="7775"/>
                </a:lnTo>
                <a:lnTo>
                  <a:pt x="28975" y="28978"/>
                </a:lnTo>
                <a:lnTo>
                  <a:pt x="7774" y="60427"/>
                </a:lnTo>
                <a:lnTo>
                  <a:pt x="0" y="98938"/>
                </a:lnTo>
                <a:lnTo>
                  <a:pt x="0" y="494686"/>
                </a:lnTo>
                <a:lnTo>
                  <a:pt x="7774" y="533197"/>
                </a:lnTo>
                <a:lnTo>
                  <a:pt x="28975" y="564646"/>
                </a:lnTo>
                <a:lnTo>
                  <a:pt x="60421" y="585849"/>
                </a:lnTo>
                <a:lnTo>
                  <a:pt x="98928" y="593624"/>
                </a:lnTo>
                <a:lnTo>
                  <a:pt x="3211169" y="593624"/>
                </a:lnTo>
                <a:lnTo>
                  <a:pt x="3249678" y="585849"/>
                </a:lnTo>
                <a:lnTo>
                  <a:pt x="3281127" y="564646"/>
                </a:lnTo>
                <a:lnTo>
                  <a:pt x="3302332" y="533197"/>
                </a:lnTo>
                <a:lnTo>
                  <a:pt x="3310108" y="494686"/>
                </a:lnTo>
                <a:lnTo>
                  <a:pt x="3310108" y="98938"/>
                </a:lnTo>
                <a:lnTo>
                  <a:pt x="3302332" y="60427"/>
                </a:lnTo>
                <a:lnTo>
                  <a:pt x="3281127" y="28978"/>
                </a:lnTo>
                <a:lnTo>
                  <a:pt x="3249678" y="7775"/>
                </a:lnTo>
                <a:lnTo>
                  <a:pt x="3211169" y="0"/>
                </a:lnTo>
                <a:close/>
              </a:path>
            </a:pathLst>
          </a:custGeom>
          <a:solidFill>
            <a:srgbClr val="F28A04"/>
          </a:solidFill>
        </p:spPr>
        <p:txBody>
          <a:bodyPr wrap="square" lIns="0" tIns="0" rIns="0" bIns="0" rtlCol="0"/>
          <a:lstStyle/>
          <a:p>
            <a:endParaRPr/>
          </a:p>
        </p:txBody>
      </p:sp>
      <p:sp>
        <p:nvSpPr>
          <p:cNvPr id="3" name="object 3"/>
          <p:cNvSpPr txBox="1"/>
          <p:nvPr/>
        </p:nvSpPr>
        <p:spPr>
          <a:xfrm>
            <a:off x="1434080" y="6148368"/>
            <a:ext cx="9695180" cy="1231900"/>
          </a:xfrm>
          <a:prstGeom prst="rect">
            <a:avLst/>
          </a:prstGeom>
        </p:spPr>
        <p:txBody>
          <a:bodyPr vert="horz" wrap="square" lIns="0" tIns="11430" rIns="0" bIns="0" rtlCol="0">
            <a:spAutoFit/>
          </a:bodyPr>
          <a:lstStyle/>
          <a:p>
            <a:pPr marL="295275" marR="5080" indent="-283210">
              <a:lnSpc>
                <a:spcPct val="101499"/>
              </a:lnSpc>
              <a:spcBef>
                <a:spcPts val="90"/>
              </a:spcBef>
              <a:buChar char="•"/>
              <a:tabLst>
                <a:tab pos="295275" algn="l"/>
              </a:tabLst>
            </a:pPr>
            <a:r>
              <a:rPr sz="2600" dirty="0">
                <a:solidFill>
                  <a:srgbClr val="11688B"/>
                </a:solidFill>
                <a:latin typeface="Arial"/>
                <a:cs typeface="Arial"/>
              </a:rPr>
              <a:t>Multicentric</a:t>
            </a:r>
            <a:r>
              <a:rPr sz="2600" spc="55" dirty="0">
                <a:solidFill>
                  <a:srgbClr val="11688B"/>
                </a:solidFill>
                <a:latin typeface="Arial"/>
                <a:cs typeface="Arial"/>
              </a:rPr>
              <a:t> </a:t>
            </a:r>
            <a:r>
              <a:rPr sz="2600" dirty="0">
                <a:solidFill>
                  <a:srgbClr val="11688B"/>
                </a:solidFill>
                <a:latin typeface="Arial"/>
                <a:cs typeface="Arial"/>
              </a:rPr>
              <a:t>Castleman</a:t>
            </a:r>
            <a:r>
              <a:rPr sz="2600" spc="65" dirty="0">
                <a:solidFill>
                  <a:srgbClr val="11688B"/>
                </a:solidFill>
                <a:latin typeface="Arial"/>
                <a:cs typeface="Arial"/>
              </a:rPr>
              <a:t> </a:t>
            </a:r>
            <a:r>
              <a:rPr sz="2600" dirty="0">
                <a:solidFill>
                  <a:srgbClr val="11688B"/>
                </a:solidFill>
                <a:latin typeface="Arial"/>
                <a:cs typeface="Arial"/>
              </a:rPr>
              <a:t>Disease</a:t>
            </a:r>
            <a:r>
              <a:rPr sz="2600" spc="60" dirty="0">
                <a:solidFill>
                  <a:srgbClr val="11688B"/>
                </a:solidFill>
                <a:latin typeface="Arial"/>
                <a:cs typeface="Arial"/>
              </a:rPr>
              <a:t> </a:t>
            </a:r>
            <a:r>
              <a:rPr sz="2600" spc="-20" dirty="0">
                <a:solidFill>
                  <a:srgbClr val="11688B"/>
                </a:solidFill>
                <a:latin typeface="Arial"/>
                <a:cs typeface="Arial"/>
              </a:rPr>
              <a:t>(MCD)</a:t>
            </a:r>
            <a:r>
              <a:rPr sz="2600" spc="65" dirty="0">
                <a:solidFill>
                  <a:srgbClr val="11688B"/>
                </a:solidFill>
                <a:latin typeface="Arial"/>
                <a:cs typeface="Arial"/>
              </a:rPr>
              <a:t> </a:t>
            </a:r>
            <a:r>
              <a:rPr sz="2600" dirty="0">
                <a:solidFill>
                  <a:srgbClr val="11688B"/>
                </a:solidFill>
                <a:latin typeface="Arial"/>
                <a:cs typeface="Arial"/>
              </a:rPr>
              <a:t>is</a:t>
            </a:r>
            <a:r>
              <a:rPr sz="2600" spc="60" dirty="0">
                <a:solidFill>
                  <a:srgbClr val="11688B"/>
                </a:solidFill>
                <a:latin typeface="Arial"/>
                <a:cs typeface="Arial"/>
              </a:rPr>
              <a:t> </a:t>
            </a:r>
            <a:r>
              <a:rPr sz="2600" dirty="0">
                <a:solidFill>
                  <a:srgbClr val="11688B"/>
                </a:solidFill>
                <a:latin typeface="Arial"/>
                <a:cs typeface="Arial"/>
              </a:rPr>
              <a:t>a</a:t>
            </a:r>
            <a:r>
              <a:rPr sz="2600" spc="60" dirty="0">
                <a:solidFill>
                  <a:srgbClr val="11688B"/>
                </a:solidFill>
                <a:latin typeface="Arial"/>
                <a:cs typeface="Arial"/>
              </a:rPr>
              <a:t> </a:t>
            </a:r>
            <a:r>
              <a:rPr sz="2600" dirty="0">
                <a:solidFill>
                  <a:srgbClr val="11688B"/>
                </a:solidFill>
                <a:latin typeface="Arial"/>
                <a:cs typeface="Arial"/>
              </a:rPr>
              <a:t>subset</a:t>
            </a:r>
            <a:r>
              <a:rPr sz="2600" spc="70" dirty="0">
                <a:solidFill>
                  <a:srgbClr val="11688B"/>
                </a:solidFill>
                <a:latin typeface="Arial"/>
                <a:cs typeface="Arial"/>
              </a:rPr>
              <a:t> </a:t>
            </a:r>
            <a:r>
              <a:rPr sz="2600" spc="50" dirty="0">
                <a:solidFill>
                  <a:srgbClr val="11688B"/>
                </a:solidFill>
                <a:latin typeface="Arial"/>
                <a:cs typeface="Arial"/>
              </a:rPr>
              <a:t>of</a:t>
            </a:r>
            <a:r>
              <a:rPr sz="2600" spc="70" dirty="0">
                <a:solidFill>
                  <a:srgbClr val="11688B"/>
                </a:solidFill>
                <a:latin typeface="Arial"/>
                <a:cs typeface="Arial"/>
              </a:rPr>
              <a:t> </a:t>
            </a:r>
            <a:r>
              <a:rPr sz="2600" dirty="0">
                <a:solidFill>
                  <a:srgbClr val="11688B"/>
                </a:solidFill>
                <a:latin typeface="Arial"/>
                <a:cs typeface="Arial"/>
              </a:rPr>
              <a:t>CD</a:t>
            </a:r>
            <a:r>
              <a:rPr sz="2600" spc="65" dirty="0">
                <a:solidFill>
                  <a:srgbClr val="11688B"/>
                </a:solidFill>
                <a:latin typeface="Arial"/>
                <a:cs typeface="Arial"/>
              </a:rPr>
              <a:t> </a:t>
            </a:r>
            <a:r>
              <a:rPr sz="2600" spc="-10" dirty="0">
                <a:solidFill>
                  <a:srgbClr val="11688B"/>
                </a:solidFill>
                <a:latin typeface="Arial"/>
                <a:cs typeface="Arial"/>
              </a:rPr>
              <a:t>which </a:t>
            </a:r>
            <a:r>
              <a:rPr sz="2600" dirty="0">
                <a:solidFill>
                  <a:srgbClr val="11688B"/>
                </a:solidFill>
                <a:latin typeface="Arial"/>
                <a:cs typeface="Arial"/>
              </a:rPr>
              <a:t>has</a:t>
            </a:r>
            <a:r>
              <a:rPr sz="2600" spc="155" dirty="0">
                <a:solidFill>
                  <a:srgbClr val="11688B"/>
                </a:solidFill>
                <a:latin typeface="Arial"/>
                <a:cs typeface="Arial"/>
              </a:rPr>
              <a:t> </a:t>
            </a:r>
            <a:r>
              <a:rPr sz="2600" dirty="0">
                <a:solidFill>
                  <a:srgbClr val="11688B"/>
                </a:solidFill>
                <a:latin typeface="Arial"/>
                <a:cs typeface="Arial"/>
              </a:rPr>
              <a:t>lymphadenopathy</a:t>
            </a:r>
            <a:r>
              <a:rPr sz="2600" spc="160" dirty="0">
                <a:solidFill>
                  <a:srgbClr val="11688B"/>
                </a:solidFill>
                <a:latin typeface="Arial"/>
                <a:cs typeface="Arial"/>
              </a:rPr>
              <a:t> </a:t>
            </a:r>
            <a:r>
              <a:rPr sz="2600" dirty="0">
                <a:solidFill>
                  <a:srgbClr val="11688B"/>
                </a:solidFill>
                <a:latin typeface="Arial"/>
                <a:cs typeface="Arial"/>
              </a:rPr>
              <a:t>in</a:t>
            </a:r>
            <a:r>
              <a:rPr sz="2600" spc="160" dirty="0">
                <a:solidFill>
                  <a:srgbClr val="11688B"/>
                </a:solidFill>
                <a:latin typeface="Arial"/>
                <a:cs typeface="Arial"/>
              </a:rPr>
              <a:t> </a:t>
            </a:r>
            <a:r>
              <a:rPr sz="2600" dirty="0">
                <a:solidFill>
                  <a:srgbClr val="11688B"/>
                </a:solidFill>
                <a:latin typeface="Arial"/>
                <a:cs typeface="Arial"/>
              </a:rPr>
              <a:t>multiple</a:t>
            </a:r>
            <a:r>
              <a:rPr sz="2600" spc="150" dirty="0">
                <a:solidFill>
                  <a:srgbClr val="11688B"/>
                </a:solidFill>
                <a:latin typeface="Arial"/>
                <a:cs typeface="Arial"/>
              </a:rPr>
              <a:t> </a:t>
            </a:r>
            <a:r>
              <a:rPr sz="2600" dirty="0">
                <a:solidFill>
                  <a:srgbClr val="11688B"/>
                </a:solidFill>
                <a:latin typeface="Arial"/>
                <a:cs typeface="Arial"/>
              </a:rPr>
              <a:t>lymph</a:t>
            </a:r>
            <a:r>
              <a:rPr sz="2600" spc="160" dirty="0">
                <a:solidFill>
                  <a:srgbClr val="11688B"/>
                </a:solidFill>
                <a:latin typeface="Arial"/>
                <a:cs typeface="Arial"/>
              </a:rPr>
              <a:t> </a:t>
            </a:r>
            <a:r>
              <a:rPr sz="2600" dirty="0">
                <a:solidFill>
                  <a:srgbClr val="11688B"/>
                </a:solidFill>
                <a:latin typeface="Arial"/>
                <a:cs typeface="Arial"/>
              </a:rPr>
              <a:t>node</a:t>
            </a:r>
            <a:r>
              <a:rPr sz="2600" spc="150" dirty="0">
                <a:solidFill>
                  <a:srgbClr val="11688B"/>
                </a:solidFill>
                <a:latin typeface="Arial"/>
                <a:cs typeface="Arial"/>
              </a:rPr>
              <a:t> </a:t>
            </a:r>
            <a:r>
              <a:rPr sz="2600" dirty="0">
                <a:solidFill>
                  <a:srgbClr val="11688B"/>
                </a:solidFill>
                <a:latin typeface="Arial"/>
                <a:cs typeface="Arial"/>
              </a:rPr>
              <a:t>sites,</a:t>
            </a:r>
            <a:r>
              <a:rPr sz="2600" spc="160" dirty="0">
                <a:solidFill>
                  <a:srgbClr val="11688B"/>
                </a:solidFill>
                <a:latin typeface="Arial"/>
                <a:cs typeface="Arial"/>
              </a:rPr>
              <a:t> </a:t>
            </a:r>
            <a:r>
              <a:rPr sz="2600" dirty="0">
                <a:solidFill>
                  <a:srgbClr val="11688B"/>
                </a:solidFill>
                <a:latin typeface="Arial"/>
                <a:cs typeface="Arial"/>
              </a:rPr>
              <a:t>and</a:t>
            </a:r>
            <a:r>
              <a:rPr sz="2600" spc="165" dirty="0">
                <a:solidFill>
                  <a:srgbClr val="11688B"/>
                </a:solidFill>
                <a:latin typeface="Arial"/>
                <a:cs typeface="Arial"/>
              </a:rPr>
              <a:t> </a:t>
            </a:r>
            <a:r>
              <a:rPr sz="2600" spc="-25" dirty="0">
                <a:solidFill>
                  <a:srgbClr val="11688B"/>
                </a:solidFill>
                <a:latin typeface="Arial"/>
                <a:cs typeface="Arial"/>
              </a:rPr>
              <a:t>is </a:t>
            </a:r>
            <a:r>
              <a:rPr sz="2600" dirty="0">
                <a:solidFill>
                  <a:srgbClr val="11688B"/>
                </a:solidFill>
                <a:latin typeface="Arial"/>
                <a:cs typeface="Arial"/>
              </a:rPr>
              <a:t>further</a:t>
            </a:r>
            <a:r>
              <a:rPr sz="2600" spc="170" dirty="0">
                <a:solidFill>
                  <a:srgbClr val="11688B"/>
                </a:solidFill>
                <a:latin typeface="Arial"/>
                <a:cs typeface="Arial"/>
              </a:rPr>
              <a:t> </a:t>
            </a:r>
            <a:r>
              <a:rPr sz="2600" dirty="0">
                <a:solidFill>
                  <a:srgbClr val="11688B"/>
                </a:solidFill>
                <a:latin typeface="Arial"/>
                <a:cs typeface="Arial"/>
              </a:rPr>
              <a:t>divided</a:t>
            </a:r>
            <a:r>
              <a:rPr sz="2600" spc="175" dirty="0">
                <a:solidFill>
                  <a:srgbClr val="11688B"/>
                </a:solidFill>
                <a:latin typeface="Arial"/>
                <a:cs typeface="Arial"/>
              </a:rPr>
              <a:t> </a:t>
            </a:r>
            <a:r>
              <a:rPr sz="2600" dirty="0">
                <a:solidFill>
                  <a:srgbClr val="11688B"/>
                </a:solidFill>
                <a:latin typeface="Arial"/>
                <a:cs typeface="Arial"/>
              </a:rPr>
              <a:t>into</a:t>
            </a:r>
            <a:r>
              <a:rPr sz="2600" spc="170" dirty="0">
                <a:solidFill>
                  <a:srgbClr val="11688B"/>
                </a:solidFill>
                <a:latin typeface="Arial"/>
                <a:cs typeface="Arial"/>
              </a:rPr>
              <a:t> </a:t>
            </a:r>
            <a:r>
              <a:rPr sz="2600" dirty="0">
                <a:solidFill>
                  <a:srgbClr val="11688B"/>
                </a:solidFill>
                <a:latin typeface="Arial"/>
                <a:cs typeface="Arial"/>
              </a:rPr>
              <a:t>subsets</a:t>
            </a:r>
            <a:r>
              <a:rPr sz="2600" spc="175" dirty="0">
                <a:solidFill>
                  <a:srgbClr val="11688B"/>
                </a:solidFill>
                <a:latin typeface="Arial"/>
                <a:cs typeface="Arial"/>
              </a:rPr>
              <a:t> </a:t>
            </a:r>
            <a:r>
              <a:rPr sz="2600" dirty="0">
                <a:solidFill>
                  <a:srgbClr val="11688B"/>
                </a:solidFill>
                <a:latin typeface="Arial"/>
                <a:cs typeface="Arial"/>
              </a:rPr>
              <a:t>classified</a:t>
            </a:r>
            <a:r>
              <a:rPr sz="2600" spc="175" dirty="0">
                <a:solidFill>
                  <a:srgbClr val="11688B"/>
                </a:solidFill>
                <a:latin typeface="Arial"/>
                <a:cs typeface="Arial"/>
              </a:rPr>
              <a:t> </a:t>
            </a:r>
            <a:r>
              <a:rPr sz="2600" spc="55" dirty="0">
                <a:solidFill>
                  <a:srgbClr val="11688B"/>
                </a:solidFill>
                <a:latin typeface="Arial"/>
                <a:cs typeface="Arial"/>
              </a:rPr>
              <a:t>by</a:t>
            </a:r>
            <a:r>
              <a:rPr sz="2600" spc="170" dirty="0">
                <a:solidFill>
                  <a:srgbClr val="11688B"/>
                </a:solidFill>
                <a:latin typeface="Arial"/>
                <a:cs typeface="Arial"/>
              </a:rPr>
              <a:t> </a:t>
            </a:r>
            <a:r>
              <a:rPr sz="2600" spc="-10" dirty="0">
                <a:solidFill>
                  <a:srgbClr val="11688B"/>
                </a:solidFill>
                <a:latin typeface="Arial"/>
                <a:cs typeface="Arial"/>
              </a:rPr>
              <a:t>driver:</a:t>
            </a:r>
            <a:endParaRPr sz="2600">
              <a:latin typeface="Arial"/>
              <a:cs typeface="Arial"/>
            </a:endParaRPr>
          </a:p>
        </p:txBody>
      </p:sp>
      <p:sp>
        <p:nvSpPr>
          <p:cNvPr id="4" name="object 4"/>
          <p:cNvSpPr txBox="1"/>
          <p:nvPr/>
        </p:nvSpPr>
        <p:spPr>
          <a:xfrm>
            <a:off x="8775479" y="6964678"/>
            <a:ext cx="334010" cy="289560"/>
          </a:xfrm>
          <a:prstGeom prst="rect">
            <a:avLst/>
          </a:prstGeom>
        </p:spPr>
        <p:txBody>
          <a:bodyPr vert="horz" wrap="square" lIns="0" tIns="16510" rIns="0" bIns="0" rtlCol="0">
            <a:spAutoFit/>
          </a:bodyPr>
          <a:lstStyle/>
          <a:p>
            <a:pPr marL="12700">
              <a:lnSpc>
                <a:spcPct val="100000"/>
              </a:lnSpc>
              <a:spcBef>
                <a:spcPts val="130"/>
              </a:spcBef>
            </a:pPr>
            <a:r>
              <a:rPr sz="1700" spc="-25" dirty="0">
                <a:solidFill>
                  <a:srgbClr val="11688B"/>
                </a:solidFill>
                <a:latin typeface="Arial"/>
                <a:cs typeface="Arial"/>
              </a:rPr>
              <a:t>1,2</a:t>
            </a:r>
            <a:endParaRPr sz="1700">
              <a:latin typeface="Arial"/>
              <a:cs typeface="Arial"/>
            </a:endParaRPr>
          </a:p>
        </p:txBody>
      </p:sp>
      <p:sp>
        <p:nvSpPr>
          <p:cNvPr id="5" name="object 5"/>
          <p:cNvSpPr txBox="1"/>
          <p:nvPr/>
        </p:nvSpPr>
        <p:spPr>
          <a:xfrm>
            <a:off x="2032221" y="7362154"/>
            <a:ext cx="8965565" cy="2028825"/>
          </a:xfrm>
          <a:prstGeom prst="rect">
            <a:avLst/>
          </a:prstGeom>
        </p:spPr>
        <p:txBody>
          <a:bodyPr vert="horz" wrap="square" lIns="0" tIns="17145" rIns="0" bIns="0" rtlCol="0">
            <a:spAutoFit/>
          </a:bodyPr>
          <a:lstStyle/>
          <a:p>
            <a:pPr marL="320675" indent="-282575">
              <a:lnSpc>
                <a:spcPct val="100000"/>
              </a:lnSpc>
              <a:spcBef>
                <a:spcPts val="135"/>
              </a:spcBef>
              <a:buChar char="•"/>
              <a:tabLst>
                <a:tab pos="320675" algn="l"/>
              </a:tabLst>
            </a:pPr>
            <a:r>
              <a:rPr sz="2600" dirty="0">
                <a:solidFill>
                  <a:srgbClr val="11688B"/>
                </a:solidFill>
                <a:latin typeface="Arial"/>
                <a:cs typeface="Arial"/>
              </a:rPr>
              <a:t>Human</a:t>
            </a:r>
            <a:r>
              <a:rPr sz="2600" spc="160" dirty="0">
                <a:solidFill>
                  <a:srgbClr val="11688B"/>
                </a:solidFill>
                <a:latin typeface="Arial"/>
                <a:cs typeface="Arial"/>
              </a:rPr>
              <a:t> </a:t>
            </a:r>
            <a:r>
              <a:rPr sz="2600" dirty="0">
                <a:solidFill>
                  <a:srgbClr val="11688B"/>
                </a:solidFill>
                <a:latin typeface="Arial"/>
                <a:cs typeface="Arial"/>
              </a:rPr>
              <a:t>herpesvirus-8</a:t>
            </a:r>
            <a:r>
              <a:rPr sz="2600" spc="165" dirty="0">
                <a:solidFill>
                  <a:srgbClr val="11688B"/>
                </a:solidFill>
                <a:latin typeface="Arial"/>
                <a:cs typeface="Arial"/>
              </a:rPr>
              <a:t> </a:t>
            </a:r>
            <a:r>
              <a:rPr sz="2600" dirty="0">
                <a:solidFill>
                  <a:srgbClr val="11688B"/>
                </a:solidFill>
                <a:latin typeface="Arial"/>
                <a:cs typeface="Arial"/>
              </a:rPr>
              <a:t>positive</a:t>
            </a:r>
            <a:r>
              <a:rPr sz="2600" spc="160" dirty="0">
                <a:solidFill>
                  <a:srgbClr val="11688B"/>
                </a:solidFill>
                <a:latin typeface="Arial"/>
                <a:cs typeface="Arial"/>
              </a:rPr>
              <a:t> </a:t>
            </a:r>
            <a:r>
              <a:rPr sz="2600" dirty="0">
                <a:solidFill>
                  <a:srgbClr val="11688B"/>
                </a:solidFill>
                <a:latin typeface="Arial"/>
                <a:cs typeface="Arial"/>
              </a:rPr>
              <a:t>MCD</a:t>
            </a:r>
            <a:r>
              <a:rPr sz="2600" spc="165" dirty="0">
                <a:solidFill>
                  <a:srgbClr val="11688B"/>
                </a:solidFill>
                <a:latin typeface="Arial"/>
                <a:cs typeface="Arial"/>
              </a:rPr>
              <a:t> </a:t>
            </a:r>
            <a:r>
              <a:rPr sz="2600" spc="-35" dirty="0">
                <a:solidFill>
                  <a:srgbClr val="11688B"/>
                </a:solidFill>
                <a:latin typeface="Arial"/>
                <a:cs typeface="Arial"/>
              </a:rPr>
              <a:t>(HHV-</a:t>
            </a:r>
            <a:r>
              <a:rPr sz="2600" dirty="0">
                <a:solidFill>
                  <a:srgbClr val="11688B"/>
                </a:solidFill>
                <a:latin typeface="Arial"/>
                <a:cs typeface="Arial"/>
              </a:rPr>
              <a:t>8</a:t>
            </a:r>
            <a:r>
              <a:rPr sz="2550" baseline="27777" dirty="0">
                <a:solidFill>
                  <a:srgbClr val="11688B"/>
                </a:solidFill>
                <a:latin typeface="Arial"/>
                <a:cs typeface="Arial"/>
              </a:rPr>
              <a:t>+</a:t>
            </a:r>
            <a:r>
              <a:rPr sz="2550" spc="652" baseline="27777" dirty="0">
                <a:solidFill>
                  <a:srgbClr val="11688B"/>
                </a:solidFill>
                <a:latin typeface="Arial"/>
                <a:cs typeface="Arial"/>
              </a:rPr>
              <a:t> </a:t>
            </a:r>
            <a:r>
              <a:rPr sz="2600" spc="-20" dirty="0">
                <a:solidFill>
                  <a:srgbClr val="11688B"/>
                </a:solidFill>
                <a:latin typeface="Arial"/>
                <a:cs typeface="Arial"/>
              </a:rPr>
              <a:t>MCD)</a:t>
            </a:r>
            <a:endParaRPr sz="2600">
              <a:latin typeface="Arial"/>
              <a:cs typeface="Arial"/>
            </a:endParaRPr>
          </a:p>
          <a:p>
            <a:pPr marL="320675" marR="30480" indent="-283210">
              <a:lnSpc>
                <a:spcPts val="3150"/>
              </a:lnSpc>
              <a:spcBef>
                <a:spcPts val="90"/>
              </a:spcBef>
              <a:buFont typeface="Arial"/>
              <a:buChar char="•"/>
              <a:tabLst>
                <a:tab pos="320675" algn="l"/>
              </a:tabLst>
            </a:pPr>
            <a:r>
              <a:rPr sz="2600" b="1" u="heavy" dirty="0">
                <a:solidFill>
                  <a:srgbClr val="11688B"/>
                </a:solidFill>
                <a:uFill>
                  <a:solidFill>
                    <a:srgbClr val="11688B"/>
                  </a:solidFill>
                </a:uFill>
                <a:latin typeface="Arial"/>
                <a:cs typeface="Arial"/>
              </a:rPr>
              <a:t>P</a:t>
            </a:r>
            <a:r>
              <a:rPr sz="2600" u="none" dirty="0">
                <a:solidFill>
                  <a:srgbClr val="11688B"/>
                </a:solidFill>
                <a:latin typeface="Arial"/>
                <a:cs typeface="Arial"/>
              </a:rPr>
              <a:t>olyneuropathy,</a:t>
            </a:r>
            <a:r>
              <a:rPr sz="2600" u="none" spc="240" dirty="0">
                <a:solidFill>
                  <a:srgbClr val="11688B"/>
                </a:solidFill>
                <a:latin typeface="Arial"/>
                <a:cs typeface="Arial"/>
              </a:rPr>
              <a:t> </a:t>
            </a:r>
            <a:r>
              <a:rPr sz="2600" b="1" u="heavy" dirty="0">
                <a:solidFill>
                  <a:srgbClr val="11688B"/>
                </a:solidFill>
                <a:uFill>
                  <a:solidFill>
                    <a:srgbClr val="11688B"/>
                  </a:solidFill>
                </a:uFill>
                <a:latin typeface="Arial"/>
                <a:cs typeface="Arial"/>
              </a:rPr>
              <a:t>O</a:t>
            </a:r>
            <a:r>
              <a:rPr sz="2600" u="none" dirty="0">
                <a:solidFill>
                  <a:srgbClr val="11688B"/>
                </a:solidFill>
                <a:latin typeface="Arial"/>
                <a:cs typeface="Arial"/>
              </a:rPr>
              <a:t>rganomegaly,</a:t>
            </a:r>
            <a:r>
              <a:rPr sz="2600" u="none" spc="240" dirty="0">
                <a:solidFill>
                  <a:srgbClr val="11688B"/>
                </a:solidFill>
                <a:latin typeface="Arial"/>
                <a:cs typeface="Arial"/>
              </a:rPr>
              <a:t> </a:t>
            </a:r>
            <a:r>
              <a:rPr sz="2600" b="1" u="heavy" spc="-10" dirty="0">
                <a:solidFill>
                  <a:srgbClr val="11688B"/>
                </a:solidFill>
                <a:uFill>
                  <a:solidFill>
                    <a:srgbClr val="11688B"/>
                  </a:solidFill>
                </a:uFill>
                <a:latin typeface="Arial"/>
                <a:cs typeface="Arial"/>
              </a:rPr>
              <a:t>E</a:t>
            </a:r>
            <a:r>
              <a:rPr sz="2600" u="none" spc="-10" dirty="0">
                <a:solidFill>
                  <a:srgbClr val="11688B"/>
                </a:solidFill>
                <a:latin typeface="Arial"/>
                <a:cs typeface="Arial"/>
              </a:rPr>
              <a:t>ndocrinopathy, </a:t>
            </a:r>
            <a:r>
              <a:rPr sz="2600" b="1" u="heavy" spc="45" dirty="0">
                <a:solidFill>
                  <a:srgbClr val="11688B"/>
                </a:solidFill>
                <a:uFill>
                  <a:solidFill>
                    <a:srgbClr val="11688B"/>
                  </a:solidFill>
                </a:uFill>
                <a:latin typeface="Arial"/>
                <a:cs typeface="Arial"/>
              </a:rPr>
              <a:t>M</a:t>
            </a:r>
            <a:r>
              <a:rPr sz="2600" u="none" spc="45" dirty="0">
                <a:solidFill>
                  <a:srgbClr val="11688B"/>
                </a:solidFill>
                <a:latin typeface="Arial"/>
                <a:cs typeface="Arial"/>
              </a:rPr>
              <a:t>onoclonal</a:t>
            </a:r>
            <a:r>
              <a:rPr sz="2600" u="none" spc="170" dirty="0">
                <a:solidFill>
                  <a:srgbClr val="11688B"/>
                </a:solidFill>
                <a:latin typeface="Arial"/>
                <a:cs typeface="Arial"/>
              </a:rPr>
              <a:t> </a:t>
            </a:r>
            <a:r>
              <a:rPr sz="2600" u="none" dirty="0">
                <a:solidFill>
                  <a:srgbClr val="11688B"/>
                </a:solidFill>
                <a:latin typeface="Arial"/>
                <a:cs typeface="Arial"/>
              </a:rPr>
              <a:t>gammopathy,</a:t>
            </a:r>
            <a:r>
              <a:rPr sz="2600" u="none" spc="165" dirty="0">
                <a:solidFill>
                  <a:srgbClr val="11688B"/>
                </a:solidFill>
                <a:latin typeface="Arial"/>
                <a:cs typeface="Arial"/>
              </a:rPr>
              <a:t> </a:t>
            </a:r>
            <a:r>
              <a:rPr sz="2600" b="1" u="heavy" dirty="0">
                <a:solidFill>
                  <a:srgbClr val="11688B"/>
                </a:solidFill>
                <a:uFill>
                  <a:solidFill>
                    <a:srgbClr val="11688B"/>
                  </a:solidFill>
                </a:uFill>
                <a:latin typeface="Arial"/>
                <a:cs typeface="Arial"/>
              </a:rPr>
              <a:t>S</a:t>
            </a:r>
            <a:r>
              <a:rPr sz="2600" u="none" dirty="0">
                <a:solidFill>
                  <a:srgbClr val="11688B"/>
                </a:solidFill>
                <a:latin typeface="Arial"/>
                <a:cs typeface="Arial"/>
              </a:rPr>
              <a:t>kin</a:t>
            </a:r>
            <a:r>
              <a:rPr sz="2600" u="none" spc="170" dirty="0">
                <a:solidFill>
                  <a:srgbClr val="11688B"/>
                </a:solidFill>
                <a:latin typeface="Arial"/>
                <a:cs typeface="Arial"/>
              </a:rPr>
              <a:t> </a:t>
            </a:r>
            <a:r>
              <a:rPr sz="2600" u="none" dirty="0">
                <a:solidFill>
                  <a:srgbClr val="11688B"/>
                </a:solidFill>
                <a:latin typeface="Arial"/>
                <a:cs typeface="Arial"/>
              </a:rPr>
              <a:t>changes</a:t>
            </a:r>
            <a:r>
              <a:rPr sz="2600" u="none" spc="165" dirty="0">
                <a:solidFill>
                  <a:srgbClr val="11688B"/>
                </a:solidFill>
                <a:latin typeface="Arial"/>
                <a:cs typeface="Arial"/>
              </a:rPr>
              <a:t> </a:t>
            </a:r>
            <a:r>
              <a:rPr sz="2600" u="none" dirty="0">
                <a:solidFill>
                  <a:srgbClr val="11688B"/>
                </a:solidFill>
                <a:latin typeface="Arial"/>
                <a:cs typeface="Arial"/>
              </a:rPr>
              <a:t>associated</a:t>
            </a:r>
            <a:r>
              <a:rPr sz="2600" u="none" spc="175" dirty="0">
                <a:solidFill>
                  <a:srgbClr val="11688B"/>
                </a:solidFill>
                <a:latin typeface="Arial"/>
                <a:cs typeface="Arial"/>
              </a:rPr>
              <a:t> </a:t>
            </a:r>
            <a:r>
              <a:rPr sz="2600" u="none" spc="-25" dirty="0">
                <a:solidFill>
                  <a:srgbClr val="11688B"/>
                </a:solidFill>
                <a:latin typeface="Arial"/>
                <a:cs typeface="Arial"/>
              </a:rPr>
              <a:t>MCD</a:t>
            </a:r>
            <a:endParaRPr sz="2600">
              <a:latin typeface="Arial"/>
              <a:cs typeface="Arial"/>
            </a:endParaRPr>
          </a:p>
          <a:p>
            <a:pPr marL="320675">
              <a:lnSpc>
                <a:spcPts val="3090"/>
              </a:lnSpc>
            </a:pPr>
            <a:r>
              <a:rPr sz="2600" spc="-25" dirty="0">
                <a:solidFill>
                  <a:srgbClr val="11688B"/>
                </a:solidFill>
                <a:latin typeface="Arial"/>
                <a:cs typeface="Arial"/>
              </a:rPr>
              <a:t>(POEMS-</a:t>
            </a:r>
            <a:r>
              <a:rPr sz="2600" spc="-20" dirty="0">
                <a:solidFill>
                  <a:srgbClr val="11688B"/>
                </a:solidFill>
                <a:latin typeface="Arial"/>
                <a:cs typeface="Arial"/>
              </a:rPr>
              <a:t>MCD)</a:t>
            </a:r>
            <a:endParaRPr sz="2600">
              <a:latin typeface="Arial"/>
              <a:cs typeface="Arial"/>
            </a:endParaRPr>
          </a:p>
          <a:p>
            <a:pPr marL="320675" indent="-282575">
              <a:lnSpc>
                <a:spcPct val="100000"/>
              </a:lnSpc>
              <a:spcBef>
                <a:spcPts val="5"/>
              </a:spcBef>
              <a:buChar char="•"/>
              <a:tabLst>
                <a:tab pos="320675" algn="l"/>
              </a:tabLst>
            </a:pPr>
            <a:r>
              <a:rPr sz="2600" dirty="0">
                <a:solidFill>
                  <a:srgbClr val="11688B"/>
                </a:solidFill>
                <a:latin typeface="Arial"/>
                <a:cs typeface="Arial"/>
              </a:rPr>
              <a:t>Idiopathic</a:t>
            </a:r>
            <a:r>
              <a:rPr sz="2600" spc="125" dirty="0">
                <a:solidFill>
                  <a:srgbClr val="11688B"/>
                </a:solidFill>
                <a:latin typeface="Arial"/>
                <a:cs typeface="Arial"/>
              </a:rPr>
              <a:t> </a:t>
            </a:r>
            <a:r>
              <a:rPr sz="2600" dirty="0">
                <a:solidFill>
                  <a:srgbClr val="11688B"/>
                </a:solidFill>
                <a:latin typeface="Arial"/>
                <a:cs typeface="Arial"/>
              </a:rPr>
              <a:t>MCD</a:t>
            </a:r>
            <a:r>
              <a:rPr sz="2600" spc="135" dirty="0">
                <a:solidFill>
                  <a:srgbClr val="11688B"/>
                </a:solidFill>
                <a:latin typeface="Arial"/>
                <a:cs typeface="Arial"/>
              </a:rPr>
              <a:t> </a:t>
            </a:r>
            <a:r>
              <a:rPr sz="2600" spc="-20" dirty="0">
                <a:solidFill>
                  <a:srgbClr val="11688B"/>
                </a:solidFill>
                <a:latin typeface="Arial"/>
                <a:cs typeface="Arial"/>
              </a:rPr>
              <a:t>(iMCD)</a:t>
            </a:r>
            <a:r>
              <a:rPr sz="2600" spc="135" dirty="0">
                <a:solidFill>
                  <a:srgbClr val="11688B"/>
                </a:solidFill>
                <a:latin typeface="Arial"/>
                <a:cs typeface="Arial"/>
              </a:rPr>
              <a:t> </a:t>
            </a:r>
            <a:r>
              <a:rPr sz="2600" spc="55" dirty="0">
                <a:solidFill>
                  <a:srgbClr val="11688B"/>
                </a:solidFill>
                <a:latin typeface="Arial"/>
                <a:cs typeface="Arial"/>
              </a:rPr>
              <a:t>with</a:t>
            </a:r>
            <a:r>
              <a:rPr sz="2600" spc="135" dirty="0">
                <a:solidFill>
                  <a:srgbClr val="11688B"/>
                </a:solidFill>
                <a:latin typeface="Arial"/>
                <a:cs typeface="Arial"/>
              </a:rPr>
              <a:t> </a:t>
            </a:r>
            <a:r>
              <a:rPr sz="2600" dirty="0">
                <a:solidFill>
                  <a:srgbClr val="11688B"/>
                </a:solidFill>
                <a:latin typeface="Arial"/>
                <a:cs typeface="Arial"/>
              </a:rPr>
              <a:t>unknown</a:t>
            </a:r>
            <a:r>
              <a:rPr sz="2600" spc="130" dirty="0">
                <a:solidFill>
                  <a:srgbClr val="11688B"/>
                </a:solidFill>
                <a:latin typeface="Arial"/>
                <a:cs typeface="Arial"/>
              </a:rPr>
              <a:t> </a:t>
            </a:r>
            <a:r>
              <a:rPr sz="2600" spc="-10" dirty="0">
                <a:solidFill>
                  <a:srgbClr val="11688B"/>
                </a:solidFill>
                <a:latin typeface="Arial"/>
                <a:cs typeface="Arial"/>
              </a:rPr>
              <a:t>aetiology</a:t>
            </a:r>
            <a:endParaRPr sz="2600">
              <a:latin typeface="Arial"/>
              <a:cs typeface="Arial"/>
            </a:endParaRPr>
          </a:p>
        </p:txBody>
      </p:sp>
      <p:sp>
        <p:nvSpPr>
          <p:cNvPr id="6" name="object 6"/>
          <p:cNvSpPr txBox="1">
            <a:spLocks noGrp="1"/>
          </p:cNvSpPr>
          <p:nvPr>
            <p:ph type="title"/>
          </p:nvPr>
        </p:nvSpPr>
        <p:spPr>
          <a:xfrm>
            <a:off x="1378890" y="1442752"/>
            <a:ext cx="11772900" cy="1576070"/>
          </a:xfrm>
          <a:prstGeom prst="rect">
            <a:avLst/>
          </a:prstGeom>
        </p:spPr>
        <p:txBody>
          <a:bodyPr vert="horz" wrap="square" lIns="0" tIns="106045" rIns="0" bIns="0" rtlCol="0">
            <a:spAutoFit/>
          </a:bodyPr>
          <a:lstStyle/>
          <a:p>
            <a:pPr marL="12700" marR="5080">
              <a:lnSpc>
                <a:spcPts val="5780"/>
              </a:lnSpc>
              <a:spcBef>
                <a:spcPts val="835"/>
              </a:spcBef>
            </a:pPr>
            <a:r>
              <a:rPr sz="5350" dirty="0">
                <a:solidFill>
                  <a:srgbClr val="11688B"/>
                </a:solidFill>
              </a:rPr>
              <a:t>CD</a:t>
            </a:r>
            <a:r>
              <a:rPr sz="5350" spc="-220" dirty="0">
                <a:solidFill>
                  <a:srgbClr val="11688B"/>
                </a:solidFill>
              </a:rPr>
              <a:t> </a:t>
            </a:r>
            <a:r>
              <a:rPr sz="5350" spc="-110" dirty="0">
                <a:solidFill>
                  <a:srgbClr val="11688B"/>
                </a:solidFill>
              </a:rPr>
              <a:t>refers</a:t>
            </a:r>
            <a:r>
              <a:rPr sz="5350" spc="-220" dirty="0">
                <a:solidFill>
                  <a:srgbClr val="11688B"/>
                </a:solidFill>
              </a:rPr>
              <a:t> </a:t>
            </a:r>
            <a:r>
              <a:rPr sz="5350" dirty="0">
                <a:solidFill>
                  <a:srgbClr val="11688B"/>
                </a:solidFill>
              </a:rPr>
              <a:t>to</a:t>
            </a:r>
            <a:r>
              <a:rPr sz="5350" spc="-215" dirty="0">
                <a:solidFill>
                  <a:srgbClr val="11688B"/>
                </a:solidFill>
              </a:rPr>
              <a:t> </a:t>
            </a:r>
            <a:r>
              <a:rPr sz="5350" spc="85" dirty="0">
                <a:solidFill>
                  <a:srgbClr val="11688B"/>
                </a:solidFill>
              </a:rPr>
              <a:t>a</a:t>
            </a:r>
            <a:r>
              <a:rPr sz="5350" spc="-220" dirty="0">
                <a:solidFill>
                  <a:srgbClr val="11688B"/>
                </a:solidFill>
              </a:rPr>
              <a:t> </a:t>
            </a:r>
            <a:r>
              <a:rPr sz="5350" spc="-130" dirty="0">
                <a:solidFill>
                  <a:srgbClr val="11688B"/>
                </a:solidFill>
              </a:rPr>
              <a:t>heterogenous</a:t>
            </a:r>
            <a:r>
              <a:rPr sz="5350" spc="-215" dirty="0">
                <a:solidFill>
                  <a:srgbClr val="11688B"/>
                </a:solidFill>
              </a:rPr>
              <a:t> </a:t>
            </a:r>
            <a:r>
              <a:rPr sz="5350" spc="-140" dirty="0">
                <a:solidFill>
                  <a:srgbClr val="11688B"/>
                </a:solidFill>
              </a:rPr>
              <a:t>group</a:t>
            </a:r>
            <a:r>
              <a:rPr sz="5350" spc="-215" dirty="0">
                <a:solidFill>
                  <a:srgbClr val="11688B"/>
                </a:solidFill>
              </a:rPr>
              <a:t> </a:t>
            </a:r>
            <a:r>
              <a:rPr sz="5350" spc="-25" dirty="0">
                <a:solidFill>
                  <a:srgbClr val="11688B"/>
                </a:solidFill>
              </a:rPr>
              <a:t>of </a:t>
            </a:r>
            <a:r>
              <a:rPr sz="5350" spc="-155" dirty="0">
                <a:solidFill>
                  <a:srgbClr val="11688B"/>
                </a:solidFill>
              </a:rPr>
              <a:t>disorders</a:t>
            </a:r>
            <a:r>
              <a:rPr sz="5350" spc="-245" dirty="0">
                <a:solidFill>
                  <a:srgbClr val="11688B"/>
                </a:solidFill>
              </a:rPr>
              <a:t> </a:t>
            </a:r>
            <a:r>
              <a:rPr sz="5350" spc="-40" dirty="0">
                <a:solidFill>
                  <a:srgbClr val="11688B"/>
                </a:solidFill>
              </a:rPr>
              <a:t>that</a:t>
            </a:r>
            <a:r>
              <a:rPr sz="5350" spc="-245" dirty="0">
                <a:solidFill>
                  <a:srgbClr val="11688B"/>
                </a:solidFill>
              </a:rPr>
              <a:t> </a:t>
            </a:r>
            <a:r>
              <a:rPr sz="5350" spc="-120" dirty="0">
                <a:solidFill>
                  <a:srgbClr val="11688B"/>
                </a:solidFill>
              </a:rPr>
              <a:t>share</a:t>
            </a:r>
            <a:r>
              <a:rPr sz="5350" spc="-250" dirty="0">
                <a:solidFill>
                  <a:srgbClr val="11688B"/>
                </a:solidFill>
              </a:rPr>
              <a:t> </a:t>
            </a:r>
            <a:r>
              <a:rPr sz="5350" spc="-114" dirty="0">
                <a:solidFill>
                  <a:srgbClr val="11688B"/>
                </a:solidFill>
              </a:rPr>
              <a:t>histopathological</a:t>
            </a:r>
            <a:endParaRPr sz="5350"/>
          </a:p>
        </p:txBody>
      </p:sp>
      <p:sp>
        <p:nvSpPr>
          <p:cNvPr id="7" name="object 7"/>
          <p:cNvSpPr txBox="1"/>
          <p:nvPr/>
        </p:nvSpPr>
        <p:spPr>
          <a:xfrm>
            <a:off x="1353490" y="2907839"/>
            <a:ext cx="9825355" cy="2871470"/>
          </a:xfrm>
          <a:prstGeom prst="rect">
            <a:avLst/>
          </a:prstGeom>
        </p:spPr>
        <p:txBody>
          <a:bodyPr vert="horz" wrap="square" lIns="0" tIns="13970" rIns="0" bIns="0" rtlCol="0">
            <a:spAutoFit/>
          </a:bodyPr>
          <a:lstStyle/>
          <a:p>
            <a:pPr marL="38100">
              <a:lnSpc>
                <a:spcPct val="100000"/>
              </a:lnSpc>
              <a:spcBef>
                <a:spcPts val="110"/>
              </a:spcBef>
            </a:pPr>
            <a:r>
              <a:rPr sz="5350" b="1" spc="-100" dirty="0">
                <a:solidFill>
                  <a:srgbClr val="11688B"/>
                </a:solidFill>
                <a:latin typeface="Arial"/>
                <a:cs typeface="Arial"/>
              </a:rPr>
              <a:t>features</a:t>
            </a:r>
            <a:r>
              <a:rPr sz="5350" b="1" spc="-275" dirty="0">
                <a:solidFill>
                  <a:srgbClr val="11688B"/>
                </a:solidFill>
                <a:latin typeface="Arial"/>
                <a:cs typeface="Arial"/>
              </a:rPr>
              <a:t> </a:t>
            </a:r>
            <a:r>
              <a:rPr sz="5350" b="1" spc="-20" dirty="0">
                <a:solidFill>
                  <a:srgbClr val="11688B"/>
                </a:solidFill>
                <a:latin typeface="Arial"/>
                <a:cs typeface="Arial"/>
              </a:rPr>
              <a:t>of</a:t>
            </a:r>
            <a:r>
              <a:rPr sz="5350" b="1" spc="-290" dirty="0">
                <a:solidFill>
                  <a:srgbClr val="11688B"/>
                </a:solidFill>
                <a:latin typeface="Arial"/>
                <a:cs typeface="Arial"/>
              </a:rPr>
              <a:t> </a:t>
            </a:r>
            <a:r>
              <a:rPr sz="5350" b="1" spc="-35" dirty="0">
                <a:solidFill>
                  <a:srgbClr val="11688B"/>
                </a:solidFill>
                <a:latin typeface="Arial"/>
                <a:cs typeface="Arial"/>
              </a:rPr>
              <a:t>the</a:t>
            </a:r>
            <a:r>
              <a:rPr sz="5350" b="1" spc="-275" dirty="0">
                <a:solidFill>
                  <a:srgbClr val="11688B"/>
                </a:solidFill>
                <a:latin typeface="Arial"/>
                <a:cs typeface="Arial"/>
              </a:rPr>
              <a:t> </a:t>
            </a:r>
            <a:r>
              <a:rPr sz="5350" b="1" spc="-175" dirty="0">
                <a:solidFill>
                  <a:srgbClr val="11688B"/>
                </a:solidFill>
                <a:latin typeface="Arial"/>
                <a:cs typeface="Arial"/>
              </a:rPr>
              <a:t>lymph</a:t>
            </a:r>
            <a:r>
              <a:rPr sz="5350" b="1" spc="-245" dirty="0">
                <a:solidFill>
                  <a:srgbClr val="11688B"/>
                </a:solidFill>
                <a:latin typeface="Arial"/>
                <a:cs typeface="Arial"/>
              </a:rPr>
              <a:t> </a:t>
            </a:r>
            <a:r>
              <a:rPr sz="5350" b="1" spc="-10" dirty="0">
                <a:solidFill>
                  <a:srgbClr val="11688B"/>
                </a:solidFill>
                <a:latin typeface="Arial"/>
                <a:cs typeface="Arial"/>
              </a:rPr>
              <a:t>nodes</a:t>
            </a:r>
            <a:endParaRPr sz="5350">
              <a:latin typeface="Arial"/>
              <a:cs typeface="Arial"/>
            </a:endParaRPr>
          </a:p>
          <a:p>
            <a:pPr marL="375920" marR="30480" indent="-283210">
              <a:lnSpc>
                <a:spcPct val="102099"/>
              </a:lnSpc>
              <a:spcBef>
                <a:spcPts val="3225"/>
              </a:spcBef>
              <a:buChar char="•"/>
              <a:tabLst>
                <a:tab pos="375920" algn="l"/>
              </a:tabLst>
            </a:pPr>
            <a:r>
              <a:rPr sz="2600" dirty="0">
                <a:solidFill>
                  <a:srgbClr val="11688B"/>
                </a:solidFill>
                <a:latin typeface="Arial"/>
                <a:cs typeface="Arial"/>
              </a:rPr>
              <a:t>Castleman</a:t>
            </a:r>
            <a:r>
              <a:rPr sz="2600" spc="65" dirty="0">
                <a:solidFill>
                  <a:srgbClr val="11688B"/>
                </a:solidFill>
                <a:latin typeface="Arial"/>
                <a:cs typeface="Arial"/>
              </a:rPr>
              <a:t> </a:t>
            </a:r>
            <a:r>
              <a:rPr sz="2600" dirty="0">
                <a:solidFill>
                  <a:srgbClr val="11688B"/>
                </a:solidFill>
                <a:latin typeface="Arial"/>
                <a:cs typeface="Arial"/>
              </a:rPr>
              <a:t>Disease</a:t>
            </a:r>
            <a:r>
              <a:rPr sz="2600" spc="70" dirty="0">
                <a:solidFill>
                  <a:srgbClr val="11688B"/>
                </a:solidFill>
                <a:latin typeface="Arial"/>
                <a:cs typeface="Arial"/>
              </a:rPr>
              <a:t> </a:t>
            </a:r>
            <a:r>
              <a:rPr sz="2600" spc="-65" dirty="0">
                <a:solidFill>
                  <a:srgbClr val="11688B"/>
                </a:solidFill>
                <a:latin typeface="Arial"/>
                <a:cs typeface="Arial"/>
              </a:rPr>
              <a:t>(CD)</a:t>
            </a:r>
            <a:r>
              <a:rPr sz="2600" spc="75" dirty="0">
                <a:solidFill>
                  <a:srgbClr val="11688B"/>
                </a:solidFill>
                <a:latin typeface="Arial"/>
                <a:cs typeface="Arial"/>
              </a:rPr>
              <a:t> </a:t>
            </a:r>
            <a:r>
              <a:rPr sz="2600" dirty="0">
                <a:solidFill>
                  <a:srgbClr val="11688B"/>
                </a:solidFill>
                <a:latin typeface="Arial"/>
                <a:cs typeface="Arial"/>
              </a:rPr>
              <a:t>describes</a:t>
            </a:r>
            <a:r>
              <a:rPr sz="2600" spc="75" dirty="0">
                <a:solidFill>
                  <a:srgbClr val="11688B"/>
                </a:solidFill>
                <a:latin typeface="Arial"/>
                <a:cs typeface="Arial"/>
              </a:rPr>
              <a:t> </a:t>
            </a:r>
            <a:r>
              <a:rPr sz="2600" dirty="0">
                <a:solidFill>
                  <a:srgbClr val="11688B"/>
                </a:solidFill>
                <a:latin typeface="Arial"/>
                <a:cs typeface="Arial"/>
              </a:rPr>
              <a:t>a</a:t>
            </a:r>
            <a:r>
              <a:rPr sz="2600" spc="75" dirty="0">
                <a:solidFill>
                  <a:srgbClr val="11688B"/>
                </a:solidFill>
                <a:latin typeface="Arial"/>
                <a:cs typeface="Arial"/>
              </a:rPr>
              <a:t> </a:t>
            </a:r>
            <a:r>
              <a:rPr sz="2600" dirty="0">
                <a:solidFill>
                  <a:srgbClr val="11688B"/>
                </a:solidFill>
                <a:latin typeface="Arial"/>
                <a:cs typeface="Arial"/>
              </a:rPr>
              <a:t>group</a:t>
            </a:r>
            <a:r>
              <a:rPr sz="2600" spc="80" dirty="0">
                <a:solidFill>
                  <a:srgbClr val="11688B"/>
                </a:solidFill>
                <a:latin typeface="Arial"/>
                <a:cs typeface="Arial"/>
              </a:rPr>
              <a:t> </a:t>
            </a:r>
            <a:r>
              <a:rPr sz="2600" spc="50" dirty="0">
                <a:solidFill>
                  <a:srgbClr val="11688B"/>
                </a:solidFill>
                <a:latin typeface="Arial"/>
                <a:cs typeface="Arial"/>
              </a:rPr>
              <a:t>of</a:t>
            </a:r>
            <a:r>
              <a:rPr sz="2600" spc="80" dirty="0">
                <a:solidFill>
                  <a:srgbClr val="11688B"/>
                </a:solidFill>
                <a:latin typeface="Arial"/>
                <a:cs typeface="Arial"/>
              </a:rPr>
              <a:t> </a:t>
            </a:r>
            <a:r>
              <a:rPr sz="2600" dirty="0">
                <a:solidFill>
                  <a:srgbClr val="11688B"/>
                </a:solidFill>
                <a:latin typeface="Arial"/>
                <a:cs typeface="Arial"/>
              </a:rPr>
              <a:t>disorders</a:t>
            </a:r>
            <a:r>
              <a:rPr sz="2600" spc="80" dirty="0">
                <a:solidFill>
                  <a:srgbClr val="11688B"/>
                </a:solidFill>
                <a:latin typeface="Arial"/>
                <a:cs typeface="Arial"/>
              </a:rPr>
              <a:t> </a:t>
            </a:r>
            <a:r>
              <a:rPr sz="2600" spc="-20" dirty="0">
                <a:solidFill>
                  <a:srgbClr val="11688B"/>
                </a:solidFill>
                <a:latin typeface="Arial"/>
                <a:cs typeface="Arial"/>
              </a:rPr>
              <a:t>that </a:t>
            </a:r>
            <a:r>
              <a:rPr sz="2600" dirty="0">
                <a:solidFill>
                  <a:srgbClr val="11688B"/>
                </a:solidFill>
                <a:latin typeface="Arial"/>
                <a:cs typeface="Arial"/>
              </a:rPr>
              <a:t>share</a:t>
            </a:r>
            <a:r>
              <a:rPr sz="2600" spc="150" dirty="0">
                <a:solidFill>
                  <a:srgbClr val="11688B"/>
                </a:solidFill>
                <a:latin typeface="Arial"/>
                <a:cs typeface="Arial"/>
              </a:rPr>
              <a:t> </a:t>
            </a:r>
            <a:r>
              <a:rPr sz="2600" dirty="0">
                <a:solidFill>
                  <a:srgbClr val="11688B"/>
                </a:solidFill>
                <a:latin typeface="Arial"/>
                <a:cs typeface="Arial"/>
              </a:rPr>
              <a:t>a</a:t>
            </a:r>
            <a:r>
              <a:rPr sz="2600" spc="150" dirty="0">
                <a:solidFill>
                  <a:srgbClr val="11688B"/>
                </a:solidFill>
                <a:latin typeface="Arial"/>
                <a:cs typeface="Arial"/>
              </a:rPr>
              <a:t> </a:t>
            </a:r>
            <a:r>
              <a:rPr sz="2600" spc="45" dirty="0">
                <a:solidFill>
                  <a:srgbClr val="11688B"/>
                </a:solidFill>
                <a:latin typeface="Arial"/>
                <a:cs typeface="Arial"/>
              </a:rPr>
              <a:t>spectrum</a:t>
            </a:r>
            <a:r>
              <a:rPr sz="2600" spc="155" dirty="0">
                <a:solidFill>
                  <a:srgbClr val="11688B"/>
                </a:solidFill>
                <a:latin typeface="Arial"/>
                <a:cs typeface="Arial"/>
              </a:rPr>
              <a:t> </a:t>
            </a:r>
            <a:r>
              <a:rPr sz="2600" spc="50" dirty="0">
                <a:solidFill>
                  <a:srgbClr val="11688B"/>
                </a:solidFill>
                <a:latin typeface="Arial"/>
                <a:cs typeface="Arial"/>
              </a:rPr>
              <a:t>of</a:t>
            </a:r>
            <a:r>
              <a:rPr sz="2600" spc="165" dirty="0">
                <a:solidFill>
                  <a:srgbClr val="11688B"/>
                </a:solidFill>
                <a:latin typeface="Arial"/>
                <a:cs typeface="Arial"/>
              </a:rPr>
              <a:t> </a:t>
            </a:r>
            <a:r>
              <a:rPr sz="2600" dirty="0">
                <a:solidFill>
                  <a:srgbClr val="11688B"/>
                </a:solidFill>
                <a:latin typeface="Arial"/>
                <a:cs typeface="Arial"/>
              </a:rPr>
              <a:t>characteristic</a:t>
            </a:r>
            <a:r>
              <a:rPr sz="2600" spc="150" dirty="0">
                <a:solidFill>
                  <a:srgbClr val="11688B"/>
                </a:solidFill>
                <a:latin typeface="Arial"/>
                <a:cs typeface="Arial"/>
              </a:rPr>
              <a:t> </a:t>
            </a:r>
            <a:r>
              <a:rPr sz="2600" dirty="0">
                <a:solidFill>
                  <a:srgbClr val="11688B"/>
                </a:solidFill>
                <a:latin typeface="Arial"/>
                <a:cs typeface="Arial"/>
              </a:rPr>
              <a:t>histopathological</a:t>
            </a:r>
            <a:r>
              <a:rPr sz="2600" spc="160" dirty="0">
                <a:solidFill>
                  <a:srgbClr val="11688B"/>
                </a:solidFill>
                <a:latin typeface="Arial"/>
                <a:cs typeface="Arial"/>
              </a:rPr>
              <a:t> </a:t>
            </a:r>
            <a:r>
              <a:rPr sz="2600" spc="-10" dirty="0">
                <a:solidFill>
                  <a:srgbClr val="11688B"/>
                </a:solidFill>
                <a:latin typeface="Arial"/>
                <a:cs typeface="Arial"/>
              </a:rPr>
              <a:t>features, </a:t>
            </a:r>
            <a:r>
              <a:rPr sz="2600" spc="70" dirty="0">
                <a:solidFill>
                  <a:srgbClr val="11688B"/>
                </a:solidFill>
                <a:latin typeface="Arial"/>
                <a:cs typeface="Arial"/>
              </a:rPr>
              <a:t>but</a:t>
            </a:r>
            <a:r>
              <a:rPr sz="2600" spc="75" dirty="0">
                <a:solidFill>
                  <a:srgbClr val="11688B"/>
                </a:solidFill>
                <a:latin typeface="Arial"/>
                <a:cs typeface="Arial"/>
              </a:rPr>
              <a:t> </a:t>
            </a:r>
            <a:r>
              <a:rPr sz="2600" dirty="0">
                <a:solidFill>
                  <a:srgbClr val="11688B"/>
                </a:solidFill>
                <a:latin typeface="Arial"/>
                <a:cs typeface="Arial"/>
              </a:rPr>
              <a:t>have</a:t>
            </a:r>
            <a:r>
              <a:rPr sz="2600" spc="65" dirty="0">
                <a:solidFill>
                  <a:srgbClr val="11688B"/>
                </a:solidFill>
                <a:latin typeface="Arial"/>
                <a:cs typeface="Arial"/>
              </a:rPr>
              <a:t> </a:t>
            </a:r>
            <a:r>
              <a:rPr sz="2600" dirty="0">
                <a:solidFill>
                  <a:srgbClr val="11688B"/>
                </a:solidFill>
                <a:latin typeface="Arial"/>
                <a:cs typeface="Arial"/>
              </a:rPr>
              <a:t>a</a:t>
            </a:r>
            <a:r>
              <a:rPr sz="2600" spc="65" dirty="0">
                <a:solidFill>
                  <a:srgbClr val="11688B"/>
                </a:solidFill>
                <a:latin typeface="Arial"/>
                <a:cs typeface="Arial"/>
              </a:rPr>
              <a:t> </a:t>
            </a:r>
            <a:r>
              <a:rPr sz="2600" dirty="0">
                <a:solidFill>
                  <a:srgbClr val="11688B"/>
                </a:solidFill>
                <a:latin typeface="Arial"/>
                <a:cs typeface="Arial"/>
              </a:rPr>
              <a:t>wide</a:t>
            </a:r>
            <a:r>
              <a:rPr sz="2600" spc="60" dirty="0">
                <a:solidFill>
                  <a:srgbClr val="11688B"/>
                </a:solidFill>
                <a:latin typeface="Arial"/>
                <a:cs typeface="Arial"/>
              </a:rPr>
              <a:t> </a:t>
            </a:r>
            <a:r>
              <a:rPr sz="2600" dirty="0">
                <a:solidFill>
                  <a:srgbClr val="11688B"/>
                </a:solidFill>
                <a:latin typeface="Arial"/>
                <a:cs typeface="Arial"/>
              </a:rPr>
              <a:t>range</a:t>
            </a:r>
            <a:r>
              <a:rPr sz="2600" spc="65" dirty="0">
                <a:solidFill>
                  <a:srgbClr val="11688B"/>
                </a:solidFill>
                <a:latin typeface="Arial"/>
                <a:cs typeface="Arial"/>
              </a:rPr>
              <a:t> </a:t>
            </a:r>
            <a:r>
              <a:rPr sz="2600" spc="50" dirty="0">
                <a:solidFill>
                  <a:srgbClr val="11688B"/>
                </a:solidFill>
                <a:latin typeface="Arial"/>
                <a:cs typeface="Arial"/>
              </a:rPr>
              <a:t>of</a:t>
            </a:r>
            <a:r>
              <a:rPr sz="2600" spc="80" dirty="0">
                <a:solidFill>
                  <a:srgbClr val="11688B"/>
                </a:solidFill>
                <a:latin typeface="Arial"/>
                <a:cs typeface="Arial"/>
              </a:rPr>
              <a:t> </a:t>
            </a:r>
            <a:r>
              <a:rPr sz="2600" dirty="0">
                <a:solidFill>
                  <a:srgbClr val="11688B"/>
                </a:solidFill>
                <a:latin typeface="Arial"/>
                <a:cs typeface="Arial"/>
              </a:rPr>
              <a:t>aetiologies,</a:t>
            </a:r>
            <a:r>
              <a:rPr sz="2600" spc="70" dirty="0">
                <a:solidFill>
                  <a:srgbClr val="11688B"/>
                </a:solidFill>
                <a:latin typeface="Arial"/>
                <a:cs typeface="Arial"/>
              </a:rPr>
              <a:t> </a:t>
            </a:r>
            <a:r>
              <a:rPr sz="2600" dirty="0">
                <a:solidFill>
                  <a:srgbClr val="11688B"/>
                </a:solidFill>
                <a:latin typeface="Arial"/>
                <a:cs typeface="Arial"/>
              </a:rPr>
              <a:t>presentations,</a:t>
            </a:r>
            <a:r>
              <a:rPr sz="2600" spc="70" dirty="0">
                <a:solidFill>
                  <a:srgbClr val="11688B"/>
                </a:solidFill>
                <a:latin typeface="Arial"/>
                <a:cs typeface="Arial"/>
              </a:rPr>
              <a:t> </a:t>
            </a:r>
            <a:r>
              <a:rPr sz="2600" spc="-10" dirty="0">
                <a:solidFill>
                  <a:srgbClr val="11688B"/>
                </a:solidFill>
                <a:latin typeface="Arial"/>
                <a:cs typeface="Arial"/>
              </a:rPr>
              <a:t>treatments </a:t>
            </a:r>
            <a:r>
              <a:rPr sz="2600" dirty="0">
                <a:solidFill>
                  <a:srgbClr val="11688B"/>
                </a:solidFill>
                <a:latin typeface="Arial"/>
                <a:cs typeface="Arial"/>
              </a:rPr>
              <a:t>and</a:t>
            </a:r>
            <a:r>
              <a:rPr sz="2600" spc="70" dirty="0">
                <a:solidFill>
                  <a:srgbClr val="11688B"/>
                </a:solidFill>
                <a:latin typeface="Arial"/>
                <a:cs typeface="Arial"/>
              </a:rPr>
              <a:t> </a:t>
            </a:r>
            <a:r>
              <a:rPr sz="2600" spc="-10" dirty="0">
                <a:solidFill>
                  <a:srgbClr val="11688B"/>
                </a:solidFill>
                <a:latin typeface="Arial"/>
                <a:cs typeface="Arial"/>
              </a:rPr>
              <a:t>outcomes</a:t>
            </a:r>
            <a:r>
              <a:rPr sz="2550" spc="-15" baseline="27777" dirty="0">
                <a:solidFill>
                  <a:srgbClr val="11688B"/>
                </a:solidFill>
                <a:latin typeface="Arial"/>
                <a:cs typeface="Arial"/>
              </a:rPr>
              <a:t>1,2</a:t>
            </a:r>
            <a:endParaRPr sz="2550" baseline="27777">
              <a:latin typeface="Arial"/>
              <a:cs typeface="Arial"/>
            </a:endParaRPr>
          </a:p>
        </p:txBody>
      </p:sp>
      <p:grpSp>
        <p:nvGrpSpPr>
          <p:cNvPr id="8" name="object 8"/>
          <p:cNvGrpSpPr/>
          <p:nvPr/>
        </p:nvGrpSpPr>
        <p:grpSpPr>
          <a:xfrm>
            <a:off x="12380513" y="6452213"/>
            <a:ext cx="6903084" cy="2356485"/>
            <a:chOff x="12380513" y="6452213"/>
            <a:chExt cx="6903084" cy="2356485"/>
          </a:xfrm>
        </p:grpSpPr>
        <p:sp>
          <p:nvSpPr>
            <p:cNvPr id="9" name="object 9"/>
            <p:cNvSpPr/>
            <p:nvPr/>
          </p:nvSpPr>
          <p:spPr>
            <a:xfrm>
              <a:off x="12380513" y="7810421"/>
              <a:ext cx="6903084" cy="998219"/>
            </a:xfrm>
            <a:custGeom>
              <a:avLst/>
              <a:gdLst/>
              <a:ahLst/>
              <a:cxnLst/>
              <a:rect l="l" t="t" r="r" b="b"/>
              <a:pathLst>
                <a:path w="6903084" h="998220">
                  <a:moveTo>
                    <a:pt x="6736580" y="0"/>
                  </a:moveTo>
                  <a:lnTo>
                    <a:pt x="166350" y="0"/>
                  </a:lnTo>
                  <a:lnTo>
                    <a:pt x="122128" y="5942"/>
                  </a:lnTo>
                  <a:lnTo>
                    <a:pt x="82391" y="22711"/>
                  </a:lnTo>
                  <a:lnTo>
                    <a:pt x="48723" y="48723"/>
                  </a:lnTo>
                  <a:lnTo>
                    <a:pt x="22712" y="82391"/>
                  </a:lnTo>
                  <a:lnTo>
                    <a:pt x="5942" y="122129"/>
                  </a:lnTo>
                  <a:lnTo>
                    <a:pt x="0" y="166353"/>
                  </a:lnTo>
                  <a:lnTo>
                    <a:pt x="0" y="831750"/>
                  </a:lnTo>
                  <a:lnTo>
                    <a:pt x="5942" y="875974"/>
                  </a:lnTo>
                  <a:lnTo>
                    <a:pt x="22712" y="915712"/>
                  </a:lnTo>
                  <a:lnTo>
                    <a:pt x="48723" y="949380"/>
                  </a:lnTo>
                  <a:lnTo>
                    <a:pt x="82391" y="975392"/>
                  </a:lnTo>
                  <a:lnTo>
                    <a:pt x="122128" y="992162"/>
                  </a:lnTo>
                  <a:lnTo>
                    <a:pt x="166350" y="998104"/>
                  </a:lnTo>
                  <a:lnTo>
                    <a:pt x="6736580" y="998104"/>
                  </a:lnTo>
                  <a:lnTo>
                    <a:pt x="6780802" y="992162"/>
                  </a:lnTo>
                  <a:lnTo>
                    <a:pt x="6820540" y="975392"/>
                  </a:lnTo>
                  <a:lnTo>
                    <a:pt x="6854207" y="949380"/>
                  </a:lnTo>
                  <a:lnTo>
                    <a:pt x="6880219" y="915712"/>
                  </a:lnTo>
                  <a:lnTo>
                    <a:pt x="6896988" y="875974"/>
                  </a:lnTo>
                  <a:lnTo>
                    <a:pt x="6902931" y="831750"/>
                  </a:lnTo>
                  <a:lnTo>
                    <a:pt x="6902931" y="166353"/>
                  </a:lnTo>
                  <a:lnTo>
                    <a:pt x="6896988" y="122129"/>
                  </a:lnTo>
                  <a:lnTo>
                    <a:pt x="6880219" y="82391"/>
                  </a:lnTo>
                  <a:lnTo>
                    <a:pt x="6854207" y="48723"/>
                  </a:lnTo>
                  <a:lnTo>
                    <a:pt x="6820540" y="22711"/>
                  </a:lnTo>
                  <a:lnTo>
                    <a:pt x="6780802" y="5942"/>
                  </a:lnTo>
                  <a:lnTo>
                    <a:pt x="6736580" y="0"/>
                  </a:lnTo>
                  <a:close/>
                </a:path>
              </a:pathLst>
            </a:custGeom>
            <a:solidFill>
              <a:srgbClr val="F28A04"/>
            </a:solidFill>
          </p:spPr>
          <p:txBody>
            <a:bodyPr wrap="square" lIns="0" tIns="0" rIns="0" bIns="0" rtlCol="0"/>
            <a:lstStyle/>
            <a:p>
              <a:endParaRPr/>
            </a:p>
          </p:txBody>
        </p:sp>
        <p:sp>
          <p:nvSpPr>
            <p:cNvPr id="10" name="object 10"/>
            <p:cNvSpPr/>
            <p:nvPr/>
          </p:nvSpPr>
          <p:spPr>
            <a:xfrm>
              <a:off x="17080631" y="6452213"/>
              <a:ext cx="2202815" cy="1038860"/>
            </a:xfrm>
            <a:custGeom>
              <a:avLst/>
              <a:gdLst/>
              <a:ahLst/>
              <a:cxnLst/>
              <a:rect l="l" t="t" r="r" b="b"/>
              <a:pathLst>
                <a:path w="2202815" h="1038859">
                  <a:moveTo>
                    <a:pt x="2128385" y="0"/>
                  </a:moveTo>
                  <a:lnTo>
                    <a:pt x="74416" y="0"/>
                  </a:lnTo>
                  <a:lnTo>
                    <a:pt x="45450" y="5848"/>
                  </a:lnTo>
                  <a:lnTo>
                    <a:pt x="21796" y="21797"/>
                  </a:lnTo>
                  <a:lnTo>
                    <a:pt x="5848" y="45453"/>
                  </a:lnTo>
                  <a:lnTo>
                    <a:pt x="0" y="74421"/>
                  </a:lnTo>
                  <a:lnTo>
                    <a:pt x="0" y="964420"/>
                  </a:lnTo>
                  <a:lnTo>
                    <a:pt x="5848" y="993389"/>
                  </a:lnTo>
                  <a:lnTo>
                    <a:pt x="21796" y="1017045"/>
                  </a:lnTo>
                  <a:lnTo>
                    <a:pt x="45450" y="1032995"/>
                  </a:lnTo>
                  <a:lnTo>
                    <a:pt x="74416" y="1038843"/>
                  </a:lnTo>
                  <a:lnTo>
                    <a:pt x="2128385" y="1038843"/>
                  </a:lnTo>
                  <a:lnTo>
                    <a:pt x="2157357" y="1032995"/>
                  </a:lnTo>
                  <a:lnTo>
                    <a:pt x="2181014" y="1017045"/>
                  </a:lnTo>
                  <a:lnTo>
                    <a:pt x="2196964" y="993389"/>
                  </a:lnTo>
                  <a:lnTo>
                    <a:pt x="2202812" y="964420"/>
                  </a:lnTo>
                  <a:lnTo>
                    <a:pt x="2202812" y="74421"/>
                  </a:lnTo>
                  <a:lnTo>
                    <a:pt x="2196964" y="45453"/>
                  </a:lnTo>
                  <a:lnTo>
                    <a:pt x="2181014" y="21797"/>
                  </a:lnTo>
                  <a:lnTo>
                    <a:pt x="2157357" y="5848"/>
                  </a:lnTo>
                  <a:lnTo>
                    <a:pt x="2128385" y="0"/>
                  </a:lnTo>
                  <a:close/>
                </a:path>
              </a:pathLst>
            </a:custGeom>
            <a:solidFill>
              <a:srgbClr val="F28A04"/>
            </a:solidFill>
          </p:spPr>
          <p:txBody>
            <a:bodyPr wrap="square" lIns="0" tIns="0" rIns="0" bIns="0" rtlCol="0"/>
            <a:lstStyle/>
            <a:p>
              <a:endParaRPr/>
            </a:p>
          </p:txBody>
        </p:sp>
      </p:grpSp>
      <p:sp>
        <p:nvSpPr>
          <p:cNvPr id="11" name="object 11"/>
          <p:cNvSpPr txBox="1"/>
          <p:nvPr/>
        </p:nvSpPr>
        <p:spPr>
          <a:xfrm>
            <a:off x="14300999" y="2774231"/>
            <a:ext cx="2922270" cy="327025"/>
          </a:xfrm>
          <a:prstGeom prst="rect">
            <a:avLst/>
          </a:prstGeom>
        </p:spPr>
        <p:txBody>
          <a:bodyPr vert="horz" wrap="square" lIns="0" tIns="15875" rIns="0" bIns="0" rtlCol="0">
            <a:spAutoFit/>
          </a:bodyPr>
          <a:lstStyle/>
          <a:p>
            <a:pPr marL="12700">
              <a:lnSpc>
                <a:spcPct val="100000"/>
              </a:lnSpc>
              <a:spcBef>
                <a:spcPts val="125"/>
              </a:spcBef>
            </a:pPr>
            <a:r>
              <a:rPr sz="1950" b="1" dirty="0">
                <a:solidFill>
                  <a:srgbClr val="FFFFFF"/>
                </a:solidFill>
                <a:latin typeface="Arial"/>
                <a:cs typeface="Arial"/>
              </a:rPr>
              <a:t>Castleman</a:t>
            </a:r>
            <a:r>
              <a:rPr sz="1950" b="1" spc="125" dirty="0">
                <a:solidFill>
                  <a:srgbClr val="FFFFFF"/>
                </a:solidFill>
                <a:latin typeface="Arial"/>
                <a:cs typeface="Arial"/>
              </a:rPr>
              <a:t> </a:t>
            </a:r>
            <a:r>
              <a:rPr sz="1950" b="1" dirty="0">
                <a:solidFill>
                  <a:srgbClr val="FFFFFF"/>
                </a:solidFill>
                <a:latin typeface="Arial"/>
                <a:cs typeface="Arial"/>
              </a:rPr>
              <a:t>Disease</a:t>
            </a:r>
            <a:r>
              <a:rPr sz="1950" b="1" spc="125" dirty="0">
                <a:solidFill>
                  <a:srgbClr val="FFFFFF"/>
                </a:solidFill>
                <a:latin typeface="Arial"/>
                <a:cs typeface="Arial"/>
              </a:rPr>
              <a:t> </a:t>
            </a:r>
            <a:r>
              <a:rPr sz="1950" b="1" spc="-20" dirty="0">
                <a:solidFill>
                  <a:srgbClr val="FFFFFF"/>
                </a:solidFill>
                <a:latin typeface="Arial"/>
                <a:cs typeface="Arial"/>
              </a:rPr>
              <a:t>(CD)</a:t>
            </a:r>
            <a:endParaRPr sz="1950">
              <a:latin typeface="Arial"/>
              <a:cs typeface="Arial"/>
            </a:endParaRPr>
          </a:p>
        </p:txBody>
      </p:sp>
      <p:sp>
        <p:nvSpPr>
          <p:cNvPr id="12" name="object 12"/>
          <p:cNvSpPr txBox="1"/>
          <p:nvPr/>
        </p:nvSpPr>
        <p:spPr>
          <a:xfrm>
            <a:off x="17197508" y="2785120"/>
            <a:ext cx="118745" cy="226695"/>
          </a:xfrm>
          <a:prstGeom prst="rect">
            <a:avLst/>
          </a:prstGeom>
        </p:spPr>
        <p:txBody>
          <a:bodyPr vert="horz" wrap="square" lIns="0" tIns="15240" rIns="0" bIns="0" rtlCol="0">
            <a:spAutoFit/>
          </a:bodyPr>
          <a:lstStyle/>
          <a:p>
            <a:pPr marL="12700">
              <a:lnSpc>
                <a:spcPct val="100000"/>
              </a:lnSpc>
              <a:spcBef>
                <a:spcPts val="120"/>
              </a:spcBef>
            </a:pPr>
            <a:r>
              <a:rPr sz="1300" b="1" spc="-50" dirty="0">
                <a:solidFill>
                  <a:srgbClr val="FFFFFF"/>
                </a:solidFill>
                <a:latin typeface="Arial"/>
                <a:cs typeface="Arial"/>
              </a:rPr>
              <a:t>1</a:t>
            </a:r>
            <a:endParaRPr sz="1300">
              <a:latin typeface="Arial"/>
              <a:cs typeface="Arial"/>
            </a:endParaRPr>
          </a:p>
        </p:txBody>
      </p:sp>
      <p:sp>
        <p:nvSpPr>
          <p:cNvPr id="13" name="object 13"/>
          <p:cNvSpPr/>
          <p:nvPr/>
        </p:nvSpPr>
        <p:spPr>
          <a:xfrm>
            <a:off x="15973335" y="4420817"/>
            <a:ext cx="3310254" cy="593725"/>
          </a:xfrm>
          <a:custGeom>
            <a:avLst/>
            <a:gdLst/>
            <a:ahLst/>
            <a:cxnLst/>
            <a:rect l="l" t="t" r="r" b="b"/>
            <a:pathLst>
              <a:path w="3310255" h="593725">
                <a:moveTo>
                  <a:pt x="3211169" y="0"/>
                </a:moveTo>
                <a:lnTo>
                  <a:pt x="98939" y="0"/>
                </a:lnTo>
                <a:lnTo>
                  <a:pt x="60425" y="7775"/>
                </a:lnTo>
                <a:lnTo>
                  <a:pt x="28976" y="28978"/>
                </a:lnTo>
                <a:lnTo>
                  <a:pt x="7774" y="60426"/>
                </a:lnTo>
                <a:lnTo>
                  <a:pt x="0" y="98937"/>
                </a:lnTo>
                <a:lnTo>
                  <a:pt x="0" y="494686"/>
                </a:lnTo>
                <a:lnTo>
                  <a:pt x="7774" y="533197"/>
                </a:lnTo>
                <a:lnTo>
                  <a:pt x="28976" y="564646"/>
                </a:lnTo>
                <a:lnTo>
                  <a:pt x="60425" y="585849"/>
                </a:lnTo>
                <a:lnTo>
                  <a:pt x="98939" y="593624"/>
                </a:lnTo>
                <a:lnTo>
                  <a:pt x="3211169" y="593624"/>
                </a:lnTo>
                <a:lnTo>
                  <a:pt x="3249682" y="585849"/>
                </a:lnTo>
                <a:lnTo>
                  <a:pt x="3281131" y="564646"/>
                </a:lnTo>
                <a:lnTo>
                  <a:pt x="3302334" y="533197"/>
                </a:lnTo>
                <a:lnTo>
                  <a:pt x="3310108" y="494686"/>
                </a:lnTo>
                <a:lnTo>
                  <a:pt x="3310108" y="98937"/>
                </a:lnTo>
                <a:lnTo>
                  <a:pt x="3302334" y="60426"/>
                </a:lnTo>
                <a:lnTo>
                  <a:pt x="3281131" y="28978"/>
                </a:lnTo>
                <a:lnTo>
                  <a:pt x="3249682" y="7775"/>
                </a:lnTo>
                <a:lnTo>
                  <a:pt x="3211169" y="0"/>
                </a:lnTo>
                <a:close/>
              </a:path>
            </a:pathLst>
          </a:custGeom>
          <a:solidFill>
            <a:srgbClr val="F28A04"/>
          </a:solidFill>
        </p:spPr>
        <p:txBody>
          <a:bodyPr wrap="square" lIns="0" tIns="0" rIns="0" bIns="0" rtlCol="0"/>
          <a:lstStyle/>
          <a:p>
            <a:endParaRPr/>
          </a:p>
        </p:txBody>
      </p:sp>
      <p:sp>
        <p:nvSpPr>
          <p:cNvPr id="14" name="object 14"/>
          <p:cNvSpPr txBox="1"/>
          <p:nvPr/>
        </p:nvSpPr>
        <p:spPr>
          <a:xfrm>
            <a:off x="16270836" y="4555956"/>
            <a:ext cx="2715260" cy="327025"/>
          </a:xfrm>
          <a:prstGeom prst="rect">
            <a:avLst/>
          </a:prstGeom>
        </p:spPr>
        <p:txBody>
          <a:bodyPr vert="horz" wrap="square" lIns="0" tIns="15875" rIns="0" bIns="0" rtlCol="0">
            <a:spAutoFit/>
          </a:bodyPr>
          <a:lstStyle/>
          <a:p>
            <a:pPr marL="12700">
              <a:lnSpc>
                <a:spcPct val="100000"/>
              </a:lnSpc>
              <a:spcBef>
                <a:spcPts val="125"/>
              </a:spcBef>
            </a:pPr>
            <a:r>
              <a:rPr sz="1950" b="1" dirty="0">
                <a:solidFill>
                  <a:srgbClr val="FFFFFF"/>
                </a:solidFill>
                <a:latin typeface="Arial"/>
                <a:cs typeface="Arial"/>
              </a:rPr>
              <a:t>Multicentric</a:t>
            </a:r>
            <a:r>
              <a:rPr sz="1950" b="1" spc="155" dirty="0">
                <a:solidFill>
                  <a:srgbClr val="FFFFFF"/>
                </a:solidFill>
                <a:latin typeface="Arial"/>
                <a:cs typeface="Arial"/>
              </a:rPr>
              <a:t> </a:t>
            </a:r>
            <a:r>
              <a:rPr sz="1950" b="1" dirty="0">
                <a:solidFill>
                  <a:srgbClr val="FFFFFF"/>
                </a:solidFill>
                <a:latin typeface="Arial"/>
                <a:cs typeface="Arial"/>
              </a:rPr>
              <a:t>CD</a:t>
            </a:r>
            <a:r>
              <a:rPr sz="1950" b="1" spc="155" dirty="0">
                <a:solidFill>
                  <a:srgbClr val="FFFFFF"/>
                </a:solidFill>
                <a:latin typeface="Arial"/>
                <a:cs typeface="Arial"/>
              </a:rPr>
              <a:t> </a:t>
            </a:r>
            <a:r>
              <a:rPr sz="1950" b="1" spc="-10" dirty="0">
                <a:solidFill>
                  <a:srgbClr val="FFFFFF"/>
                </a:solidFill>
                <a:latin typeface="Arial"/>
                <a:cs typeface="Arial"/>
              </a:rPr>
              <a:t>(MCD)</a:t>
            </a:r>
            <a:endParaRPr sz="1950">
              <a:latin typeface="Arial"/>
              <a:cs typeface="Arial"/>
            </a:endParaRPr>
          </a:p>
        </p:txBody>
      </p:sp>
      <p:sp>
        <p:nvSpPr>
          <p:cNvPr id="15" name="object 15"/>
          <p:cNvSpPr/>
          <p:nvPr/>
        </p:nvSpPr>
        <p:spPr>
          <a:xfrm>
            <a:off x="12380513" y="4420817"/>
            <a:ext cx="3310254" cy="593725"/>
          </a:xfrm>
          <a:custGeom>
            <a:avLst/>
            <a:gdLst/>
            <a:ahLst/>
            <a:cxnLst/>
            <a:rect l="l" t="t" r="r" b="b"/>
            <a:pathLst>
              <a:path w="3310255" h="593725">
                <a:moveTo>
                  <a:pt x="0" y="98938"/>
                </a:moveTo>
                <a:lnTo>
                  <a:pt x="7775" y="60426"/>
                </a:lnTo>
                <a:lnTo>
                  <a:pt x="28978" y="28978"/>
                </a:lnTo>
                <a:lnTo>
                  <a:pt x="60426" y="7775"/>
                </a:lnTo>
                <a:lnTo>
                  <a:pt x="98937" y="0"/>
                </a:lnTo>
                <a:lnTo>
                  <a:pt x="3211171" y="0"/>
                </a:lnTo>
                <a:lnTo>
                  <a:pt x="3249682" y="7775"/>
                </a:lnTo>
                <a:lnTo>
                  <a:pt x="3281131" y="28978"/>
                </a:lnTo>
                <a:lnTo>
                  <a:pt x="3302334" y="60426"/>
                </a:lnTo>
                <a:lnTo>
                  <a:pt x="3310109" y="98938"/>
                </a:lnTo>
                <a:lnTo>
                  <a:pt x="3310109" y="494686"/>
                </a:lnTo>
                <a:lnTo>
                  <a:pt x="3302334" y="533198"/>
                </a:lnTo>
                <a:lnTo>
                  <a:pt x="3281131" y="564646"/>
                </a:lnTo>
                <a:lnTo>
                  <a:pt x="3249682" y="585849"/>
                </a:lnTo>
                <a:lnTo>
                  <a:pt x="3211171" y="593625"/>
                </a:lnTo>
                <a:lnTo>
                  <a:pt x="98937" y="593625"/>
                </a:lnTo>
                <a:lnTo>
                  <a:pt x="60426" y="585849"/>
                </a:lnTo>
                <a:lnTo>
                  <a:pt x="28978" y="564646"/>
                </a:lnTo>
                <a:lnTo>
                  <a:pt x="7775" y="533198"/>
                </a:lnTo>
                <a:lnTo>
                  <a:pt x="0" y="494686"/>
                </a:lnTo>
                <a:lnTo>
                  <a:pt x="0" y="98938"/>
                </a:lnTo>
                <a:close/>
              </a:path>
            </a:pathLst>
          </a:custGeom>
          <a:ln w="15706">
            <a:solidFill>
              <a:srgbClr val="11688B"/>
            </a:solidFill>
          </a:ln>
        </p:spPr>
        <p:txBody>
          <a:bodyPr wrap="square" lIns="0" tIns="0" rIns="0" bIns="0" rtlCol="0"/>
          <a:lstStyle/>
          <a:p>
            <a:endParaRPr/>
          </a:p>
        </p:txBody>
      </p:sp>
      <p:sp>
        <p:nvSpPr>
          <p:cNvPr id="16" name="object 16"/>
          <p:cNvSpPr txBox="1"/>
          <p:nvPr/>
        </p:nvSpPr>
        <p:spPr>
          <a:xfrm>
            <a:off x="12797119" y="4555956"/>
            <a:ext cx="2476500" cy="327025"/>
          </a:xfrm>
          <a:prstGeom prst="rect">
            <a:avLst/>
          </a:prstGeom>
        </p:spPr>
        <p:txBody>
          <a:bodyPr vert="horz" wrap="square" lIns="0" tIns="15875" rIns="0" bIns="0" rtlCol="0">
            <a:spAutoFit/>
          </a:bodyPr>
          <a:lstStyle/>
          <a:p>
            <a:pPr marL="12700">
              <a:lnSpc>
                <a:spcPct val="100000"/>
              </a:lnSpc>
              <a:spcBef>
                <a:spcPts val="125"/>
              </a:spcBef>
            </a:pPr>
            <a:r>
              <a:rPr sz="1950" b="1" dirty="0">
                <a:solidFill>
                  <a:srgbClr val="11688B"/>
                </a:solidFill>
                <a:latin typeface="Arial"/>
                <a:cs typeface="Arial"/>
              </a:rPr>
              <a:t>Unicentric</a:t>
            </a:r>
            <a:r>
              <a:rPr sz="1950" b="1" spc="95" dirty="0">
                <a:solidFill>
                  <a:srgbClr val="11688B"/>
                </a:solidFill>
                <a:latin typeface="Arial"/>
                <a:cs typeface="Arial"/>
              </a:rPr>
              <a:t> </a:t>
            </a:r>
            <a:r>
              <a:rPr sz="1950" b="1" dirty="0">
                <a:solidFill>
                  <a:srgbClr val="11688B"/>
                </a:solidFill>
                <a:latin typeface="Arial"/>
                <a:cs typeface="Arial"/>
              </a:rPr>
              <a:t>CD</a:t>
            </a:r>
            <a:r>
              <a:rPr sz="1950" b="1" spc="100" dirty="0">
                <a:solidFill>
                  <a:srgbClr val="11688B"/>
                </a:solidFill>
                <a:latin typeface="Arial"/>
                <a:cs typeface="Arial"/>
              </a:rPr>
              <a:t> </a:t>
            </a:r>
            <a:r>
              <a:rPr sz="1950" b="1" spc="-10" dirty="0">
                <a:solidFill>
                  <a:srgbClr val="11688B"/>
                </a:solidFill>
                <a:latin typeface="Arial"/>
                <a:cs typeface="Arial"/>
              </a:rPr>
              <a:t>(UCD)</a:t>
            </a:r>
            <a:endParaRPr sz="1950">
              <a:latin typeface="Arial"/>
              <a:cs typeface="Arial"/>
            </a:endParaRPr>
          </a:p>
        </p:txBody>
      </p:sp>
      <p:sp>
        <p:nvSpPr>
          <p:cNvPr id="17" name="object 17"/>
          <p:cNvSpPr/>
          <p:nvPr/>
        </p:nvSpPr>
        <p:spPr>
          <a:xfrm>
            <a:off x="12380513" y="6452213"/>
            <a:ext cx="2202815" cy="1038860"/>
          </a:xfrm>
          <a:custGeom>
            <a:avLst/>
            <a:gdLst/>
            <a:ahLst/>
            <a:cxnLst/>
            <a:rect l="l" t="t" r="r" b="b"/>
            <a:pathLst>
              <a:path w="2202815" h="1038859">
                <a:moveTo>
                  <a:pt x="0" y="74422"/>
                </a:moveTo>
                <a:lnTo>
                  <a:pt x="5848" y="45453"/>
                </a:lnTo>
                <a:lnTo>
                  <a:pt x="21797" y="21797"/>
                </a:lnTo>
                <a:lnTo>
                  <a:pt x="45453" y="5848"/>
                </a:lnTo>
                <a:lnTo>
                  <a:pt x="74422" y="0"/>
                </a:lnTo>
                <a:lnTo>
                  <a:pt x="2128390" y="0"/>
                </a:lnTo>
                <a:lnTo>
                  <a:pt x="2157359" y="5848"/>
                </a:lnTo>
                <a:lnTo>
                  <a:pt x="2181015" y="21797"/>
                </a:lnTo>
                <a:lnTo>
                  <a:pt x="2196964" y="45453"/>
                </a:lnTo>
                <a:lnTo>
                  <a:pt x="2202813" y="74422"/>
                </a:lnTo>
                <a:lnTo>
                  <a:pt x="2202813" y="964421"/>
                </a:lnTo>
                <a:lnTo>
                  <a:pt x="2196964" y="993390"/>
                </a:lnTo>
                <a:lnTo>
                  <a:pt x="2181015" y="1017046"/>
                </a:lnTo>
                <a:lnTo>
                  <a:pt x="2157359" y="1032995"/>
                </a:lnTo>
                <a:lnTo>
                  <a:pt x="2128390" y="1038843"/>
                </a:lnTo>
                <a:lnTo>
                  <a:pt x="74422" y="1038843"/>
                </a:lnTo>
                <a:lnTo>
                  <a:pt x="45453" y="1032995"/>
                </a:lnTo>
                <a:lnTo>
                  <a:pt x="21797" y="1017046"/>
                </a:lnTo>
                <a:lnTo>
                  <a:pt x="5848" y="993390"/>
                </a:lnTo>
                <a:lnTo>
                  <a:pt x="0" y="964421"/>
                </a:lnTo>
                <a:lnTo>
                  <a:pt x="0" y="74422"/>
                </a:lnTo>
                <a:close/>
              </a:path>
            </a:pathLst>
          </a:custGeom>
          <a:ln w="15706">
            <a:solidFill>
              <a:srgbClr val="11688B"/>
            </a:solidFill>
          </a:ln>
        </p:spPr>
        <p:txBody>
          <a:bodyPr wrap="square" lIns="0" tIns="0" rIns="0" bIns="0" rtlCol="0"/>
          <a:lstStyle/>
          <a:p>
            <a:endParaRPr/>
          </a:p>
        </p:txBody>
      </p:sp>
      <p:sp>
        <p:nvSpPr>
          <p:cNvPr id="18" name="object 18"/>
          <p:cNvSpPr txBox="1"/>
          <p:nvPr/>
        </p:nvSpPr>
        <p:spPr>
          <a:xfrm>
            <a:off x="12580497" y="6666887"/>
            <a:ext cx="1803400" cy="621030"/>
          </a:xfrm>
          <a:prstGeom prst="rect">
            <a:avLst/>
          </a:prstGeom>
        </p:spPr>
        <p:txBody>
          <a:bodyPr vert="horz" wrap="square" lIns="0" tIns="27940" rIns="0" bIns="0" rtlCol="0">
            <a:spAutoFit/>
          </a:bodyPr>
          <a:lstStyle/>
          <a:p>
            <a:pPr marL="601345" marR="5080" indent="-589280">
              <a:lnSpc>
                <a:spcPts val="2320"/>
              </a:lnSpc>
              <a:spcBef>
                <a:spcPts val="220"/>
              </a:spcBef>
            </a:pPr>
            <a:r>
              <a:rPr sz="1950" b="1" dirty="0">
                <a:solidFill>
                  <a:srgbClr val="11688B"/>
                </a:solidFill>
                <a:latin typeface="Arial"/>
                <a:cs typeface="Arial"/>
              </a:rPr>
              <a:t>HHV-8</a:t>
            </a:r>
            <a:r>
              <a:rPr sz="1950" b="1" spc="190" dirty="0">
                <a:solidFill>
                  <a:srgbClr val="11688B"/>
                </a:solidFill>
                <a:latin typeface="Arial"/>
                <a:cs typeface="Arial"/>
              </a:rPr>
              <a:t> </a:t>
            </a:r>
            <a:r>
              <a:rPr sz="1950" b="1" spc="-10" dirty="0">
                <a:solidFill>
                  <a:srgbClr val="11688B"/>
                </a:solidFill>
                <a:latin typeface="Arial"/>
                <a:cs typeface="Arial"/>
              </a:rPr>
              <a:t>positive </a:t>
            </a:r>
            <a:r>
              <a:rPr sz="1950" b="1" spc="55" dirty="0">
                <a:solidFill>
                  <a:srgbClr val="11688B"/>
                </a:solidFill>
                <a:latin typeface="Arial"/>
                <a:cs typeface="Arial"/>
              </a:rPr>
              <a:t>MCD</a:t>
            </a:r>
            <a:endParaRPr sz="1950">
              <a:latin typeface="Arial"/>
              <a:cs typeface="Arial"/>
            </a:endParaRPr>
          </a:p>
        </p:txBody>
      </p:sp>
      <p:sp>
        <p:nvSpPr>
          <p:cNvPr id="19" name="object 19"/>
          <p:cNvSpPr/>
          <p:nvPr/>
        </p:nvSpPr>
        <p:spPr>
          <a:xfrm>
            <a:off x="14735153" y="6452213"/>
            <a:ext cx="2202815" cy="1038860"/>
          </a:xfrm>
          <a:custGeom>
            <a:avLst/>
            <a:gdLst/>
            <a:ahLst/>
            <a:cxnLst/>
            <a:rect l="l" t="t" r="r" b="b"/>
            <a:pathLst>
              <a:path w="2202815" h="1038859">
                <a:moveTo>
                  <a:pt x="0" y="74422"/>
                </a:moveTo>
                <a:lnTo>
                  <a:pt x="5848" y="45453"/>
                </a:lnTo>
                <a:lnTo>
                  <a:pt x="21797" y="21797"/>
                </a:lnTo>
                <a:lnTo>
                  <a:pt x="45453" y="5848"/>
                </a:lnTo>
                <a:lnTo>
                  <a:pt x="74422" y="0"/>
                </a:lnTo>
                <a:lnTo>
                  <a:pt x="2128390" y="0"/>
                </a:lnTo>
                <a:lnTo>
                  <a:pt x="2157359" y="5848"/>
                </a:lnTo>
                <a:lnTo>
                  <a:pt x="2181015" y="21797"/>
                </a:lnTo>
                <a:lnTo>
                  <a:pt x="2196964" y="45453"/>
                </a:lnTo>
                <a:lnTo>
                  <a:pt x="2202813" y="74422"/>
                </a:lnTo>
                <a:lnTo>
                  <a:pt x="2202813" y="964421"/>
                </a:lnTo>
                <a:lnTo>
                  <a:pt x="2196964" y="993390"/>
                </a:lnTo>
                <a:lnTo>
                  <a:pt x="2181015" y="1017046"/>
                </a:lnTo>
                <a:lnTo>
                  <a:pt x="2157359" y="1032995"/>
                </a:lnTo>
                <a:lnTo>
                  <a:pt x="2128390" y="1038843"/>
                </a:lnTo>
                <a:lnTo>
                  <a:pt x="74422" y="1038843"/>
                </a:lnTo>
                <a:lnTo>
                  <a:pt x="45453" y="1032995"/>
                </a:lnTo>
                <a:lnTo>
                  <a:pt x="21797" y="1017046"/>
                </a:lnTo>
                <a:lnTo>
                  <a:pt x="5848" y="993390"/>
                </a:lnTo>
                <a:lnTo>
                  <a:pt x="0" y="964421"/>
                </a:lnTo>
                <a:lnTo>
                  <a:pt x="0" y="74422"/>
                </a:lnTo>
                <a:close/>
              </a:path>
            </a:pathLst>
          </a:custGeom>
          <a:ln w="15706">
            <a:solidFill>
              <a:srgbClr val="11688B"/>
            </a:solidFill>
          </a:ln>
        </p:spPr>
        <p:txBody>
          <a:bodyPr wrap="square" lIns="0" tIns="0" rIns="0" bIns="0" rtlCol="0"/>
          <a:lstStyle/>
          <a:p>
            <a:endParaRPr/>
          </a:p>
        </p:txBody>
      </p:sp>
      <p:sp>
        <p:nvSpPr>
          <p:cNvPr id="20" name="object 20"/>
          <p:cNvSpPr txBox="1"/>
          <p:nvPr/>
        </p:nvSpPr>
        <p:spPr>
          <a:xfrm>
            <a:off x="15157122" y="6511080"/>
            <a:ext cx="1383030" cy="922655"/>
          </a:xfrm>
          <a:prstGeom prst="rect">
            <a:avLst/>
          </a:prstGeom>
        </p:spPr>
        <p:txBody>
          <a:bodyPr vert="horz" wrap="square" lIns="0" tIns="15875" rIns="0" bIns="0" rtlCol="0">
            <a:spAutoFit/>
          </a:bodyPr>
          <a:lstStyle/>
          <a:p>
            <a:pPr algn="ctr">
              <a:lnSpc>
                <a:spcPts val="2330"/>
              </a:lnSpc>
              <a:spcBef>
                <a:spcPts val="125"/>
              </a:spcBef>
            </a:pPr>
            <a:r>
              <a:rPr sz="1950" b="1" spc="-10" dirty="0">
                <a:solidFill>
                  <a:srgbClr val="11688B"/>
                </a:solidFill>
                <a:latin typeface="Arial"/>
                <a:cs typeface="Arial"/>
              </a:rPr>
              <a:t>POEMS</a:t>
            </a:r>
            <a:endParaRPr sz="1950">
              <a:latin typeface="Arial"/>
              <a:cs typeface="Arial"/>
            </a:endParaRPr>
          </a:p>
          <a:p>
            <a:pPr marL="38100" marR="30480" algn="ctr">
              <a:lnSpc>
                <a:spcPts val="2370"/>
              </a:lnSpc>
              <a:spcBef>
                <a:spcPts val="45"/>
              </a:spcBef>
            </a:pPr>
            <a:r>
              <a:rPr sz="1950" b="1" spc="-10" dirty="0">
                <a:solidFill>
                  <a:srgbClr val="11688B"/>
                </a:solidFill>
                <a:latin typeface="Arial"/>
                <a:cs typeface="Arial"/>
              </a:rPr>
              <a:t>associated </a:t>
            </a:r>
            <a:r>
              <a:rPr sz="1950" b="1" spc="40" dirty="0">
                <a:solidFill>
                  <a:srgbClr val="11688B"/>
                </a:solidFill>
                <a:latin typeface="Arial"/>
                <a:cs typeface="Arial"/>
              </a:rPr>
              <a:t>MCD</a:t>
            </a:r>
            <a:r>
              <a:rPr sz="1950" b="1" spc="60" baseline="23504" dirty="0">
                <a:solidFill>
                  <a:srgbClr val="11688B"/>
                </a:solidFill>
                <a:latin typeface="Arial"/>
                <a:cs typeface="Arial"/>
              </a:rPr>
              <a:t>†</a:t>
            </a:r>
            <a:endParaRPr sz="1950" baseline="23504">
              <a:latin typeface="Arial"/>
              <a:cs typeface="Arial"/>
            </a:endParaRPr>
          </a:p>
        </p:txBody>
      </p:sp>
      <p:sp>
        <p:nvSpPr>
          <p:cNvPr id="21" name="object 21"/>
          <p:cNvSpPr txBox="1"/>
          <p:nvPr/>
        </p:nvSpPr>
        <p:spPr>
          <a:xfrm>
            <a:off x="17427868" y="6616627"/>
            <a:ext cx="1508125" cy="621030"/>
          </a:xfrm>
          <a:prstGeom prst="rect">
            <a:avLst/>
          </a:prstGeom>
        </p:spPr>
        <p:txBody>
          <a:bodyPr vert="horz" wrap="square" lIns="0" tIns="27940" rIns="0" bIns="0" rtlCol="0">
            <a:spAutoFit/>
          </a:bodyPr>
          <a:lstStyle/>
          <a:p>
            <a:pPr marL="12700" marR="5080" indent="145415">
              <a:lnSpc>
                <a:spcPts val="2320"/>
              </a:lnSpc>
              <a:spcBef>
                <a:spcPts val="220"/>
              </a:spcBef>
            </a:pPr>
            <a:r>
              <a:rPr sz="1950" b="1" spc="-10" dirty="0">
                <a:solidFill>
                  <a:srgbClr val="FFFFFF"/>
                </a:solidFill>
                <a:latin typeface="Arial"/>
                <a:cs typeface="Arial"/>
              </a:rPr>
              <a:t>Idiopathic </a:t>
            </a:r>
            <a:r>
              <a:rPr sz="1950" b="1" spc="80" dirty="0">
                <a:solidFill>
                  <a:srgbClr val="FFFFFF"/>
                </a:solidFill>
                <a:latin typeface="Arial"/>
                <a:cs typeface="Arial"/>
              </a:rPr>
              <a:t>MCD</a:t>
            </a:r>
            <a:r>
              <a:rPr sz="1950" b="1" spc="5" dirty="0">
                <a:solidFill>
                  <a:srgbClr val="FFFFFF"/>
                </a:solidFill>
                <a:latin typeface="Arial"/>
                <a:cs typeface="Arial"/>
              </a:rPr>
              <a:t> </a:t>
            </a:r>
            <a:r>
              <a:rPr sz="1950" b="1" spc="-10" dirty="0">
                <a:solidFill>
                  <a:srgbClr val="FFFFFF"/>
                </a:solidFill>
                <a:latin typeface="Arial"/>
                <a:cs typeface="Arial"/>
              </a:rPr>
              <a:t>(iMCD)</a:t>
            </a:r>
            <a:endParaRPr sz="1950">
              <a:latin typeface="Arial"/>
              <a:cs typeface="Arial"/>
            </a:endParaRPr>
          </a:p>
        </p:txBody>
      </p:sp>
      <p:sp>
        <p:nvSpPr>
          <p:cNvPr id="22" name="object 22"/>
          <p:cNvSpPr txBox="1"/>
          <p:nvPr/>
        </p:nvSpPr>
        <p:spPr>
          <a:xfrm>
            <a:off x="12458679" y="9074353"/>
            <a:ext cx="4796790" cy="252095"/>
          </a:xfrm>
          <a:prstGeom prst="rect">
            <a:avLst/>
          </a:prstGeom>
        </p:spPr>
        <p:txBody>
          <a:bodyPr vert="horz" wrap="square" lIns="0" tIns="17145" rIns="0" bIns="0" rtlCol="0">
            <a:spAutoFit/>
          </a:bodyPr>
          <a:lstStyle/>
          <a:p>
            <a:pPr marL="12700">
              <a:lnSpc>
                <a:spcPct val="100000"/>
              </a:lnSpc>
              <a:spcBef>
                <a:spcPts val="135"/>
              </a:spcBef>
            </a:pPr>
            <a:r>
              <a:rPr sz="1450" dirty="0">
                <a:solidFill>
                  <a:srgbClr val="11688B"/>
                </a:solidFill>
                <a:latin typeface="Arial"/>
                <a:cs typeface="Arial"/>
              </a:rPr>
              <a:t>*Also</a:t>
            </a:r>
            <a:r>
              <a:rPr sz="1450" spc="135" dirty="0">
                <a:solidFill>
                  <a:srgbClr val="11688B"/>
                </a:solidFill>
                <a:latin typeface="Arial"/>
                <a:cs typeface="Arial"/>
              </a:rPr>
              <a:t> </a:t>
            </a:r>
            <a:r>
              <a:rPr sz="1450" dirty="0">
                <a:solidFill>
                  <a:srgbClr val="11688B"/>
                </a:solidFill>
                <a:latin typeface="Arial"/>
                <a:cs typeface="Arial"/>
              </a:rPr>
              <a:t>known</a:t>
            </a:r>
            <a:r>
              <a:rPr sz="1450" spc="135" dirty="0">
                <a:solidFill>
                  <a:srgbClr val="11688B"/>
                </a:solidFill>
                <a:latin typeface="Arial"/>
                <a:cs typeface="Arial"/>
              </a:rPr>
              <a:t> </a:t>
            </a:r>
            <a:r>
              <a:rPr sz="1450" dirty="0">
                <a:solidFill>
                  <a:srgbClr val="11688B"/>
                </a:solidFill>
                <a:latin typeface="Arial"/>
                <a:cs typeface="Arial"/>
              </a:rPr>
              <a:t>as</a:t>
            </a:r>
            <a:r>
              <a:rPr sz="1450" spc="130" dirty="0">
                <a:solidFill>
                  <a:srgbClr val="11688B"/>
                </a:solidFill>
                <a:latin typeface="Arial"/>
                <a:cs typeface="Arial"/>
              </a:rPr>
              <a:t> </a:t>
            </a:r>
            <a:r>
              <a:rPr sz="1450" dirty="0">
                <a:solidFill>
                  <a:srgbClr val="11688B"/>
                </a:solidFill>
                <a:latin typeface="Arial"/>
                <a:cs typeface="Arial"/>
              </a:rPr>
              <a:t>Kaposi</a:t>
            </a:r>
            <a:r>
              <a:rPr sz="1450" spc="135" dirty="0">
                <a:solidFill>
                  <a:srgbClr val="11688B"/>
                </a:solidFill>
                <a:latin typeface="Arial"/>
                <a:cs typeface="Arial"/>
              </a:rPr>
              <a:t> </a:t>
            </a:r>
            <a:r>
              <a:rPr sz="1450" dirty="0">
                <a:solidFill>
                  <a:srgbClr val="11688B"/>
                </a:solidFill>
                <a:latin typeface="Arial"/>
                <a:cs typeface="Arial"/>
              </a:rPr>
              <a:t>sarcoma-associated</a:t>
            </a:r>
            <a:r>
              <a:rPr sz="1450" spc="130" dirty="0">
                <a:solidFill>
                  <a:srgbClr val="11688B"/>
                </a:solidFill>
                <a:latin typeface="Arial"/>
                <a:cs typeface="Arial"/>
              </a:rPr>
              <a:t> </a:t>
            </a:r>
            <a:r>
              <a:rPr sz="1450" spc="-10" dirty="0">
                <a:solidFill>
                  <a:srgbClr val="11688B"/>
                </a:solidFill>
                <a:latin typeface="Arial"/>
                <a:cs typeface="Arial"/>
              </a:rPr>
              <a:t>herpesvirus.</a:t>
            </a:r>
            <a:endParaRPr sz="1450">
              <a:latin typeface="Arial"/>
              <a:cs typeface="Arial"/>
            </a:endParaRPr>
          </a:p>
        </p:txBody>
      </p:sp>
      <p:sp>
        <p:nvSpPr>
          <p:cNvPr id="23" name="object 23"/>
          <p:cNvSpPr txBox="1"/>
          <p:nvPr/>
        </p:nvSpPr>
        <p:spPr>
          <a:xfrm>
            <a:off x="12602748" y="3583420"/>
            <a:ext cx="2866390" cy="473075"/>
          </a:xfrm>
          <a:prstGeom prst="rect">
            <a:avLst/>
          </a:prstGeom>
        </p:spPr>
        <p:txBody>
          <a:bodyPr vert="horz" wrap="square" lIns="0" tIns="17145" rIns="0" bIns="0" rtlCol="0">
            <a:spAutoFit/>
          </a:bodyPr>
          <a:lstStyle/>
          <a:p>
            <a:pPr marL="490855" marR="5080" indent="-478790">
              <a:lnSpc>
                <a:spcPct val="100000"/>
              </a:lnSpc>
              <a:spcBef>
                <a:spcPts val="135"/>
              </a:spcBef>
            </a:pPr>
            <a:r>
              <a:rPr sz="1450" dirty="0">
                <a:solidFill>
                  <a:srgbClr val="11688B"/>
                </a:solidFill>
                <a:latin typeface="Arial"/>
                <a:cs typeface="Arial"/>
              </a:rPr>
              <a:t>Abnormal</a:t>
            </a:r>
            <a:r>
              <a:rPr sz="1450" spc="165" dirty="0">
                <a:solidFill>
                  <a:srgbClr val="11688B"/>
                </a:solidFill>
                <a:latin typeface="Arial"/>
                <a:cs typeface="Arial"/>
              </a:rPr>
              <a:t> </a:t>
            </a:r>
            <a:r>
              <a:rPr sz="1450" dirty="0">
                <a:solidFill>
                  <a:srgbClr val="11688B"/>
                </a:solidFill>
                <a:latin typeface="Arial"/>
                <a:cs typeface="Arial"/>
              </a:rPr>
              <a:t>lymphoproliferation</a:t>
            </a:r>
            <a:r>
              <a:rPr sz="1450" spc="170" dirty="0">
                <a:solidFill>
                  <a:srgbClr val="11688B"/>
                </a:solidFill>
                <a:latin typeface="Arial"/>
                <a:cs typeface="Arial"/>
              </a:rPr>
              <a:t> </a:t>
            </a:r>
            <a:r>
              <a:rPr sz="1450" dirty="0">
                <a:solidFill>
                  <a:srgbClr val="11688B"/>
                </a:solidFill>
                <a:latin typeface="Arial"/>
                <a:cs typeface="Arial"/>
              </a:rPr>
              <a:t>in</a:t>
            </a:r>
            <a:r>
              <a:rPr sz="1450" spc="165" dirty="0">
                <a:solidFill>
                  <a:srgbClr val="11688B"/>
                </a:solidFill>
                <a:latin typeface="Arial"/>
                <a:cs typeface="Arial"/>
              </a:rPr>
              <a:t> </a:t>
            </a:r>
            <a:r>
              <a:rPr sz="1450" spc="-50" dirty="0">
                <a:solidFill>
                  <a:srgbClr val="11688B"/>
                </a:solidFill>
                <a:latin typeface="Arial"/>
                <a:cs typeface="Arial"/>
              </a:rPr>
              <a:t>a </a:t>
            </a:r>
            <a:r>
              <a:rPr sz="1450" u="sng" dirty="0">
                <a:solidFill>
                  <a:srgbClr val="11688B"/>
                </a:solidFill>
                <a:uFill>
                  <a:solidFill>
                    <a:srgbClr val="11688B"/>
                  </a:solidFill>
                </a:uFill>
                <a:latin typeface="Arial"/>
                <a:cs typeface="Arial"/>
              </a:rPr>
              <a:t>single</a:t>
            </a:r>
            <a:r>
              <a:rPr sz="1450" u="sng" spc="85" dirty="0">
                <a:solidFill>
                  <a:srgbClr val="11688B"/>
                </a:solidFill>
                <a:uFill>
                  <a:solidFill>
                    <a:srgbClr val="11688B"/>
                  </a:solidFill>
                </a:uFill>
                <a:latin typeface="Arial"/>
                <a:cs typeface="Arial"/>
              </a:rPr>
              <a:t> </a:t>
            </a:r>
            <a:r>
              <a:rPr sz="1450" u="sng" dirty="0">
                <a:solidFill>
                  <a:srgbClr val="11688B"/>
                </a:solidFill>
                <a:uFill>
                  <a:solidFill>
                    <a:srgbClr val="11688B"/>
                  </a:solidFill>
                </a:uFill>
                <a:latin typeface="Arial"/>
                <a:cs typeface="Arial"/>
              </a:rPr>
              <a:t>lymph</a:t>
            </a:r>
            <a:r>
              <a:rPr sz="1450" u="sng" spc="90" dirty="0">
                <a:solidFill>
                  <a:srgbClr val="11688B"/>
                </a:solidFill>
                <a:uFill>
                  <a:solidFill>
                    <a:srgbClr val="11688B"/>
                  </a:solidFill>
                </a:uFill>
                <a:latin typeface="Arial"/>
                <a:cs typeface="Arial"/>
              </a:rPr>
              <a:t> </a:t>
            </a:r>
            <a:r>
              <a:rPr sz="1450" u="sng" dirty="0">
                <a:solidFill>
                  <a:srgbClr val="11688B"/>
                </a:solidFill>
                <a:uFill>
                  <a:solidFill>
                    <a:srgbClr val="11688B"/>
                  </a:solidFill>
                </a:uFill>
                <a:latin typeface="Arial"/>
                <a:cs typeface="Arial"/>
              </a:rPr>
              <a:t>node</a:t>
            </a:r>
            <a:r>
              <a:rPr sz="1450" u="sng" spc="90" dirty="0">
                <a:solidFill>
                  <a:srgbClr val="11688B"/>
                </a:solidFill>
                <a:uFill>
                  <a:solidFill>
                    <a:srgbClr val="11688B"/>
                  </a:solidFill>
                </a:uFill>
                <a:latin typeface="Arial"/>
                <a:cs typeface="Arial"/>
              </a:rPr>
              <a:t> </a:t>
            </a:r>
            <a:r>
              <a:rPr sz="1450" u="sng" spc="-20" dirty="0">
                <a:solidFill>
                  <a:srgbClr val="11688B"/>
                </a:solidFill>
                <a:uFill>
                  <a:solidFill>
                    <a:srgbClr val="11688B"/>
                  </a:solidFill>
                </a:uFill>
                <a:latin typeface="Arial"/>
                <a:cs typeface="Arial"/>
              </a:rPr>
              <a:t>site</a:t>
            </a:r>
            <a:endParaRPr sz="1450">
              <a:latin typeface="Arial"/>
              <a:cs typeface="Arial"/>
            </a:endParaRPr>
          </a:p>
        </p:txBody>
      </p:sp>
      <p:sp>
        <p:nvSpPr>
          <p:cNvPr id="24" name="object 24"/>
          <p:cNvSpPr txBox="1"/>
          <p:nvPr/>
        </p:nvSpPr>
        <p:spPr>
          <a:xfrm>
            <a:off x="16272144" y="3583420"/>
            <a:ext cx="2712720" cy="473075"/>
          </a:xfrm>
          <a:prstGeom prst="rect">
            <a:avLst/>
          </a:prstGeom>
        </p:spPr>
        <p:txBody>
          <a:bodyPr vert="horz" wrap="square" lIns="0" tIns="17145" rIns="0" bIns="0" rtlCol="0">
            <a:spAutoFit/>
          </a:bodyPr>
          <a:lstStyle/>
          <a:p>
            <a:pPr marL="281940" marR="5080" indent="-269875">
              <a:lnSpc>
                <a:spcPct val="100000"/>
              </a:lnSpc>
              <a:spcBef>
                <a:spcPts val="135"/>
              </a:spcBef>
            </a:pPr>
            <a:r>
              <a:rPr sz="1450" dirty="0">
                <a:solidFill>
                  <a:srgbClr val="11688B"/>
                </a:solidFill>
                <a:latin typeface="Arial"/>
                <a:cs typeface="Arial"/>
              </a:rPr>
              <a:t>Abnormal</a:t>
            </a:r>
            <a:r>
              <a:rPr sz="1450" spc="240" dirty="0">
                <a:solidFill>
                  <a:srgbClr val="11688B"/>
                </a:solidFill>
                <a:latin typeface="Arial"/>
                <a:cs typeface="Arial"/>
              </a:rPr>
              <a:t> </a:t>
            </a:r>
            <a:r>
              <a:rPr sz="1450" dirty="0">
                <a:solidFill>
                  <a:srgbClr val="11688B"/>
                </a:solidFill>
                <a:latin typeface="Arial"/>
                <a:cs typeface="Arial"/>
              </a:rPr>
              <a:t>lymphoproliferation</a:t>
            </a:r>
            <a:r>
              <a:rPr sz="1450" spc="245" dirty="0">
                <a:solidFill>
                  <a:srgbClr val="11688B"/>
                </a:solidFill>
                <a:latin typeface="Arial"/>
                <a:cs typeface="Arial"/>
              </a:rPr>
              <a:t> </a:t>
            </a:r>
            <a:r>
              <a:rPr sz="1450" spc="-25" dirty="0">
                <a:solidFill>
                  <a:srgbClr val="11688B"/>
                </a:solidFill>
                <a:latin typeface="Arial"/>
                <a:cs typeface="Arial"/>
              </a:rPr>
              <a:t>in </a:t>
            </a:r>
            <a:r>
              <a:rPr sz="1450" u="sng" dirty="0">
                <a:solidFill>
                  <a:srgbClr val="11688B"/>
                </a:solidFill>
                <a:uFill>
                  <a:solidFill>
                    <a:srgbClr val="11688B"/>
                  </a:solidFill>
                </a:uFill>
                <a:latin typeface="Arial"/>
                <a:cs typeface="Arial"/>
              </a:rPr>
              <a:t>multiple</a:t>
            </a:r>
            <a:r>
              <a:rPr sz="1450" u="sng" spc="125" dirty="0">
                <a:solidFill>
                  <a:srgbClr val="11688B"/>
                </a:solidFill>
                <a:uFill>
                  <a:solidFill>
                    <a:srgbClr val="11688B"/>
                  </a:solidFill>
                </a:uFill>
                <a:latin typeface="Arial"/>
                <a:cs typeface="Arial"/>
              </a:rPr>
              <a:t> </a:t>
            </a:r>
            <a:r>
              <a:rPr sz="1450" u="sng" dirty="0">
                <a:solidFill>
                  <a:srgbClr val="11688B"/>
                </a:solidFill>
                <a:uFill>
                  <a:solidFill>
                    <a:srgbClr val="11688B"/>
                  </a:solidFill>
                </a:uFill>
                <a:latin typeface="Arial"/>
                <a:cs typeface="Arial"/>
              </a:rPr>
              <a:t>lymph</a:t>
            </a:r>
            <a:r>
              <a:rPr sz="1450" u="sng" spc="130" dirty="0">
                <a:solidFill>
                  <a:srgbClr val="11688B"/>
                </a:solidFill>
                <a:uFill>
                  <a:solidFill>
                    <a:srgbClr val="11688B"/>
                  </a:solidFill>
                </a:uFill>
                <a:latin typeface="Arial"/>
                <a:cs typeface="Arial"/>
              </a:rPr>
              <a:t> </a:t>
            </a:r>
            <a:r>
              <a:rPr sz="1450" u="sng" dirty="0">
                <a:solidFill>
                  <a:srgbClr val="11688B"/>
                </a:solidFill>
                <a:uFill>
                  <a:solidFill>
                    <a:srgbClr val="11688B"/>
                  </a:solidFill>
                </a:uFill>
                <a:latin typeface="Arial"/>
                <a:cs typeface="Arial"/>
              </a:rPr>
              <a:t>node</a:t>
            </a:r>
            <a:r>
              <a:rPr sz="1450" u="sng" spc="130" dirty="0">
                <a:solidFill>
                  <a:srgbClr val="11688B"/>
                </a:solidFill>
                <a:uFill>
                  <a:solidFill>
                    <a:srgbClr val="11688B"/>
                  </a:solidFill>
                </a:uFill>
                <a:latin typeface="Arial"/>
                <a:cs typeface="Arial"/>
              </a:rPr>
              <a:t> </a:t>
            </a:r>
            <a:r>
              <a:rPr sz="1450" u="sng" spc="-20" dirty="0">
                <a:solidFill>
                  <a:srgbClr val="11688B"/>
                </a:solidFill>
                <a:uFill>
                  <a:solidFill>
                    <a:srgbClr val="11688B"/>
                  </a:solidFill>
                </a:uFill>
                <a:latin typeface="Arial"/>
                <a:cs typeface="Arial"/>
              </a:rPr>
              <a:t>sites</a:t>
            </a:r>
            <a:endParaRPr sz="1450">
              <a:latin typeface="Arial"/>
              <a:cs typeface="Arial"/>
            </a:endParaRPr>
          </a:p>
        </p:txBody>
      </p:sp>
      <p:sp>
        <p:nvSpPr>
          <p:cNvPr id="25" name="object 25"/>
          <p:cNvSpPr txBox="1"/>
          <p:nvPr/>
        </p:nvSpPr>
        <p:spPr>
          <a:xfrm>
            <a:off x="12792040" y="5513414"/>
            <a:ext cx="1380490" cy="470534"/>
          </a:xfrm>
          <a:prstGeom prst="rect">
            <a:avLst/>
          </a:prstGeom>
        </p:spPr>
        <p:txBody>
          <a:bodyPr vert="horz" wrap="square" lIns="0" tIns="26034" rIns="0" bIns="0" rtlCol="0">
            <a:spAutoFit/>
          </a:bodyPr>
          <a:lstStyle/>
          <a:p>
            <a:pPr marL="373380" marR="5080" indent="-361315">
              <a:lnSpc>
                <a:spcPts val="1720"/>
              </a:lnSpc>
              <a:spcBef>
                <a:spcPts val="204"/>
              </a:spcBef>
            </a:pPr>
            <a:r>
              <a:rPr sz="1450" dirty="0">
                <a:solidFill>
                  <a:srgbClr val="11688B"/>
                </a:solidFill>
                <a:latin typeface="Arial"/>
                <a:cs typeface="Arial"/>
              </a:rPr>
              <a:t>MCD</a:t>
            </a:r>
            <a:r>
              <a:rPr sz="1450" spc="95" dirty="0">
                <a:solidFill>
                  <a:srgbClr val="11688B"/>
                </a:solidFill>
                <a:latin typeface="Arial"/>
                <a:cs typeface="Arial"/>
              </a:rPr>
              <a:t> </a:t>
            </a:r>
            <a:r>
              <a:rPr sz="1450" dirty="0">
                <a:solidFill>
                  <a:srgbClr val="11688B"/>
                </a:solidFill>
                <a:latin typeface="Arial"/>
                <a:cs typeface="Arial"/>
              </a:rPr>
              <a:t>caused</a:t>
            </a:r>
            <a:r>
              <a:rPr sz="1450" spc="95" dirty="0">
                <a:solidFill>
                  <a:srgbClr val="11688B"/>
                </a:solidFill>
                <a:latin typeface="Arial"/>
                <a:cs typeface="Arial"/>
              </a:rPr>
              <a:t> </a:t>
            </a:r>
            <a:r>
              <a:rPr sz="1450" spc="-25" dirty="0">
                <a:solidFill>
                  <a:srgbClr val="11688B"/>
                </a:solidFill>
                <a:latin typeface="Arial"/>
                <a:cs typeface="Arial"/>
              </a:rPr>
              <a:t>by </a:t>
            </a:r>
            <a:r>
              <a:rPr sz="1450" dirty="0">
                <a:solidFill>
                  <a:srgbClr val="11688B"/>
                </a:solidFill>
                <a:latin typeface="Arial"/>
                <a:cs typeface="Arial"/>
              </a:rPr>
              <a:t>HHV-</a:t>
            </a:r>
            <a:r>
              <a:rPr sz="1450" spc="-25" dirty="0">
                <a:solidFill>
                  <a:srgbClr val="11688B"/>
                </a:solidFill>
                <a:latin typeface="Arial"/>
                <a:cs typeface="Arial"/>
              </a:rPr>
              <a:t>8*</a:t>
            </a:r>
            <a:endParaRPr sz="1450">
              <a:latin typeface="Arial"/>
              <a:cs typeface="Arial"/>
            </a:endParaRPr>
          </a:p>
        </p:txBody>
      </p:sp>
      <p:sp>
        <p:nvSpPr>
          <p:cNvPr id="26" name="object 26"/>
          <p:cNvSpPr txBox="1"/>
          <p:nvPr/>
        </p:nvSpPr>
        <p:spPr>
          <a:xfrm>
            <a:off x="14999974" y="5400328"/>
            <a:ext cx="1670050" cy="701675"/>
          </a:xfrm>
          <a:prstGeom prst="rect">
            <a:avLst/>
          </a:prstGeom>
        </p:spPr>
        <p:txBody>
          <a:bodyPr vert="horz" wrap="square" lIns="0" tIns="12700" rIns="0" bIns="0" rtlCol="0">
            <a:spAutoFit/>
          </a:bodyPr>
          <a:lstStyle/>
          <a:p>
            <a:pPr marL="12700" marR="5080" algn="ctr">
              <a:lnSpc>
                <a:spcPct val="101800"/>
              </a:lnSpc>
              <a:spcBef>
                <a:spcPts val="100"/>
              </a:spcBef>
            </a:pPr>
            <a:r>
              <a:rPr sz="1450" dirty="0">
                <a:solidFill>
                  <a:srgbClr val="11688B"/>
                </a:solidFill>
                <a:latin typeface="Arial"/>
                <a:cs typeface="Arial"/>
              </a:rPr>
              <a:t>MCD</a:t>
            </a:r>
            <a:r>
              <a:rPr sz="1450" spc="90" dirty="0">
                <a:solidFill>
                  <a:srgbClr val="11688B"/>
                </a:solidFill>
                <a:latin typeface="Arial"/>
                <a:cs typeface="Arial"/>
              </a:rPr>
              <a:t> </a:t>
            </a:r>
            <a:r>
              <a:rPr sz="1450" dirty="0">
                <a:solidFill>
                  <a:srgbClr val="11688B"/>
                </a:solidFill>
                <a:latin typeface="Arial"/>
                <a:cs typeface="Arial"/>
              </a:rPr>
              <a:t>caused</a:t>
            </a:r>
            <a:r>
              <a:rPr sz="1450" spc="85" dirty="0">
                <a:solidFill>
                  <a:srgbClr val="11688B"/>
                </a:solidFill>
                <a:latin typeface="Arial"/>
                <a:cs typeface="Arial"/>
              </a:rPr>
              <a:t> </a:t>
            </a:r>
            <a:r>
              <a:rPr sz="1450" dirty="0">
                <a:solidFill>
                  <a:srgbClr val="11688B"/>
                </a:solidFill>
                <a:latin typeface="Arial"/>
                <a:cs typeface="Arial"/>
              </a:rPr>
              <a:t>by</a:t>
            </a:r>
            <a:r>
              <a:rPr sz="1450" spc="90" dirty="0">
                <a:solidFill>
                  <a:srgbClr val="11688B"/>
                </a:solidFill>
                <a:latin typeface="Arial"/>
                <a:cs typeface="Arial"/>
              </a:rPr>
              <a:t> </a:t>
            </a:r>
            <a:r>
              <a:rPr sz="1450" spc="-50" dirty="0">
                <a:solidFill>
                  <a:srgbClr val="11688B"/>
                </a:solidFill>
                <a:latin typeface="Arial"/>
                <a:cs typeface="Arial"/>
              </a:rPr>
              <a:t>a </a:t>
            </a:r>
            <a:r>
              <a:rPr sz="1450" dirty="0">
                <a:solidFill>
                  <a:srgbClr val="11688B"/>
                </a:solidFill>
                <a:latin typeface="Arial"/>
                <a:cs typeface="Arial"/>
              </a:rPr>
              <a:t>monoclonal</a:t>
            </a:r>
            <a:r>
              <a:rPr sz="1450" spc="200" dirty="0">
                <a:solidFill>
                  <a:srgbClr val="11688B"/>
                </a:solidFill>
                <a:latin typeface="Arial"/>
                <a:cs typeface="Arial"/>
              </a:rPr>
              <a:t> </a:t>
            </a:r>
            <a:r>
              <a:rPr sz="1450" spc="-10" dirty="0">
                <a:solidFill>
                  <a:srgbClr val="11688B"/>
                </a:solidFill>
                <a:latin typeface="Arial"/>
                <a:cs typeface="Arial"/>
              </a:rPr>
              <a:t>plasma </a:t>
            </a:r>
            <a:r>
              <a:rPr sz="1450" dirty="0">
                <a:solidFill>
                  <a:srgbClr val="11688B"/>
                </a:solidFill>
                <a:latin typeface="Arial"/>
                <a:cs typeface="Arial"/>
              </a:rPr>
              <a:t>cell</a:t>
            </a:r>
            <a:r>
              <a:rPr sz="1450" spc="50" dirty="0">
                <a:solidFill>
                  <a:srgbClr val="11688B"/>
                </a:solidFill>
                <a:latin typeface="Arial"/>
                <a:cs typeface="Arial"/>
              </a:rPr>
              <a:t> </a:t>
            </a:r>
            <a:r>
              <a:rPr sz="1450" spc="-10" dirty="0">
                <a:solidFill>
                  <a:srgbClr val="11688B"/>
                </a:solidFill>
                <a:latin typeface="Arial"/>
                <a:cs typeface="Arial"/>
              </a:rPr>
              <a:t>disorder</a:t>
            </a:r>
            <a:endParaRPr sz="1450">
              <a:latin typeface="Arial"/>
              <a:cs typeface="Arial"/>
            </a:endParaRPr>
          </a:p>
        </p:txBody>
      </p:sp>
      <p:sp>
        <p:nvSpPr>
          <p:cNvPr id="27" name="object 27"/>
          <p:cNvSpPr txBox="1"/>
          <p:nvPr/>
        </p:nvSpPr>
        <p:spPr>
          <a:xfrm>
            <a:off x="17404246" y="5400328"/>
            <a:ext cx="1496060" cy="701675"/>
          </a:xfrm>
          <a:prstGeom prst="rect">
            <a:avLst/>
          </a:prstGeom>
        </p:spPr>
        <p:txBody>
          <a:bodyPr vert="horz" wrap="square" lIns="0" tIns="12700" rIns="0" bIns="0" rtlCol="0">
            <a:spAutoFit/>
          </a:bodyPr>
          <a:lstStyle/>
          <a:p>
            <a:pPr marL="12700" marR="5080" indent="-635" algn="ctr">
              <a:lnSpc>
                <a:spcPct val="101800"/>
              </a:lnSpc>
              <a:spcBef>
                <a:spcPts val="100"/>
              </a:spcBef>
            </a:pPr>
            <a:r>
              <a:rPr sz="1450" dirty="0">
                <a:solidFill>
                  <a:srgbClr val="11688B"/>
                </a:solidFill>
                <a:latin typeface="Arial"/>
                <a:cs typeface="Arial"/>
              </a:rPr>
              <a:t>HHV-8</a:t>
            </a:r>
            <a:r>
              <a:rPr sz="1450" spc="65" dirty="0">
                <a:solidFill>
                  <a:srgbClr val="11688B"/>
                </a:solidFill>
                <a:latin typeface="Arial"/>
                <a:cs typeface="Arial"/>
              </a:rPr>
              <a:t> </a:t>
            </a:r>
            <a:r>
              <a:rPr sz="1450" spc="-10" dirty="0">
                <a:solidFill>
                  <a:srgbClr val="11688B"/>
                </a:solidFill>
                <a:latin typeface="Arial"/>
                <a:cs typeface="Arial"/>
              </a:rPr>
              <a:t>negative </a:t>
            </a:r>
            <a:r>
              <a:rPr sz="1450" dirty="0">
                <a:solidFill>
                  <a:srgbClr val="11688B"/>
                </a:solidFill>
                <a:latin typeface="Arial"/>
                <a:cs typeface="Arial"/>
              </a:rPr>
              <a:t>MCD</a:t>
            </a:r>
            <a:r>
              <a:rPr sz="1450" spc="75" dirty="0">
                <a:solidFill>
                  <a:srgbClr val="11688B"/>
                </a:solidFill>
                <a:latin typeface="Arial"/>
                <a:cs typeface="Arial"/>
              </a:rPr>
              <a:t> </a:t>
            </a:r>
            <a:r>
              <a:rPr sz="1450" dirty="0">
                <a:solidFill>
                  <a:srgbClr val="11688B"/>
                </a:solidFill>
                <a:latin typeface="Arial"/>
                <a:cs typeface="Arial"/>
              </a:rPr>
              <a:t>of</a:t>
            </a:r>
            <a:r>
              <a:rPr sz="1450" spc="80" dirty="0">
                <a:solidFill>
                  <a:srgbClr val="11688B"/>
                </a:solidFill>
                <a:latin typeface="Arial"/>
                <a:cs typeface="Arial"/>
              </a:rPr>
              <a:t> </a:t>
            </a:r>
            <a:r>
              <a:rPr sz="1450" spc="-10" dirty="0">
                <a:solidFill>
                  <a:srgbClr val="11688B"/>
                </a:solidFill>
                <a:latin typeface="Arial"/>
                <a:cs typeface="Arial"/>
              </a:rPr>
              <a:t>unknown aetiology</a:t>
            </a:r>
            <a:endParaRPr sz="1450">
              <a:latin typeface="Arial"/>
              <a:cs typeface="Arial"/>
            </a:endParaRPr>
          </a:p>
        </p:txBody>
      </p:sp>
      <p:grpSp>
        <p:nvGrpSpPr>
          <p:cNvPr id="28" name="object 28"/>
          <p:cNvGrpSpPr/>
          <p:nvPr/>
        </p:nvGrpSpPr>
        <p:grpSpPr>
          <a:xfrm>
            <a:off x="14004149" y="646598"/>
            <a:ext cx="5607050" cy="2905760"/>
            <a:chOff x="14004149" y="646598"/>
            <a:chExt cx="5607050" cy="2905760"/>
          </a:xfrm>
        </p:grpSpPr>
        <p:sp>
          <p:nvSpPr>
            <p:cNvPr id="29" name="object 29"/>
            <p:cNvSpPr/>
            <p:nvPr/>
          </p:nvSpPr>
          <p:spPr>
            <a:xfrm>
              <a:off x="15797948" y="3234541"/>
              <a:ext cx="1862455" cy="317500"/>
            </a:xfrm>
            <a:custGeom>
              <a:avLst/>
              <a:gdLst/>
              <a:ahLst/>
              <a:cxnLst/>
              <a:rect l="l" t="t" r="r" b="b"/>
              <a:pathLst>
                <a:path w="1862455" h="317500">
                  <a:moveTo>
                    <a:pt x="1819975" y="254664"/>
                  </a:moveTo>
                  <a:lnTo>
                    <a:pt x="1799034" y="254664"/>
                  </a:lnTo>
                  <a:lnTo>
                    <a:pt x="1830446" y="317489"/>
                  </a:lnTo>
                  <a:lnTo>
                    <a:pt x="1856624" y="265135"/>
                  </a:lnTo>
                  <a:lnTo>
                    <a:pt x="1819975" y="265135"/>
                  </a:lnTo>
                  <a:lnTo>
                    <a:pt x="1819975" y="254664"/>
                  </a:lnTo>
                  <a:close/>
                </a:path>
                <a:path w="1862455" h="317500">
                  <a:moveTo>
                    <a:pt x="1819975" y="158745"/>
                  </a:moveTo>
                  <a:lnTo>
                    <a:pt x="1819975" y="265135"/>
                  </a:lnTo>
                  <a:lnTo>
                    <a:pt x="1840917" y="265135"/>
                  </a:lnTo>
                  <a:lnTo>
                    <a:pt x="1840917" y="169216"/>
                  </a:lnTo>
                  <a:lnTo>
                    <a:pt x="1830446" y="169216"/>
                  </a:lnTo>
                  <a:lnTo>
                    <a:pt x="1819975" y="158745"/>
                  </a:lnTo>
                  <a:close/>
                </a:path>
                <a:path w="1862455" h="317500">
                  <a:moveTo>
                    <a:pt x="1861859" y="254664"/>
                  </a:moveTo>
                  <a:lnTo>
                    <a:pt x="1840917" y="254664"/>
                  </a:lnTo>
                  <a:lnTo>
                    <a:pt x="1840917" y="265135"/>
                  </a:lnTo>
                  <a:lnTo>
                    <a:pt x="1856624" y="265135"/>
                  </a:lnTo>
                  <a:lnTo>
                    <a:pt x="1861859" y="254664"/>
                  </a:lnTo>
                  <a:close/>
                </a:path>
                <a:path w="1862455" h="317500">
                  <a:moveTo>
                    <a:pt x="20941" y="0"/>
                  </a:moveTo>
                  <a:lnTo>
                    <a:pt x="0" y="0"/>
                  </a:lnTo>
                  <a:lnTo>
                    <a:pt x="0" y="169216"/>
                  </a:lnTo>
                  <a:lnTo>
                    <a:pt x="1819975" y="169216"/>
                  </a:lnTo>
                  <a:lnTo>
                    <a:pt x="1819975" y="158745"/>
                  </a:lnTo>
                  <a:lnTo>
                    <a:pt x="20941" y="158745"/>
                  </a:lnTo>
                  <a:lnTo>
                    <a:pt x="10470" y="148275"/>
                  </a:lnTo>
                  <a:lnTo>
                    <a:pt x="20941" y="148275"/>
                  </a:lnTo>
                  <a:lnTo>
                    <a:pt x="20941" y="0"/>
                  </a:lnTo>
                  <a:close/>
                </a:path>
                <a:path w="1862455" h="317500">
                  <a:moveTo>
                    <a:pt x="1840917" y="148275"/>
                  </a:moveTo>
                  <a:lnTo>
                    <a:pt x="20941" y="148275"/>
                  </a:lnTo>
                  <a:lnTo>
                    <a:pt x="20941" y="158745"/>
                  </a:lnTo>
                  <a:lnTo>
                    <a:pt x="1819975" y="158745"/>
                  </a:lnTo>
                  <a:lnTo>
                    <a:pt x="1830446" y="169216"/>
                  </a:lnTo>
                  <a:lnTo>
                    <a:pt x="1840917" y="169216"/>
                  </a:lnTo>
                  <a:lnTo>
                    <a:pt x="1840917" y="148275"/>
                  </a:lnTo>
                  <a:close/>
                </a:path>
                <a:path w="1862455" h="317500">
                  <a:moveTo>
                    <a:pt x="20941" y="148275"/>
                  </a:moveTo>
                  <a:lnTo>
                    <a:pt x="10470" y="148275"/>
                  </a:lnTo>
                  <a:lnTo>
                    <a:pt x="20941" y="158745"/>
                  </a:lnTo>
                  <a:lnTo>
                    <a:pt x="20941" y="148275"/>
                  </a:lnTo>
                  <a:close/>
                </a:path>
              </a:pathLst>
            </a:custGeom>
            <a:solidFill>
              <a:srgbClr val="F28A04"/>
            </a:solidFill>
          </p:spPr>
          <p:txBody>
            <a:bodyPr wrap="square" lIns="0" tIns="0" rIns="0" bIns="0" rtlCol="0"/>
            <a:lstStyle/>
            <a:p>
              <a:endParaRPr/>
            </a:p>
          </p:txBody>
        </p:sp>
        <p:sp>
          <p:nvSpPr>
            <p:cNvPr id="30" name="object 30"/>
            <p:cNvSpPr/>
            <p:nvPr/>
          </p:nvSpPr>
          <p:spPr>
            <a:xfrm>
              <a:off x="14004149" y="3234541"/>
              <a:ext cx="1814830" cy="317500"/>
            </a:xfrm>
            <a:custGeom>
              <a:avLst/>
              <a:gdLst/>
              <a:ahLst/>
              <a:cxnLst/>
              <a:rect l="l" t="t" r="r" b="b"/>
              <a:pathLst>
                <a:path w="1814830" h="317500">
                  <a:moveTo>
                    <a:pt x="20941" y="254664"/>
                  </a:moveTo>
                  <a:lnTo>
                    <a:pt x="0" y="254664"/>
                  </a:lnTo>
                  <a:lnTo>
                    <a:pt x="31412" y="317489"/>
                  </a:lnTo>
                  <a:lnTo>
                    <a:pt x="57589" y="265135"/>
                  </a:lnTo>
                  <a:lnTo>
                    <a:pt x="20941" y="265135"/>
                  </a:lnTo>
                  <a:lnTo>
                    <a:pt x="20941" y="254664"/>
                  </a:lnTo>
                  <a:close/>
                </a:path>
                <a:path w="1814830" h="317500">
                  <a:moveTo>
                    <a:pt x="1793798" y="148274"/>
                  </a:moveTo>
                  <a:lnTo>
                    <a:pt x="20941" y="148274"/>
                  </a:lnTo>
                  <a:lnTo>
                    <a:pt x="20941" y="265135"/>
                  </a:lnTo>
                  <a:lnTo>
                    <a:pt x="41883" y="265135"/>
                  </a:lnTo>
                  <a:lnTo>
                    <a:pt x="41883" y="169215"/>
                  </a:lnTo>
                  <a:lnTo>
                    <a:pt x="31412" y="169215"/>
                  </a:lnTo>
                  <a:lnTo>
                    <a:pt x="41883" y="158744"/>
                  </a:lnTo>
                  <a:lnTo>
                    <a:pt x="1793798" y="158744"/>
                  </a:lnTo>
                  <a:lnTo>
                    <a:pt x="1793798" y="148274"/>
                  </a:lnTo>
                  <a:close/>
                </a:path>
                <a:path w="1814830" h="317500">
                  <a:moveTo>
                    <a:pt x="62825" y="254664"/>
                  </a:moveTo>
                  <a:lnTo>
                    <a:pt x="41883" y="254664"/>
                  </a:lnTo>
                  <a:lnTo>
                    <a:pt x="41883" y="265135"/>
                  </a:lnTo>
                  <a:lnTo>
                    <a:pt x="57589" y="265135"/>
                  </a:lnTo>
                  <a:lnTo>
                    <a:pt x="62825" y="254664"/>
                  </a:lnTo>
                  <a:close/>
                </a:path>
                <a:path w="1814830" h="317500">
                  <a:moveTo>
                    <a:pt x="41883" y="158744"/>
                  </a:moveTo>
                  <a:lnTo>
                    <a:pt x="31412" y="169215"/>
                  </a:lnTo>
                  <a:lnTo>
                    <a:pt x="41883" y="169215"/>
                  </a:lnTo>
                  <a:lnTo>
                    <a:pt x="41883" y="158744"/>
                  </a:lnTo>
                  <a:close/>
                </a:path>
                <a:path w="1814830" h="317500">
                  <a:moveTo>
                    <a:pt x="1814740" y="148274"/>
                  </a:moveTo>
                  <a:lnTo>
                    <a:pt x="1804269" y="148274"/>
                  </a:lnTo>
                  <a:lnTo>
                    <a:pt x="1793798" y="158744"/>
                  </a:lnTo>
                  <a:lnTo>
                    <a:pt x="41883" y="158744"/>
                  </a:lnTo>
                  <a:lnTo>
                    <a:pt x="41883" y="169215"/>
                  </a:lnTo>
                  <a:lnTo>
                    <a:pt x="1814740" y="169215"/>
                  </a:lnTo>
                  <a:lnTo>
                    <a:pt x="1814740" y="148274"/>
                  </a:lnTo>
                  <a:close/>
                </a:path>
                <a:path w="1814830" h="317500">
                  <a:moveTo>
                    <a:pt x="1814740" y="0"/>
                  </a:moveTo>
                  <a:lnTo>
                    <a:pt x="1793798" y="0"/>
                  </a:lnTo>
                  <a:lnTo>
                    <a:pt x="1793798" y="158744"/>
                  </a:lnTo>
                  <a:lnTo>
                    <a:pt x="1804269" y="148274"/>
                  </a:lnTo>
                  <a:lnTo>
                    <a:pt x="1814740" y="148274"/>
                  </a:lnTo>
                  <a:lnTo>
                    <a:pt x="1814740" y="0"/>
                  </a:lnTo>
                  <a:close/>
                </a:path>
              </a:pathLst>
            </a:custGeom>
            <a:solidFill>
              <a:srgbClr val="11688B"/>
            </a:solidFill>
          </p:spPr>
          <p:txBody>
            <a:bodyPr wrap="square" lIns="0" tIns="0" rIns="0" bIns="0" rtlCol="0"/>
            <a:lstStyle/>
            <a:p>
              <a:endParaRPr/>
            </a:p>
          </p:txBody>
        </p:sp>
        <p:sp>
          <p:nvSpPr>
            <p:cNvPr id="31" name="object 31"/>
            <p:cNvSpPr/>
            <p:nvPr/>
          </p:nvSpPr>
          <p:spPr>
            <a:xfrm>
              <a:off x="18497950"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32" name="object 32"/>
            <p:cNvPicPr/>
            <p:nvPr/>
          </p:nvPicPr>
          <p:blipFill>
            <a:blip r:embed="rId2" cstate="print"/>
            <a:stretch>
              <a:fillRect/>
            </a:stretch>
          </p:blipFill>
          <p:spPr>
            <a:xfrm>
              <a:off x="18719430" y="743851"/>
              <a:ext cx="670974" cy="670974"/>
            </a:xfrm>
            <a:prstGeom prst="rect">
              <a:avLst/>
            </a:prstGeom>
          </p:spPr>
        </p:pic>
      </p:grpSp>
      <p:grpSp>
        <p:nvGrpSpPr>
          <p:cNvPr id="33" name="object 33"/>
          <p:cNvGrpSpPr/>
          <p:nvPr/>
        </p:nvGrpSpPr>
        <p:grpSpPr>
          <a:xfrm>
            <a:off x="13450658" y="4093376"/>
            <a:ext cx="4732655" cy="1387475"/>
            <a:chOff x="13450658" y="4093376"/>
            <a:chExt cx="4732655" cy="1387475"/>
          </a:xfrm>
        </p:grpSpPr>
        <p:sp>
          <p:nvSpPr>
            <p:cNvPr id="34" name="object 34"/>
            <p:cNvSpPr/>
            <p:nvPr/>
          </p:nvSpPr>
          <p:spPr>
            <a:xfrm>
              <a:off x="17596982" y="4093376"/>
              <a:ext cx="62865" cy="327660"/>
            </a:xfrm>
            <a:custGeom>
              <a:avLst/>
              <a:gdLst/>
              <a:ahLst/>
              <a:cxnLst/>
              <a:rect l="l" t="t" r="r" b="b"/>
              <a:pathLst>
                <a:path w="62865" h="327660">
                  <a:moveTo>
                    <a:pt x="20941" y="264614"/>
                  </a:moveTo>
                  <a:lnTo>
                    <a:pt x="0" y="264614"/>
                  </a:lnTo>
                  <a:lnTo>
                    <a:pt x="31412" y="327440"/>
                  </a:lnTo>
                  <a:lnTo>
                    <a:pt x="57589" y="275086"/>
                  </a:lnTo>
                  <a:lnTo>
                    <a:pt x="20941" y="275086"/>
                  </a:lnTo>
                  <a:lnTo>
                    <a:pt x="20941" y="264614"/>
                  </a:lnTo>
                  <a:close/>
                </a:path>
                <a:path w="62865" h="327660">
                  <a:moveTo>
                    <a:pt x="41873" y="0"/>
                  </a:moveTo>
                  <a:lnTo>
                    <a:pt x="20931" y="0"/>
                  </a:lnTo>
                  <a:lnTo>
                    <a:pt x="20941" y="275086"/>
                  </a:lnTo>
                  <a:lnTo>
                    <a:pt x="41883" y="275086"/>
                  </a:lnTo>
                  <a:lnTo>
                    <a:pt x="41873" y="0"/>
                  </a:lnTo>
                  <a:close/>
                </a:path>
                <a:path w="62865" h="327660">
                  <a:moveTo>
                    <a:pt x="62825" y="264614"/>
                  </a:moveTo>
                  <a:lnTo>
                    <a:pt x="41883" y="264614"/>
                  </a:lnTo>
                  <a:lnTo>
                    <a:pt x="41883" y="275086"/>
                  </a:lnTo>
                  <a:lnTo>
                    <a:pt x="57589" y="275086"/>
                  </a:lnTo>
                  <a:lnTo>
                    <a:pt x="62825" y="264614"/>
                  </a:lnTo>
                  <a:close/>
                </a:path>
              </a:pathLst>
            </a:custGeom>
            <a:solidFill>
              <a:srgbClr val="F28A04"/>
            </a:solidFill>
          </p:spPr>
          <p:txBody>
            <a:bodyPr wrap="square" lIns="0" tIns="0" rIns="0" bIns="0" rtlCol="0"/>
            <a:lstStyle/>
            <a:p>
              <a:endParaRPr/>
            </a:p>
          </p:txBody>
        </p:sp>
        <p:sp>
          <p:nvSpPr>
            <p:cNvPr id="35" name="object 35"/>
            <p:cNvSpPr/>
            <p:nvPr/>
          </p:nvSpPr>
          <p:spPr>
            <a:xfrm>
              <a:off x="14017572" y="4093376"/>
              <a:ext cx="62865" cy="327660"/>
            </a:xfrm>
            <a:custGeom>
              <a:avLst/>
              <a:gdLst/>
              <a:ahLst/>
              <a:cxnLst/>
              <a:rect l="l" t="t" r="r" b="b"/>
              <a:pathLst>
                <a:path w="62865" h="327660">
                  <a:moveTo>
                    <a:pt x="20941" y="264614"/>
                  </a:moveTo>
                  <a:lnTo>
                    <a:pt x="0" y="264614"/>
                  </a:lnTo>
                  <a:lnTo>
                    <a:pt x="31412" y="327440"/>
                  </a:lnTo>
                  <a:lnTo>
                    <a:pt x="57589" y="275086"/>
                  </a:lnTo>
                  <a:lnTo>
                    <a:pt x="20941" y="275086"/>
                  </a:lnTo>
                  <a:lnTo>
                    <a:pt x="20941" y="264614"/>
                  </a:lnTo>
                  <a:close/>
                </a:path>
                <a:path w="62865" h="327660">
                  <a:moveTo>
                    <a:pt x="41883" y="0"/>
                  </a:moveTo>
                  <a:lnTo>
                    <a:pt x="20941" y="0"/>
                  </a:lnTo>
                  <a:lnTo>
                    <a:pt x="20941" y="275086"/>
                  </a:lnTo>
                  <a:lnTo>
                    <a:pt x="41883" y="275086"/>
                  </a:lnTo>
                  <a:lnTo>
                    <a:pt x="41883" y="0"/>
                  </a:lnTo>
                  <a:close/>
                </a:path>
                <a:path w="62865" h="327660">
                  <a:moveTo>
                    <a:pt x="62825" y="264614"/>
                  </a:moveTo>
                  <a:lnTo>
                    <a:pt x="41883" y="264614"/>
                  </a:lnTo>
                  <a:lnTo>
                    <a:pt x="41883" y="275086"/>
                  </a:lnTo>
                  <a:lnTo>
                    <a:pt x="57589" y="275086"/>
                  </a:lnTo>
                  <a:lnTo>
                    <a:pt x="62825" y="264614"/>
                  </a:lnTo>
                  <a:close/>
                </a:path>
              </a:pathLst>
            </a:custGeom>
            <a:solidFill>
              <a:srgbClr val="11688B"/>
            </a:solidFill>
          </p:spPr>
          <p:txBody>
            <a:bodyPr wrap="square" lIns="0" tIns="0" rIns="0" bIns="0" rtlCol="0"/>
            <a:lstStyle/>
            <a:p>
              <a:endParaRPr/>
            </a:p>
          </p:txBody>
        </p:sp>
        <p:sp>
          <p:nvSpPr>
            <p:cNvPr id="36" name="object 36"/>
            <p:cNvSpPr/>
            <p:nvPr/>
          </p:nvSpPr>
          <p:spPr>
            <a:xfrm>
              <a:off x="17617913" y="5014441"/>
              <a:ext cx="565785" cy="352425"/>
            </a:xfrm>
            <a:custGeom>
              <a:avLst/>
              <a:gdLst/>
              <a:ahLst/>
              <a:cxnLst/>
              <a:rect l="l" t="t" r="r" b="b"/>
              <a:pathLst>
                <a:path w="565784" h="352425">
                  <a:moveTo>
                    <a:pt x="523491" y="289089"/>
                  </a:moveTo>
                  <a:lnTo>
                    <a:pt x="502550" y="289089"/>
                  </a:lnTo>
                  <a:lnTo>
                    <a:pt x="533962" y="351914"/>
                  </a:lnTo>
                  <a:lnTo>
                    <a:pt x="560140" y="299560"/>
                  </a:lnTo>
                  <a:lnTo>
                    <a:pt x="523491" y="299560"/>
                  </a:lnTo>
                  <a:lnTo>
                    <a:pt x="523491" y="289089"/>
                  </a:lnTo>
                  <a:close/>
                </a:path>
                <a:path w="565784" h="352425">
                  <a:moveTo>
                    <a:pt x="523491" y="175956"/>
                  </a:moveTo>
                  <a:lnTo>
                    <a:pt x="523491" y="299560"/>
                  </a:lnTo>
                  <a:lnTo>
                    <a:pt x="544433" y="299560"/>
                  </a:lnTo>
                  <a:lnTo>
                    <a:pt x="544433" y="186427"/>
                  </a:lnTo>
                  <a:lnTo>
                    <a:pt x="533962" y="186427"/>
                  </a:lnTo>
                  <a:lnTo>
                    <a:pt x="523491" y="175956"/>
                  </a:lnTo>
                  <a:close/>
                </a:path>
                <a:path w="565784" h="352425">
                  <a:moveTo>
                    <a:pt x="565375" y="289089"/>
                  </a:moveTo>
                  <a:lnTo>
                    <a:pt x="544433" y="289089"/>
                  </a:lnTo>
                  <a:lnTo>
                    <a:pt x="544433" y="299560"/>
                  </a:lnTo>
                  <a:lnTo>
                    <a:pt x="560140" y="299560"/>
                  </a:lnTo>
                  <a:lnTo>
                    <a:pt x="565375" y="289089"/>
                  </a:lnTo>
                  <a:close/>
                </a:path>
                <a:path w="565784" h="352425">
                  <a:moveTo>
                    <a:pt x="20941" y="0"/>
                  </a:moveTo>
                  <a:lnTo>
                    <a:pt x="0" y="0"/>
                  </a:lnTo>
                  <a:lnTo>
                    <a:pt x="0" y="186427"/>
                  </a:lnTo>
                  <a:lnTo>
                    <a:pt x="523491" y="186427"/>
                  </a:lnTo>
                  <a:lnTo>
                    <a:pt x="523491" y="175956"/>
                  </a:lnTo>
                  <a:lnTo>
                    <a:pt x="20941" y="175956"/>
                  </a:lnTo>
                  <a:lnTo>
                    <a:pt x="10470" y="165486"/>
                  </a:lnTo>
                  <a:lnTo>
                    <a:pt x="20941" y="165486"/>
                  </a:lnTo>
                  <a:lnTo>
                    <a:pt x="20941" y="0"/>
                  </a:lnTo>
                  <a:close/>
                </a:path>
                <a:path w="565784" h="352425">
                  <a:moveTo>
                    <a:pt x="544433" y="165486"/>
                  </a:moveTo>
                  <a:lnTo>
                    <a:pt x="20941" y="165486"/>
                  </a:lnTo>
                  <a:lnTo>
                    <a:pt x="20941" y="175956"/>
                  </a:lnTo>
                  <a:lnTo>
                    <a:pt x="523491" y="175956"/>
                  </a:lnTo>
                  <a:lnTo>
                    <a:pt x="533962" y="186427"/>
                  </a:lnTo>
                  <a:lnTo>
                    <a:pt x="544433" y="186427"/>
                  </a:lnTo>
                  <a:lnTo>
                    <a:pt x="544433" y="165486"/>
                  </a:lnTo>
                  <a:close/>
                </a:path>
                <a:path w="565784" h="352425">
                  <a:moveTo>
                    <a:pt x="20941" y="165486"/>
                  </a:moveTo>
                  <a:lnTo>
                    <a:pt x="10470" y="165486"/>
                  </a:lnTo>
                  <a:lnTo>
                    <a:pt x="20941" y="175956"/>
                  </a:lnTo>
                  <a:lnTo>
                    <a:pt x="20941" y="165486"/>
                  </a:lnTo>
                  <a:close/>
                </a:path>
              </a:pathLst>
            </a:custGeom>
            <a:solidFill>
              <a:srgbClr val="F28A04"/>
            </a:solidFill>
          </p:spPr>
          <p:txBody>
            <a:bodyPr wrap="square" lIns="0" tIns="0" rIns="0" bIns="0" rtlCol="0"/>
            <a:lstStyle/>
            <a:p>
              <a:endParaRPr/>
            </a:p>
          </p:txBody>
        </p:sp>
        <p:sp>
          <p:nvSpPr>
            <p:cNvPr id="37" name="object 37"/>
            <p:cNvSpPr/>
            <p:nvPr/>
          </p:nvSpPr>
          <p:spPr>
            <a:xfrm>
              <a:off x="13450659" y="5014448"/>
              <a:ext cx="4188460" cy="466725"/>
            </a:xfrm>
            <a:custGeom>
              <a:avLst/>
              <a:gdLst/>
              <a:ahLst/>
              <a:cxnLst/>
              <a:rect l="l" t="t" r="r" b="b"/>
              <a:pathLst>
                <a:path w="4188459" h="466725">
                  <a:moveTo>
                    <a:pt x="4188206" y="0"/>
                  </a:moveTo>
                  <a:lnTo>
                    <a:pt x="4167263" y="0"/>
                  </a:lnTo>
                  <a:lnTo>
                    <a:pt x="4167263" y="163576"/>
                  </a:lnTo>
                  <a:lnTo>
                    <a:pt x="20929" y="163576"/>
                  </a:lnTo>
                  <a:lnTo>
                    <a:pt x="20929" y="403275"/>
                  </a:lnTo>
                  <a:lnTo>
                    <a:pt x="0" y="403275"/>
                  </a:lnTo>
                  <a:lnTo>
                    <a:pt x="31407" y="466102"/>
                  </a:lnTo>
                  <a:lnTo>
                    <a:pt x="57581" y="413753"/>
                  </a:lnTo>
                  <a:lnTo>
                    <a:pt x="62814" y="403275"/>
                  </a:lnTo>
                  <a:lnTo>
                    <a:pt x="41871" y="403275"/>
                  </a:lnTo>
                  <a:lnTo>
                    <a:pt x="41871" y="184518"/>
                  </a:lnTo>
                  <a:lnTo>
                    <a:pt x="2373503" y="184518"/>
                  </a:lnTo>
                  <a:lnTo>
                    <a:pt x="2373503" y="289090"/>
                  </a:lnTo>
                  <a:lnTo>
                    <a:pt x="2352560" y="289090"/>
                  </a:lnTo>
                  <a:lnTo>
                    <a:pt x="2383967" y="351917"/>
                  </a:lnTo>
                  <a:lnTo>
                    <a:pt x="2410155" y="299554"/>
                  </a:lnTo>
                  <a:lnTo>
                    <a:pt x="2415387" y="289090"/>
                  </a:lnTo>
                  <a:lnTo>
                    <a:pt x="2394445" y="289090"/>
                  </a:lnTo>
                  <a:lnTo>
                    <a:pt x="2394445" y="186423"/>
                  </a:lnTo>
                  <a:lnTo>
                    <a:pt x="4188206" y="186423"/>
                  </a:lnTo>
                  <a:lnTo>
                    <a:pt x="4188206" y="184518"/>
                  </a:lnTo>
                  <a:lnTo>
                    <a:pt x="4188206" y="165481"/>
                  </a:lnTo>
                  <a:lnTo>
                    <a:pt x="4188206" y="163576"/>
                  </a:lnTo>
                  <a:lnTo>
                    <a:pt x="4188206" y="0"/>
                  </a:lnTo>
                  <a:close/>
                </a:path>
              </a:pathLst>
            </a:custGeom>
            <a:solidFill>
              <a:srgbClr val="11688B"/>
            </a:solidFill>
          </p:spPr>
          <p:txBody>
            <a:bodyPr wrap="square" lIns="0" tIns="0" rIns="0" bIns="0" rtlCol="0"/>
            <a:lstStyle/>
            <a:p>
              <a:endParaRPr/>
            </a:p>
          </p:txBody>
        </p:sp>
      </p:grpSp>
      <p:sp>
        <p:nvSpPr>
          <p:cNvPr id="38" name="object 38"/>
          <p:cNvSpPr/>
          <p:nvPr/>
        </p:nvSpPr>
        <p:spPr>
          <a:xfrm>
            <a:off x="15804765" y="6136142"/>
            <a:ext cx="62865" cy="316230"/>
          </a:xfrm>
          <a:custGeom>
            <a:avLst/>
            <a:gdLst/>
            <a:ahLst/>
            <a:cxnLst/>
            <a:rect l="l" t="t" r="r" b="b"/>
            <a:pathLst>
              <a:path w="62865" h="316229">
                <a:moveTo>
                  <a:pt x="20941" y="253309"/>
                </a:moveTo>
                <a:lnTo>
                  <a:pt x="0" y="253436"/>
                </a:lnTo>
                <a:lnTo>
                  <a:pt x="31800" y="316069"/>
                </a:lnTo>
                <a:lnTo>
                  <a:pt x="57545" y="263779"/>
                </a:lnTo>
                <a:lnTo>
                  <a:pt x="21004" y="263779"/>
                </a:lnTo>
                <a:lnTo>
                  <a:pt x="20941" y="253309"/>
                </a:lnTo>
                <a:close/>
              </a:path>
              <a:path w="62865" h="316229">
                <a:moveTo>
                  <a:pt x="41882" y="253182"/>
                </a:moveTo>
                <a:lnTo>
                  <a:pt x="20941" y="253309"/>
                </a:lnTo>
                <a:lnTo>
                  <a:pt x="21004" y="263779"/>
                </a:lnTo>
                <a:lnTo>
                  <a:pt x="41947" y="263779"/>
                </a:lnTo>
                <a:lnTo>
                  <a:pt x="41882" y="253182"/>
                </a:lnTo>
                <a:close/>
              </a:path>
              <a:path w="62865" h="316229">
                <a:moveTo>
                  <a:pt x="62825" y="253055"/>
                </a:moveTo>
                <a:lnTo>
                  <a:pt x="41882" y="253182"/>
                </a:lnTo>
                <a:lnTo>
                  <a:pt x="41947" y="263779"/>
                </a:lnTo>
                <a:lnTo>
                  <a:pt x="57545" y="263779"/>
                </a:lnTo>
                <a:lnTo>
                  <a:pt x="62637" y="253436"/>
                </a:lnTo>
                <a:lnTo>
                  <a:pt x="62762" y="253182"/>
                </a:lnTo>
                <a:lnTo>
                  <a:pt x="62825" y="253055"/>
                </a:lnTo>
                <a:close/>
              </a:path>
              <a:path w="62865" h="316229">
                <a:moveTo>
                  <a:pt x="40345" y="0"/>
                </a:moveTo>
                <a:lnTo>
                  <a:pt x="19402" y="0"/>
                </a:lnTo>
                <a:lnTo>
                  <a:pt x="20939" y="253055"/>
                </a:lnTo>
                <a:lnTo>
                  <a:pt x="20941" y="253309"/>
                </a:lnTo>
                <a:lnTo>
                  <a:pt x="41882" y="253182"/>
                </a:lnTo>
                <a:lnTo>
                  <a:pt x="40345" y="0"/>
                </a:lnTo>
                <a:close/>
              </a:path>
            </a:pathLst>
          </a:custGeom>
          <a:solidFill>
            <a:srgbClr val="11688B"/>
          </a:solidFill>
        </p:spPr>
        <p:txBody>
          <a:bodyPr wrap="square" lIns="0" tIns="0" rIns="0" bIns="0" rtlCol="0"/>
          <a:lstStyle/>
          <a:p>
            <a:endParaRPr/>
          </a:p>
        </p:txBody>
      </p:sp>
      <p:sp>
        <p:nvSpPr>
          <p:cNvPr id="39" name="object 39"/>
          <p:cNvSpPr/>
          <p:nvPr/>
        </p:nvSpPr>
        <p:spPr>
          <a:xfrm>
            <a:off x="13450544" y="6021893"/>
            <a:ext cx="62865" cy="430530"/>
          </a:xfrm>
          <a:custGeom>
            <a:avLst/>
            <a:gdLst/>
            <a:ahLst/>
            <a:cxnLst/>
            <a:rect l="l" t="t" r="r" b="b"/>
            <a:pathLst>
              <a:path w="62865" h="430529">
                <a:moveTo>
                  <a:pt x="20923" y="367506"/>
                </a:moveTo>
                <a:lnTo>
                  <a:pt x="0" y="367506"/>
                </a:lnTo>
                <a:lnTo>
                  <a:pt x="31369" y="430319"/>
                </a:lnTo>
                <a:lnTo>
                  <a:pt x="57575" y="377969"/>
                </a:lnTo>
                <a:lnTo>
                  <a:pt x="20919" y="377969"/>
                </a:lnTo>
                <a:lnTo>
                  <a:pt x="20923" y="367506"/>
                </a:lnTo>
                <a:close/>
              </a:path>
              <a:path w="62865" h="430529">
                <a:moveTo>
                  <a:pt x="41997" y="0"/>
                </a:moveTo>
                <a:lnTo>
                  <a:pt x="21055" y="0"/>
                </a:lnTo>
                <a:lnTo>
                  <a:pt x="20923" y="367506"/>
                </a:lnTo>
                <a:lnTo>
                  <a:pt x="20919" y="377969"/>
                </a:lnTo>
                <a:lnTo>
                  <a:pt x="41861" y="377969"/>
                </a:lnTo>
                <a:lnTo>
                  <a:pt x="41997" y="0"/>
                </a:lnTo>
                <a:close/>
              </a:path>
              <a:path w="62865" h="430529">
                <a:moveTo>
                  <a:pt x="62813" y="367506"/>
                </a:moveTo>
                <a:lnTo>
                  <a:pt x="41865" y="367506"/>
                </a:lnTo>
                <a:lnTo>
                  <a:pt x="41861" y="377969"/>
                </a:lnTo>
                <a:lnTo>
                  <a:pt x="57575" y="377969"/>
                </a:lnTo>
                <a:lnTo>
                  <a:pt x="62813" y="367506"/>
                </a:lnTo>
                <a:close/>
              </a:path>
            </a:pathLst>
          </a:custGeom>
          <a:solidFill>
            <a:srgbClr val="11688B"/>
          </a:solidFill>
        </p:spPr>
        <p:txBody>
          <a:bodyPr wrap="square" lIns="0" tIns="0" rIns="0" bIns="0" rtlCol="0"/>
          <a:lstStyle/>
          <a:p>
            <a:endParaRPr/>
          </a:p>
        </p:txBody>
      </p:sp>
      <p:sp>
        <p:nvSpPr>
          <p:cNvPr id="40" name="object 40"/>
          <p:cNvSpPr/>
          <p:nvPr/>
        </p:nvSpPr>
        <p:spPr>
          <a:xfrm>
            <a:off x="17615548" y="6136087"/>
            <a:ext cx="1082040" cy="1674495"/>
          </a:xfrm>
          <a:custGeom>
            <a:avLst/>
            <a:gdLst/>
            <a:ahLst/>
            <a:cxnLst/>
            <a:rect l="l" t="t" r="r" b="b"/>
            <a:pathLst>
              <a:path w="1082040" h="1674495">
                <a:moveTo>
                  <a:pt x="567740" y="253301"/>
                </a:moveTo>
                <a:lnTo>
                  <a:pt x="546798" y="253301"/>
                </a:lnTo>
                <a:lnTo>
                  <a:pt x="546798" y="0"/>
                </a:lnTo>
                <a:lnTo>
                  <a:pt x="525856" y="0"/>
                </a:lnTo>
                <a:lnTo>
                  <a:pt x="525856" y="253301"/>
                </a:lnTo>
                <a:lnTo>
                  <a:pt x="504913" y="253301"/>
                </a:lnTo>
                <a:lnTo>
                  <a:pt x="536321" y="316128"/>
                </a:lnTo>
                <a:lnTo>
                  <a:pt x="562495" y="263779"/>
                </a:lnTo>
                <a:lnTo>
                  <a:pt x="567740" y="253301"/>
                </a:lnTo>
                <a:close/>
              </a:path>
              <a:path w="1082040" h="1674495">
                <a:moveTo>
                  <a:pt x="1081684" y="1354975"/>
                </a:moveTo>
                <a:lnTo>
                  <a:pt x="0" y="1354975"/>
                </a:lnTo>
                <a:lnTo>
                  <a:pt x="540842" y="1674342"/>
                </a:lnTo>
                <a:lnTo>
                  <a:pt x="1081684" y="1354975"/>
                </a:lnTo>
                <a:close/>
              </a:path>
            </a:pathLst>
          </a:custGeom>
          <a:solidFill>
            <a:srgbClr val="F28A04"/>
          </a:solidFill>
        </p:spPr>
        <p:txBody>
          <a:bodyPr wrap="square" lIns="0" tIns="0" rIns="0" bIns="0" rtlCol="0"/>
          <a:lstStyle/>
          <a:p>
            <a:endParaRPr/>
          </a:p>
        </p:txBody>
      </p:sp>
      <p:sp>
        <p:nvSpPr>
          <p:cNvPr id="41" name="object 41"/>
          <p:cNvSpPr txBox="1"/>
          <p:nvPr/>
        </p:nvSpPr>
        <p:spPr>
          <a:xfrm>
            <a:off x="13920249" y="8001296"/>
            <a:ext cx="3776979" cy="621030"/>
          </a:xfrm>
          <a:prstGeom prst="rect">
            <a:avLst/>
          </a:prstGeom>
        </p:spPr>
        <p:txBody>
          <a:bodyPr vert="horz" wrap="square" lIns="0" tIns="27940" rIns="0" bIns="0" rtlCol="0">
            <a:spAutoFit/>
          </a:bodyPr>
          <a:lstStyle/>
          <a:p>
            <a:pPr marL="38100" marR="30480" indent="70485">
              <a:lnSpc>
                <a:spcPts val="2320"/>
              </a:lnSpc>
              <a:spcBef>
                <a:spcPts val="220"/>
              </a:spcBef>
            </a:pPr>
            <a:r>
              <a:rPr sz="1950" b="1" spc="50" dirty="0">
                <a:solidFill>
                  <a:srgbClr val="FFFFFF"/>
                </a:solidFill>
                <a:latin typeface="Arial"/>
                <a:cs typeface="Arial"/>
              </a:rPr>
              <a:t>iMCD</a:t>
            </a:r>
            <a:r>
              <a:rPr sz="1950" b="1" spc="65" dirty="0">
                <a:solidFill>
                  <a:srgbClr val="FFFFFF"/>
                </a:solidFill>
                <a:latin typeface="Arial"/>
                <a:cs typeface="Arial"/>
              </a:rPr>
              <a:t> </a:t>
            </a:r>
            <a:r>
              <a:rPr sz="1950" b="1" dirty="0">
                <a:solidFill>
                  <a:srgbClr val="FFFFFF"/>
                </a:solidFill>
                <a:latin typeface="Arial"/>
                <a:cs typeface="Arial"/>
              </a:rPr>
              <a:t>accounts</a:t>
            </a:r>
            <a:r>
              <a:rPr sz="1950" b="1" spc="70" dirty="0">
                <a:solidFill>
                  <a:srgbClr val="FFFFFF"/>
                </a:solidFill>
                <a:latin typeface="Arial"/>
                <a:cs typeface="Arial"/>
              </a:rPr>
              <a:t> </a:t>
            </a:r>
            <a:r>
              <a:rPr sz="1950" b="1" dirty="0">
                <a:solidFill>
                  <a:srgbClr val="FFFFFF"/>
                </a:solidFill>
                <a:latin typeface="Arial"/>
                <a:cs typeface="Arial"/>
              </a:rPr>
              <a:t>for</a:t>
            </a:r>
            <a:r>
              <a:rPr sz="1950" b="1" spc="75" dirty="0">
                <a:solidFill>
                  <a:srgbClr val="FFFFFF"/>
                </a:solidFill>
                <a:latin typeface="Arial"/>
                <a:cs typeface="Arial"/>
              </a:rPr>
              <a:t> </a:t>
            </a:r>
            <a:r>
              <a:rPr sz="1950" b="1" dirty="0">
                <a:solidFill>
                  <a:srgbClr val="FFFFFF"/>
                </a:solidFill>
                <a:latin typeface="Arial"/>
                <a:cs typeface="Arial"/>
              </a:rPr>
              <a:t>33–58%</a:t>
            </a:r>
            <a:r>
              <a:rPr sz="1950" b="1" spc="70" dirty="0">
                <a:solidFill>
                  <a:srgbClr val="FFFFFF"/>
                </a:solidFill>
                <a:latin typeface="Arial"/>
                <a:cs typeface="Arial"/>
              </a:rPr>
              <a:t> </a:t>
            </a:r>
            <a:r>
              <a:rPr sz="1950" b="1" spc="-25" dirty="0">
                <a:solidFill>
                  <a:srgbClr val="FFFFFF"/>
                </a:solidFill>
                <a:latin typeface="Arial"/>
                <a:cs typeface="Arial"/>
              </a:rPr>
              <a:t>of </a:t>
            </a:r>
            <a:r>
              <a:rPr sz="1950" b="1" dirty="0">
                <a:solidFill>
                  <a:srgbClr val="FFFFFF"/>
                </a:solidFill>
                <a:latin typeface="Arial"/>
                <a:cs typeface="Arial"/>
              </a:rPr>
              <a:t>published</a:t>
            </a:r>
            <a:r>
              <a:rPr sz="1950" b="1" spc="-5" dirty="0">
                <a:solidFill>
                  <a:srgbClr val="FFFFFF"/>
                </a:solidFill>
                <a:latin typeface="Arial"/>
                <a:cs typeface="Arial"/>
              </a:rPr>
              <a:t> </a:t>
            </a:r>
            <a:r>
              <a:rPr sz="1950" b="1" spc="75" dirty="0">
                <a:solidFill>
                  <a:srgbClr val="FFFFFF"/>
                </a:solidFill>
                <a:latin typeface="Arial"/>
                <a:cs typeface="Arial"/>
              </a:rPr>
              <a:t>MCD</a:t>
            </a:r>
            <a:r>
              <a:rPr sz="1950" b="1" spc="-5" dirty="0">
                <a:solidFill>
                  <a:srgbClr val="FFFFFF"/>
                </a:solidFill>
                <a:latin typeface="Arial"/>
                <a:cs typeface="Arial"/>
              </a:rPr>
              <a:t> </a:t>
            </a:r>
            <a:r>
              <a:rPr sz="1950" b="1" dirty="0">
                <a:solidFill>
                  <a:srgbClr val="FFFFFF"/>
                </a:solidFill>
                <a:latin typeface="Arial"/>
                <a:cs typeface="Arial"/>
              </a:rPr>
              <a:t>cases</a:t>
            </a:r>
            <a:r>
              <a:rPr sz="1950" b="1" spc="-5" dirty="0">
                <a:solidFill>
                  <a:srgbClr val="FFFFFF"/>
                </a:solidFill>
                <a:latin typeface="Arial"/>
                <a:cs typeface="Arial"/>
              </a:rPr>
              <a:t> </a:t>
            </a:r>
            <a:r>
              <a:rPr sz="1950" b="1" spc="-10" dirty="0">
                <a:solidFill>
                  <a:srgbClr val="FFFFFF"/>
                </a:solidFill>
                <a:latin typeface="Arial"/>
                <a:cs typeface="Arial"/>
              </a:rPr>
              <a:t>globally</a:t>
            </a:r>
            <a:r>
              <a:rPr sz="1950" b="1" spc="-15" baseline="23504" dirty="0">
                <a:solidFill>
                  <a:srgbClr val="FFFFFF"/>
                </a:solidFill>
                <a:latin typeface="Arial"/>
                <a:cs typeface="Arial"/>
              </a:rPr>
              <a:t>1</a:t>
            </a:r>
            <a:endParaRPr sz="1950" baseline="23504">
              <a:latin typeface="Arial"/>
              <a:cs typeface="Arial"/>
            </a:endParaRPr>
          </a:p>
        </p:txBody>
      </p:sp>
      <p:sp>
        <p:nvSpPr>
          <p:cNvPr id="42" name="object 42"/>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43" name="object 43"/>
          <p:cNvSpPr txBox="1"/>
          <p:nvPr/>
        </p:nvSpPr>
        <p:spPr>
          <a:xfrm>
            <a:off x="1566669" y="768008"/>
            <a:ext cx="1539875"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01</a:t>
            </a:r>
            <a:r>
              <a:rPr sz="1650" b="1" spc="-5" dirty="0">
                <a:solidFill>
                  <a:srgbClr val="FFFFFF"/>
                </a:solidFill>
                <a:latin typeface="Arial"/>
                <a:cs typeface="Arial"/>
              </a:rPr>
              <a:t> </a:t>
            </a:r>
            <a:r>
              <a:rPr sz="1650" b="1" spc="-10" dirty="0">
                <a:solidFill>
                  <a:srgbClr val="FFFFFF"/>
                </a:solidFill>
                <a:latin typeface="Arial"/>
                <a:cs typeface="Arial"/>
              </a:rPr>
              <a:t>Background</a:t>
            </a:r>
            <a:endParaRPr sz="1650">
              <a:latin typeface="Arial"/>
              <a:cs typeface="Arial"/>
            </a:endParaRPr>
          </a:p>
        </p:txBody>
      </p:sp>
      <p:sp>
        <p:nvSpPr>
          <p:cNvPr id="44" name="object 44"/>
          <p:cNvSpPr txBox="1"/>
          <p:nvPr/>
        </p:nvSpPr>
        <p:spPr>
          <a:xfrm>
            <a:off x="829339" y="10164163"/>
            <a:ext cx="12798425" cy="842644"/>
          </a:xfrm>
          <a:prstGeom prst="rect">
            <a:avLst/>
          </a:prstGeom>
        </p:spPr>
        <p:txBody>
          <a:bodyPr vert="horz" wrap="square" lIns="0" tIns="12065" rIns="0" bIns="0" rtlCol="0">
            <a:spAutoFit/>
          </a:bodyPr>
          <a:lstStyle/>
          <a:p>
            <a:pPr marL="12700">
              <a:lnSpc>
                <a:spcPts val="1980"/>
              </a:lnSpc>
              <a:spcBef>
                <a:spcPts val="95"/>
              </a:spcBef>
            </a:pPr>
            <a:r>
              <a:rPr sz="1650" b="1" spc="-25" dirty="0">
                <a:solidFill>
                  <a:srgbClr val="11688B"/>
                </a:solidFill>
                <a:latin typeface="Arial"/>
                <a:cs typeface="Arial"/>
              </a:rPr>
              <a:t>Abbreviations:</a:t>
            </a:r>
            <a:r>
              <a:rPr sz="1650" b="1" spc="40" dirty="0">
                <a:solidFill>
                  <a:srgbClr val="11688B"/>
                </a:solidFill>
                <a:latin typeface="Arial"/>
                <a:cs typeface="Arial"/>
              </a:rPr>
              <a:t> </a:t>
            </a:r>
            <a:r>
              <a:rPr sz="1650" b="1" dirty="0">
                <a:solidFill>
                  <a:srgbClr val="11688B"/>
                </a:solidFill>
                <a:latin typeface="Arial"/>
                <a:cs typeface="Arial"/>
              </a:rPr>
              <a:t>CD</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Castleman</a:t>
            </a:r>
            <a:r>
              <a:rPr sz="1650" spc="65" dirty="0">
                <a:solidFill>
                  <a:srgbClr val="11688B"/>
                </a:solidFill>
                <a:latin typeface="Arial"/>
                <a:cs typeface="Arial"/>
              </a:rPr>
              <a:t> </a:t>
            </a:r>
            <a:r>
              <a:rPr sz="1650" spc="-10" dirty="0">
                <a:solidFill>
                  <a:srgbClr val="11688B"/>
                </a:solidFill>
                <a:latin typeface="Arial"/>
                <a:cs typeface="Arial"/>
              </a:rPr>
              <a:t>Disease;</a:t>
            </a:r>
            <a:r>
              <a:rPr sz="1650" spc="60" dirty="0">
                <a:solidFill>
                  <a:srgbClr val="11688B"/>
                </a:solidFill>
                <a:latin typeface="Arial"/>
                <a:cs typeface="Arial"/>
              </a:rPr>
              <a:t> </a:t>
            </a:r>
            <a:r>
              <a:rPr sz="1650" b="1" dirty="0">
                <a:solidFill>
                  <a:srgbClr val="11688B"/>
                </a:solidFill>
                <a:latin typeface="Arial"/>
                <a:cs typeface="Arial"/>
              </a:rPr>
              <a:t>HHV-8</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human</a:t>
            </a:r>
            <a:r>
              <a:rPr sz="1650" spc="65" dirty="0">
                <a:solidFill>
                  <a:srgbClr val="11688B"/>
                </a:solidFill>
                <a:latin typeface="Arial"/>
                <a:cs typeface="Arial"/>
              </a:rPr>
              <a:t> </a:t>
            </a:r>
            <a:r>
              <a:rPr sz="1650" dirty="0">
                <a:solidFill>
                  <a:srgbClr val="11688B"/>
                </a:solidFill>
                <a:latin typeface="Arial"/>
                <a:cs typeface="Arial"/>
              </a:rPr>
              <a:t>herpesvirus-8;</a:t>
            </a:r>
            <a:r>
              <a:rPr sz="1650" spc="60"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60" dirty="0">
                <a:solidFill>
                  <a:srgbClr val="11688B"/>
                </a:solidFill>
                <a:latin typeface="Arial"/>
                <a:cs typeface="Arial"/>
              </a:rPr>
              <a:t> </a:t>
            </a:r>
            <a:r>
              <a:rPr sz="1650" dirty="0">
                <a:solidFill>
                  <a:srgbClr val="11688B"/>
                </a:solidFill>
                <a:latin typeface="Arial"/>
                <a:cs typeface="Arial"/>
              </a:rPr>
              <a:t>idiopathic</a:t>
            </a:r>
            <a:r>
              <a:rPr sz="1650" spc="65" dirty="0">
                <a:solidFill>
                  <a:srgbClr val="11688B"/>
                </a:solidFill>
                <a:latin typeface="Arial"/>
                <a:cs typeface="Arial"/>
              </a:rPr>
              <a:t> </a:t>
            </a:r>
            <a:r>
              <a:rPr sz="1650" dirty="0">
                <a:solidFill>
                  <a:srgbClr val="11688B"/>
                </a:solidFill>
                <a:latin typeface="Arial"/>
                <a:cs typeface="Arial"/>
              </a:rPr>
              <a:t>MCD;</a:t>
            </a:r>
            <a:r>
              <a:rPr sz="1650" spc="55" dirty="0">
                <a:solidFill>
                  <a:srgbClr val="11688B"/>
                </a:solidFill>
                <a:latin typeface="Arial"/>
                <a:cs typeface="Arial"/>
              </a:rPr>
              <a:t> </a:t>
            </a:r>
            <a:r>
              <a:rPr sz="1650" b="1" dirty="0">
                <a:solidFill>
                  <a:srgbClr val="11688B"/>
                </a:solidFill>
                <a:latin typeface="Arial"/>
                <a:cs typeface="Arial"/>
              </a:rPr>
              <a:t>MCD</a:t>
            </a:r>
            <a:r>
              <a:rPr sz="1650" dirty="0">
                <a:solidFill>
                  <a:srgbClr val="11688B"/>
                </a:solidFill>
                <a:latin typeface="Arial"/>
                <a:cs typeface="Arial"/>
              </a:rPr>
              <a:t>,</a:t>
            </a:r>
            <a:r>
              <a:rPr sz="1650" spc="55" dirty="0">
                <a:solidFill>
                  <a:srgbClr val="11688B"/>
                </a:solidFill>
                <a:latin typeface="Arial"/>
                <a:cs typeface="Arial"/>
              </a:rPr>
              <a:t> </a:t>
            </a:r>
            <a:r>
              <a:rPr sz="1650" dirty="0">
                <a:solidFill>
                  <a:srgbClr val="11688B"/>
                </a:solidFill>
                <a:latin typeface="Arial"/>
                <a:cs typeface="Arial"/>
              </a:rPr>
              <a:t>Multicentric</a:t>
            </a:r>
            <a:r>
              <a:rPr sz="1650" spc="65" dirty="0">
                <a:solidFill>
                  <a:srgbClr val="11688B"/>
                </a:solidFill>
                <a:latin typeface="Arial"/>
                <a:cs typeface="Arial"/>
              </a:rPr>
              <a:t> </a:t>
            </a:r>
            <a:r>
              <a:rPr sz="1650" dirty="0">
                <a:solidFill>
                  <a:srgbClr val="11688B"/>
                </a:solidFill>
                <a:latin typeface="Arial"/>
                <a:cs typeface="Arial"/>
              </a:rPr>
              <a:t>Castleman</a:t>
            </a:r>
            <a:r>
              <a:rPr sz="1650" spc="70"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ct val="100000"/>
              </a:lnSpc>
            </a:pPr>
            <a:r>
              <a:rPr sz="1650" b="1" dirty="0">
                <a:solidFill>
                  <a:srgbClr val="11688B"/>
                </a:solidFill>
                <a:latin typeface="Arial"/>
                <a:cs typeface="Arial"/>
              </a:rPr>
              <a:t>POEMS</a:t>
            </a:r>
            <a:r>
              <a:rPr sz="1650" dirty="0">
                <a:solidFill>
                  <a:srgbClr val="11688B"/>
                </a:solidFill>
                <a:latin typeface="Arial"/>
                <a:cs typeface="Arial"/>
              </a:rPr>
              <a:t>,</a:t>
            </a:r>
            <a:r>
              <a:rPr sz="1650" spc="70" dirty="0">
                <a:solidFill>
                  <a:srgbClr val="11688B"/>
                </a:solidFill>
                <a:latin typeface="Arial"/>
                <a:cs typeface="Arial"/>
              </a:rPr>
              <a:t> </a:t>
            </a:r>
            <a:r>
              <a:rPr sz="1650" dirty="0">
                <a:solidFill>
                  <a:srgbClr val="11688B"/>
                </a:solidFill>
                <a:latin typeface="Arial"/>
                <a:cs typeface="Arial"/>
              </a:rPr>
              <a:t>polyneuropathy,</a:t>
            </a:r>
            <a:r>
              <a:rPr sz="1650" spc="65" dirty="0">
                <a:solidFill>
                  <a:srgbClr val="11688B"/>
                </a:solidFill>
                <a:latin typeface="Arial"/>
                <a:cs typeface="Arial"/>
              </a:rPr>
              <a:t> </a:t>
            </a:r>
            <a:r>
              <a:rPr sz="1650" dirty="0">
                <a:solidFill>
                  <a:srgbClr val="11688B"/>
                </a:solidFill>
                <a:latin typeface="Arial"/>
                <a:cs typeface="Arial"/>
              </a:rPr>
              <a:t>organomegaly,</a:t>
            </a:r>
            <a:r>
              <a:rPr sz="1650" spc="70" dirty="0">
                <a:solidFill>
                  <a:srgbClr val="11688B"/>
                </a:solidFill>
                <a:latin typeface="Arial"/>
                <a:cs typeface="Arial"/>
              </a:rPr>
              <a:t> </a:t>
            </a:r>
            <a:r>
              <a:rPr sz="1650" dirty="0">
                <a:solidFill>
                  <a:srgbClr val="11688B"/>
                </a:solidFill>
                <a:latin typeface="Arial"/>
                <a:cs typeface="Arial"/>
              </a:rPr>
              <a:t>endocrinopathy,</a:t>
            </a:r>
            <a:r>
              <a:rPr sz="1650" spc="70" dirty="0">
                <a:solidFill>
                  <a:srgbClr val="11688B"/>
                </a:solidFill>
                <a:latin typeface="Arial"/>
                <a:cs typeface="Arial"/>
              </a:rPr>
              <a:t> </a:t>
            </a:r>
            <a:r>
              <a:rPr sz="1650" dirty="0">
                <a:solidFill>
                  <a:srgbClr val="11688B"/>
                </a:solidFill>
                <a:latin typeface="Arial"/>
                <a:cs typeface="Arial"/>
              </a:rPr>
              <a:t>monoclonal</a:t>
            </a:r>
            <a:r>
              <a:rPr sz="1650" spc="85" dirty="0">
                <a:solidFill>
                  <a:srgbClr val="11688B"/>
                </a:solidFill>
                <a:latin typeface="Arial"/>
                <a:cs typeface="Arial"/>
              </a:rPr>
              <a:t> </a:t>
            </a:r>
            <a:r>
              <a:rPr sz="1650" dirty="0">
                <a:solidFill>
                  <a:srgbClr val="11688B"/>
                </a:solidFill>
                <a:latin typeface="Arial"/>
                <a:cs typeface="Arial"/>
              </a:rPr>
              <a:t>gammopathy,</a:t>
            </a:r>
            <a:r>
              <a:rPr sz="1650" spc="70" dirty="0">
                <a:solidFill>
                  <a:srgbClr val="11688B"/>
                </a:solidFill>
                <a:latin typeface="Arial"/>
                <a:cs typeface="Arial"/>
              </a:rPr>
              <a:t> </a:t>
            </a:r>
            <a:r>
              <a:rPr sz="1650" dirty="0">
                <a:solidFill>
                  <a:srgbClr val="11688B"/>
                </a:solidFill>
                <a:latin typeface="Arial"/>
                <a:cs typeface="Arial"/>
              </a:rPr>
              <a:t>skin</a:t>
            </a:r>
            <a:r>
              <a:rPr sz="1650" spc="75" dirty="0">
                <a:solidFill>
                  <a:srgbClr val="11688B"/>
                </a:solidFill>
                <a:latin typeface="Arial"/>
                <a:cs typeface="Arial"/>
              </a:rPr>
              <a:t> </a:t>
            </a:r>
            <a:r>
              <a:rPr sz="1650" dirty="0">
                <a:solidFill>
                  <a:srgbClr val="11688B"/>
                </a:solidFill>
                <a:latin typeface="Arial"/>
                <a:cs typeface="Arial"/>
              </a:rPr>
              <a:t>changes;</a:t>
            </a:r>
            <a:r>
              <a:rPr sz="1650" spc="70" dirty="0">
                <a:solidFill>
                  <a:srgbClr val="11688B"/>
                </a:solidFill>
                <a:latin typeface="Arial"/>
                <a:cs typeface="Arial"/>
              </a:rPr>
              <a:t> </a:t>
            </a:r>
            <a:r>
              <a:rPr sz="1650" b="1" dirty="0">
                <a:solidFill>
                  <a:srgbClr val="11688B"/>
                </a:solidFill>
                <a:latin typeface="Arial"/>
                <a:cs typeface="Arial"/>
              </a:rPr>
              <a:t>UCD</a:t>
            </a:r>
            <a:r>
              <a:rPr sz="1650" dirty="0">
                <a:solidFill>
                  <a:srgbClr val="11688B"/>
                </a:solidFill>
                <a:latin typeface="Arial"/>
                <a:cs typeface="Arial"/>
              </a:rPr>
              <a:t>,</a:t>
            </a:r>
            <a:r>
              <a:rPr sz="1650" spc="70" dirty="0">
                <a:solidFill>
                  <a:srgbClr val="11688B"/>
                </a:solidFill>
                <a:latin typeface="Arial"/>
                <a:cs typeface="Arial"/>
              </a:rPr>
              <a:t> </a:t>
            </a:r>
            <a:r>
              <a:rPr sz="1650" dirty="0">
                <a:solidFill>
                  <a:srgbClr val="11688B"/>
                </a:solidFill>
                <a:latin typeface="Arial"/>
                <a:cs typeface="Arial"/>
              </a:rPr>
              <a:t>Unicentric</a:t>
            </a:r>
            <a:r>
              <a:rPr sz="1650" spc="75" dirty="0">
                <a:solidFill>
                  <a:srgbClr val="11688B"/>
                </a:solidFill>
                <a:latin typeface="Arial"/>
                <a:cs typeface="Arial"/>
              </a:rPr>
              <a:t> </a:t>
            </a:r>
            <a:r>
              <a:rPr sz="1650" dirty="0">
                <a:solidFill>
                  <a:srgbClr val="11688B"/>
                </a:solidFill>
                <a:latin typeface="Arial"/>
                <a:cs typeface="Arial"/>
              </a:rPr>
              <a:t>Castleman</a:t>
            </a:r>
            <a:r>
              <a:rPr sz="1650" spc="75"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20" dirty="0">
                <a:solidFill>
                  <a:srgbClr val="11688B"/>
                </a:solidFill>
                <a:latin typeface="Arial"/>
                <a:cs typeface="Arial"/>
              </a:rPr>
              <a:t> </a:t>
            </a:r>
            <a:r>
              <a:rPr sz="1650" b="1" dirty="0">
                <a:solidFill>
                  <a:srgbClr val="11688B"/>
                </a:solidFill>
                <a:latin typeface="Arial"/>
                <a:cs typeface="Arial"/>
              </a:rPr>
              <a:t>1.</a:t>
            </a:r>
            <a:r>
              <a:rPr sz="1650" b="1" spc="-15" dirty="0">
                <a:solidFill>
                  <a:srgbClr val="11688B"/>
                </a:solidFill>
                <a:latin typeface="Arial"/>
                <a:cs typeface="Arial"/>
              </a:rPr>
              <a:t> </a:t>
            </a:r>
            <a:r>
              <a:rPr sz="1650" dirty="0">
                <a:solidFill>
                  <a:srgbClr val="11688B"/>
                </a:solidFill>
                <a:latin typeface="Arial"/>
                <a:cs typeface="Arial"/>
              </a:rPr>
              <a:t>Fajgenbaum</a:t>
            </a:r>
            <a:r>
              <a:rPr sz="1650" spc="-15" dirty="0">
                <a:solidFill>
                  <a:srgbClr val="11688B"/>
                </a:solidFill>
                <a:latin typeface="Arial"/>
                <a:cs typeface="Arial"/>
              </a:rPr>
              <a:t> </a:t>
            </a:r>
            <a:r>
              <a:rPr sz="1650" dirty="0">
                <a:solidFill>
                  <a:srgbClr val="11688B"/>
                </a:solidFill>
                <a:latin typeface="Arial"/>
                <a:cs typeface="Arial"/>
              </a:rPr>
              <a:t>DC,</a:t>
            </a:r>
            <a:r>
              <a:rPr sz="1650" spc="-20" dirty="0">
                <a:solidFill>
                  <a:srgbClr val="11688B"/>
                </a:solidFill>
                <a:latin typeface="Arial"/>
                <a:cs typeface="Arial"/>
              </a:rPr>
              <a:t> </a:t>
            </a:r>
            <a:r>
              <a:rPr sz="1650" i="1" dirty="0">
                <a:solidFill>
                  <a:srgbClr val="11688B"/>
                </a:solidFill>
                <a:latin typeface="Arial"/>
                <a:cs typeface="Arial"/>
              </a:rPr>
              <a:t>et</a:t>
            </a:r>
            <a:r>
              <a:rPr sz="1650" i="1" spc="-15" dirty="0">
                <a:solidFill>
                  <a:srgbClr val="11688B"/>
                </a:solidFill>
                <a:latin typeface="Arial"/>
                <a:cs typeface="Arial"/>
              </a:rPr>
              <a:t> </a:t>
            </a:r>
            <a:r>
              <a:rPr sz="1650" i="1" dirty="0">
                <a:solidFill>
                  <a:srgbClr val="11688B"/>
                </a:solidFill>
                <a:latin typeface="Arial"/>
                <a:cs typeface="Arial"/>
              </a:rPr>
              <a:t>al.</a:t>
            </a:r>
            <a:r>
              <a:rPr sz="1650" i="1" spc="-20" dirty="0">
                <a:solidFill>
                  <a:srgbClr val="11688B"/>
                </a:solidFill>
                <a:latin typeface="Arial"/>
                <a:cs typeface="Arial"/>
              </a:rPr>
              <a:t> </a:t>
            </a:r>
            <a:r>
              <a:rPr sz="1650" i="1" dirty="0">
                <a:solidFill>
                  <a:srgbClr val="11688B"/>
                </a:solidFill>
                <a:latin typeface="Arial"/>
                <a:cs typeface="Arial"/>
              </a:rPr>
              <a:t>Blood.</a:t>
            </a:r>
            <a:r>
              <a:rPr sz="1650" i="1" spc="-15" dirty="0">
                <a:solidFill>
                  <a:srgbClr val="11688B"/>
                </a:solidFill>
                <a:latin typeface="Arial"/>
                <a:cs typeface="Arial"/>
              </a:rPr>
              <a:t> </a:t>
            </a:r>
            <a:r>
              <a:rPr sz="1650" dirty="0">
                <a:solidFill>
                  <a:srgbClr val="11688B"/>
                </a:solidFill>
                <a:latin typeface="Arial"/>
                <a:cs typeface="Arial"/>
              </a:rPr>
              <a:t>2017;</a:t>
            </a:r>
            <a:r>
              <a:rPr sz="1650" spc="-15" dirty="0">
                <a:solidFill>
                  <a:srgbClr val="11688B"/>
                </a:solidFill>
                <a:latin typeface="Arial"/>
                <a:cs typeface="Arial"/>
              </a:rPr>
              <a:t> </a:t>
            </a:r>
            <a:r>
              <a:rPr sz="1650" dirty="0">
                <a:solidFill>
                  <a:srgbClr val="11688B"/>
                </a:solidFill>
                <a:latin typeface="Arial"/>
                <a:cs typeface="Arial"/>
              </a:rPr>
              <a:t>129:</a:t>
            </a:r>
            <a:r>
              <a:rPr sz="1650" spc="-15" dirty="0">
                <a:solidFill>
                  <a:srgbClr val="11688B"/>
                </a:solidFill>
                <a:latin typeface="Arial"/>
                <a:cs typeface="Arial"/>
              </a:rPr>
              <a:t> </a:t>
            </a:r>
            <a:r>
              <a:rPr sz="1650" dirty="0">
                <a:solidFill>
                  <a:srgbClr val="11688B"/>
                </a:solidFill>
                <a:latin typeface="Arial"/>
                <a:cs typeface="Arial"/>
              </a:rPr>
              <a:t>1646–57.</a:t>
            </a:r>
            <a:r>
              <a:rPr sz="1650" spc="-20" dirty="0">
                <a:solidFill>
                  <a:srgbClr val="11688B"/>
                </a:solidFill>
                <a:latin typeface="Arial"/>
                <a:cs typeface="Arial"/>
              </a:rPr>
              <a:t> </a:t>
            </a:r>
            <a:r>
              <a:rPr sz="1650" b="1" dirty="0">
                <a:solidFill>
                  <a:srgbClr val="11688B"/>
                </a:solidFill>
                <a:latin typeface="Arial"/>
                <a:cs typeface="Arial"/>
              </a:rPr>
              <a:t>2.</a:t>
            </a:r>
            <a:r>
              <a:rPr sz="1650" b="1" spc="-15" dirty="0">
                <a:solidFill>
                  <a:srgbClr val="11688B"/>
                </a:solidFill>
                <a:latin typeface="Arial"/>
                <a:cs typeface="Arial"/>
              </a:rPr>
              <a:t> </a:t>
            </a:r>
            <a:r>
              <a:rPr sz="1650" dirty="0">
                <a:solidFill>
                  <a:srgbClr val="11688B"/>
                </a:solidFill>
                <a:latin typeface="Arial"/>
                <a:cs typeface="Arial"/>
              </a:rPr>
              <a:t>Dispenzieri</a:t>
            </a:r>
            <a:r>
              <a:rPr sz="1650" spc="-5" dirty="0">
                <a:solidFill>
                  <a:srgbClr val="11688B"/>
                </a:solidFill>
                <a:latin typeface="Arial"/>
                <a:cs typeface="Arial"/>
              </a:rPr>
              <a:t> </a:t>
            </a:r>
            <a:r>
              <a:rPr sz="1650" dirty="0">
                <a:solidFill>
                  <a:srgbClr val="11688B"/>
                </a:solidFill>
                <a:latin typeface="Arial"/>
                <a:cs typeface="Arial"/>
              </a:rPr>
              <a:t>A</a:t>
            </a:r>
            <a:r>
              <a:rPr sz="1650" spc="-10" dirty="0">
                <a:solidFill>
                  <a:srgbClr val="11688B"/>
                </a:solidFill>
                <a:latin typeface="Arial"/>
                <a:cs typeface="Arial"/>
              </a:rPr>
              <a:t> </a:t>
            </a:r>
            <a:r>
              <a:rPr sz="1650" dirty="0">
                <a:solidFill>
                  <a:srgbClr val="11688B"/>
                </a:solidFill>
                <a:latin typeface="Arial"/>
                <a:cs typeface="Arial"/>
              </a:rPr>
              <a:t>and</a:t>
            </a:r>
            <a:r>
              <a:rPr sz="1650" spc="-10" dirty="0">
                <a:solidFill>
                  <a:srgbClr val="11688B"/>
                </a:solidFill>
                <a:latin typeface="Arial"/>
                <a:cs typeface="Arial"/>
              </a:rPr>
              <a:t> </a:t>
            </a:r>
            <a:r>
              <a:rPr sz="1650" dirty="0">
                <a:solidFill>
                  <a:srgbClr val="11688B"/>
                </a:solidFill>
                <a:latin typeface="Arial"/>
                <a:cs typeface="Arial"/>
              </a:rPr>
              <a:t>Fajgenbaum</a:t>
            </a:r>
            <a:r>
              <a:rPr sz="1650" spc="-15" dirty="0">
                <a:solidFill>
                  <a:srgbClr val="11688B"/>
                </a:solidFill>
                <a:latin typeface="Arial"/>
                <a:cs typeface="Arial"/>
              </a:rPr>
              <a:t> </a:t>
            </a:r>
            <a:r>
              <a:rPr sz="1650" dirty="0">
                <a:solidFill>
                  <a:srgbClr val="11688B"/>
                </a:solidFill>
                <a:latin typeface="Arial"/>
                <a:cs typeface="Arial"/>
              </a:rPr>
              <a:t>DC.</a:t>
            </a:r>
            <a:r>
              <a:rPr sz="1650" spc="-25" dirty="0">
                <a:solidFill>
                  <a:srgbClr val="11688B"/>
                </a:solidFill>
                <a:latin typeface="Arial"/>
                <a:cs typeface="Arial"/>
              </a:rPr>
              <a:t> </a:t>
            </a:r>
            <a:r>
              <a:rPr sz="1650" i="1" dirty="0">
                <a:solidFill>
                  <a:srgbClr val="11688B"/>
                </a:solidFill>
                <a:latin typeface="Arial"/>
                <a:cs typeface="Arial"/>
              </a:rPr>
              <a:t>Blood.</a:t>
            </a:r>
            <a:r>
              <a:rPr sz="1650" i="1" spc="-15" dirty="0">
                <a:solidFill>
                  <a:srgbClr val="11688B"/>
                </a:solidFill>
                <a:latin typeface="Arial"/>
                <a:cs typeface="Arial"/>
              </a:rPr>
              <a:t> </a:t>
            </a:r>
            <a:r>
              <a:rPr sz="1650" dirty="0">
                <a:solidFill>
                  <a:srgbClr val="11688B"/>
                </a:solidFill>
                <a:latin typeface="Arial"/>
                <a:cs typeface="Arial"/>
              </a:rPr>
              <a:t>2020;</a:t>
            </a:r>
            <a:r>
              <a:rPr sz="1650" spc="-15" dirty="0">
                <a:solidFill>
                  <a:srgbClr val="11688B"/>
                </a:solidFill>
                <a:latin typeface="Arial"/>
                <a:cs typeface="Arial"/>
              </a:rPr>
              <a:t> </a:t>
            </a:r>
            <a:r>
              <a:rPr sz="1650" dirty="0">
                <a:solidFill>
                  <a:srgbClr val="11688B"/>
                </a:solidFill>
                <a:latin typeface="Arial"/>
                <a:cs typeface="Arial"/>
              </a:rPr>
              <a:t>135:</a:t>
            </a:r>
            <a:r>
              <a:rPr sz="1650" spc="-15" dirty="0">
                <a:solidFill>
                  <a:srgbClr val="11688B"/>
                </a:solidFill>
                <a:latin typeface="Arial"/>
                <a:cs typeface="Arial"/>
              </a:rPr>
              <a:t> </a:t>
            </a:r>
            <a:r>
              <a:rPr sz="1650" spc="-10" dirty="0">
                <a:solidFill>
                  <a:srgbClr val="11688B"/>
                </a:solidFill>
                <a:latin typeface="Arial"/>
                <a:cs typeface="Arial"/>
              </a:rPr>
              <a:t>1353–64.</a:t>
            </a:r>
            <a:endParaRPr sz="165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362224" y="0"/>
            <a:ext cx="3739515" cy="4030979"/>
            <a:chOff x="16362224" y="0"/>
            <a:chExt cx="3739515" cy="4030979"/>
          </a:xfrm>
        </p:grpSpPr>
        <p:sp>
          <p:nvSpPr>
            <p:cNvPr id="3" name="object 3"/>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4" name="object 4"/>
            <p:cNvPicPr/>
            <p:nvPr/>
          </p:nvPicPr>
          <p:blipFill>
            <a:blip r:embed="rId2" cstate="print"/>
            <a:stretch>
              <a:fillRect/>
            </a:stretch>
          </p:blipFill>
          <p:spPr>
            <a:xfrm>
              <a:off x="18719430" y="743851"/>
              <a:ext cx="670974" cy="670974"/>
            </a:xfrm>
            <a:prstGeom prst="rect">
              <a:avLst/>
            </a:prstGeom>
          </p:spPr>
        </p:pic>
      </p:grpSp>
      <p:sp>
        <p:nvSpPr>
          <p:cNvPr id="5" name="object 5"/>
          <p:cNvSpPr txBox="1"/>
          <p:nvPr/>
        </p:nvSpPr>
        <p:spPr>
          <a:xfrm>
            <a:off x="1408680" y="4145497"/>
            <a:ext cx="8363584" cy="835025"/>
          </a:xfrm>
          <a:prstGeom prst="rect">
            <a:avLst/>
          </a:prstGeom>
        </p:spPr>
        <p:txBody>
          <a:bodyPr vert="horz" wrap="square" lIns="0" tIns="6985" rIns="0" bIns="0" rtlCol="0">
            <a:spAutoFit/>
          </a:bodyPr>
          <a:lstStyle/>
          <a:p>
            <a:pPr marL="320675" marR="30480" indent="-283210">
              <a:lnSpc>
                <a:spcPct val="102699"/>
              </a:lnSpc>
              <a:spcBef>
                <a:spcPts val="55"/>
              </a:spcBef>
              <a:buChar char="•"/>
              <a:tabLst>
                <a:tab pos="320675" algn="l"/>
              </a:tabLst>
            </a:pPr>
            <a:r>
              <a:rPr sz="2600" dirty="0">
                <a:solidFill>
                  <a:srgbClr val="11688B"/>
                </a:solidFill>
                <a:latin typeface="Arial"/>
                <a:cs typeface="Arial"/>
              </a:rPr>
              <a:t>Idiopathic</a:t>
            </a:r>
            <a:r>
              <a:rPr sz="2600" spc="130" dirty="0">
                <a:solidFill>
                  <a:srgbClr val="11688B"/>
                </a:solidFill>
                <a:latin typeface="Arial"/>
                <a:cs typeface="Arial"/>
              </a:rPr>
              <a:t> </a:t>
            </a:r>
            <a:r>
              <a:rPr sz="2600" dirty="0">
                <a:solidFill>
                  <a:srgbClr val="11688B"/>
                </a:solidFill>
                <a:latin typeface="Arial"/>
                <a:cs typeface="Arial"/>
              </a:rPr>
              <a:t>Multicentric</a:t>
            </a:r>
            <a:r>
              <a:rPr sz="2600" spc="130" dirty="0">
                <a:solidFill>
                  <a:srgbClr val="11688B"/>
                </a:solidFill>
                <a:latin typeface="Arial"/>
                <a:cs typeface="Arial"/>
              </a:rPr>
              <a:t> </a:t>
            </a:r>
            <a:r>
              <a:rPr sz="2600" dirty="0">
                <a:solidFill>
                  <a:srgbClr val="11688B"/>
                </a:solidFill>
                <a:latin typeface="Arial"/>
                <a:cs typeface="Arial"/>
              </a:rPr>
              <a:t>Castleman</a:t>
            </a:r>
            <a:r>
              <a:rPr sz="2600" spc="135" dirty="0">
                <a:solidFill>
                  <a:srgbClr val="11688B"/>
                </a:solidFill>
                <a:latin typeface="Arial"/>
                <a:cs typeface="Arial"/>
              </a:rPr>
              <a:t> </a:t>
            </a:r>
            <a:r>
              <a:rPr sz="2600" dirty="0">
                <a:solidFill>
                  <a:srgbClr val="11688B"/>
                </a:solidFill>
                <a:latin typeface="Arial"/>
                <a:cs typeface="Arial"/>
              </a:rPr>
              <a:t>Disease</a:t>
            </a:r>
            <a:r>
              <a:rPr sz="2600" spc="135" dirty="0">
                <a:solidFill>
                  <a:srgbClr val="11688B"/>
                </a:solidFill>
                <a:latin typeface="Arial"/>
                <a:cs typeface="Arial"/>
              </a:rPr>
              <a:t> </a:t>
            </a:r>
            <a:r>
              <a:rPr sz="2600" spc="-20" dirty="0">
                <a:solidFill>
                  <a:srgbClr val="11688B"/>
                </a:solidFill>
                <a:latin typeface="Arial"/>
                <a:cs typeface="Arial"/>
              </a:rPr>
              <a:t>(iMCD)</a:t>
            </a:r>
            <a:r>
              <a:rPr sz="2600" spc="135" dirty="0">
                <a:solidFill>
                  <a:srgbClr val="11688B"/>
                </a:solidFill>
                <a:latin typeface="Arial"/>
                <a:cs typeface="Arial"/>
              </a:rPr>
              <a:t> </a:t>
            </a:r>
            <a:r>
              <a:rPr sz="2600" dirty="0">
                <a:solidFill>
                  <a:srgbClr val="11688B"/>
                </a:solidFill>
                <a:latin typeface="Arial"/>
                <a:cs typeface="Arial"/>
              </a:rPr>
              <a:t>is</a:t>
            </a:r>
            <a:r>
              <a:rPr sz="2600" spc="135" dirty="0">
                <a:solidFill>
                  <a:srgbClr val="11688B"/>
                </a:solidFill>
                <a:latin typeface="Arial"/>
                <a:cs typeface="Arial"/>
              </a:rPr>
              <a:t> </a:t>
            </a:r>
            <a:r>
              <a:rPr sz="2600" spc="-50" dirty="0">
                <a:solidFill>
                  <a:srgbClr val="11688B"/>
                </a:solidFill>
                <a:latin typeface="Arial"/>
                <a:cs typeface="Arial"/>
              </a:rPr>
              <a:t>a </a:t>
            </a:r>
            <a:r>
              <a:rPr sz="2600" dirty="0">
                <a:solidFill>
                  <a:srgbClr val="11688B"/>
                </a:solidFill>
                <a:latin typeface="Arial"/>
                <a:cs typeface="Arial"/>
              </a:rPr>
              <a:t>rare</a:t>
            </a:r>
            <a:r>
              <a:rPr sz="2600" spc="100" dirty="0">
                <a:solidFill>
                  <a:srgbClr val="11688B"/>
                </a:solidFill>
                <a:latin typeface="Arial"/>
                <a:cs typeface="Arial"/>
              </a:rPr>
              <a:t> </a:t>
            </a:r>
            <a:r>
              <a:rPr sz="2600" dirty="0">
                <a:solidFill>
                  <a:srgbClr val="11688B"/>
                </a:solidFill>
                <a:latin typeface="Arial"/>
                <a:cs typeface="Arial"/>
              </a:rPr>
              <a:t>and</a:t>
            </a:r>
            <a:r>
              <a:rPr sz="2600" spc="114" dirty="0">
                <a:solidFill>
                  <a:srgbClr val="11688B"/>
                </a:solidFill>
                <a:latin typeface="Arial"/>
                <a:cs typeface="Arial"/>
              </a:rPr>
              <a:t> </a:t>
            </a:r>
            <a:r>
              <a:rPr sz="2600" dirty="0">
                <a:solidFill>
                  <a:srgbClr val="11688B"/>
                </a:solidFill>
                <a:latin typeface="Arial"/>
                <a:cs typeface="Arial"/>
              </a:rPr>
              <a:t>life-threatening</a:t>
            </a:r>
            <a:r>
              <a:rPr sz="2600" spc="105" dirty="0">
                <a:solidFill>
                  <a:srgbClr val="11688B"/>
                </a:solidFill>
                <a:latin typeface="Arial"/>
                <a:cs typeface="Arial"/>
              </a:rPr>
              <a:t> </a:t>
            </a:r>
            <a:r>
              <a:rPr sz="2600" spc="-10" dirty="0">
                <a:solidFill>
                  <a:srgbClr val="11688B"/>
                </a:solidFill>
                <a:latin typeface="Arial"/>
                <a:cs typeface="Arial"/>
              </a:rPr>
              <a:t>disorder</a:t>
            </a:r>
            <a:r>
              <a:rPr sz="2550" spc="-15" baseline="26143" dirty="0">
                <a:solidFill>
                  <a:srgbClr val="11688B"/>
                </a:solidFill>
                <a:latin typeface="Arial"/>
                <a:cs typeface="Arial"/>
              </a:rPr>
              <a:t>1,2</a:t>
            </a:r>
            <a:endParaRPr sz="2550" baseline="26143">
              <a:latin typeface="Arial"/>
              <a:cs typeface="Arial"/>
            </a:endParaRPr>
          </a:p>
        </p:txBody>
      </p:sp>
      <p:sp>
        <p:nvSpPr>
          <p:cNvPr id="6" name="object 6"/>
          <p:cNvSpPr txBox="1"/>
          <p:nvPr/>
        </p:nvSpPr>
        <p:spPr>
          <a:xfrm>
            <a:off x="1408680" y="5359282"/>
            <a:ext cx="8350884" cy="1631314"/>
          </a:xfrm>
          <a:prstGeom prst="rect">
            <a:avLst/>
          </a:prstGeom>
        </p:spPr>
        <p:txBody>
          <a:bodyPr vert="horz" wrap="square" lIns="0" tIns="12065" rIns="0" bIns="0" rtlCol="0">
            <a:spAutoFit/>
          </a:bodyPr>
          <a:lstStyle/>
          <a:p>
            <a:pPr marL="320675" marR="30480" indent="-283210">
              <a:lnSpc>
                <a:spcPct val="101299"/>
              </a:lnSpc>
              <a:spcBef>
                <a:spcPts val="95"/>
              </a:spcBef>
              <a:buChar char="•"/>
              <a:tabLst>
                <a:tab pos="320675" algn="l"/>
              </a:tabLst>
            </a:pPr>
            <a:r>
              <a:rPr sz="2600" dirty="0">
                <a:solidFill>
                  <a:srgbClr val="11688B"/>
                </a:solidFill>
                <a:latin typeface="Arial"/>
                <a:cs typeface="Arial"/>
              </a:rPr>
              <a:t>Patients</a:t>
            </a:r>
            <a:r>
              <a:rPr sz="2600" spc="65" dirty="0">
                <a:solidFill>
                  <a:srgbClr val="11688B"/>
                </a:solidFill>
                <a:latin typeface="Arial"/>
                <a:cs typeface="Arial"/>
              </a:rPr>
              <a:t> </a:t>
            </a:r>
            <a:r>
              <a:rPr sz="2600" spc="55" dirty="0">
                <a:solidFill>
                  <a:srgbClr val="11688B"/>
                </a:solidFill>
                <a:latin typeface="Arial"/>
                <a:cs typeface="Arial"/>
              </a:rPr>
              <a:t>with</a:t>
            </a:r>
            <a:r>
              <a:rPr sz="2600" spc="70" dirty="0">
                <a:solidFill>
                  <a:srgbClr val="11688B"/>
                </a:solidFill>
                <a:latin typeface="Arial"/>
                <a:cs typeface="Arial"/>
              </a:rPr>
              <a:t> </a:t>
            </a:r>
            <a:r>
              <a:rPr sz="2600" dirty="0">
                <a:solidFill>
                  <a:srgbClr val="11688B"/>
                </a:solidFill>
                <a:latin typeface="Arial"/>
                <a:cs typeface="Arial"/>
              </a:rPr>
              <a:t>iMCD</a:t>
            </a:r>
            <a:r>
              <a:rPr sz="2600" spc="70" dirty="0">
                <a:solidFill>
                  <a:srgbClr val="11688B"/>
                </a:solidFill>
                <a:latin typeface="Arial"/>
                <a:cs typeface="Arial"/>
              </a:rPr>
              <a:t> </a:t>
            </a:r>
            <a:r>
              <a:rPr sz="2600" dirty="0">
                <a:solidFill>
                  <a:srgbClr val="11688B"/>
                </a:solidFill>
                <a:latin typeface="Arial"/>
                <a:cs typeface="Arial"/>
              </a:rPr>
              <a:t>have</a:t>
            </a:r>
            <a:r>
              <a:rPr sz="2600" spc="65" dirty="0">
                <a:solidFill>
                  <a:srgbClr val="11688B"/>
                </a:solidFill>
                <a:latin typeface="Arial"/>
                <a:cs typeface="Arial"/>
              </a:rPr>
              <a:t> </a:t>
            </a:r>
            <a:r>
              <a:rPr sz="2600" dirty="0">
                <a:solidFill>
                  <a:srgbClr val="11688B"/>
                </a:solidFill>
                <a:latin typeface="Arial"/>
                <a:cs typeface="Arial"/>
              </a:rPr>
              <a:t>poorer</a:t>
            </a:r>
            <a:r>
              <a:rPr sz="2600" spc="65" dirty="0">
                <a:solidFill>
                  <a:srgbClr val="11688B"/>
                </a:solidFill>
                <a:latin typeface="Arial"/>
                <a:cs typeface="Arial"/>
              </a:rPr>
              <a:t> </a:t>
            </a:r>
            <a:r>
              <a:rPr sz="2600" spc="45" dirty="0">
                <a:solidFill>
                  <a:srgbClr val="11688B"/>
                </a:solidFill>
                <a:latin typeface="Arial"/>
                <a:cs typeface="Arial"/>
              </a:rPr>
              <a:t>outcomes</a:t>
            </a:r>
            <a:r>
              <a:rPr sz="2600" spc="70" dirty="0">
                <a:solidFill>
                  <a:srgbClr val="11688B"/>
                </a:solidFill>
                <a:latin typeface="Arial"/>
                <a:cs typeface="Arial"/>
              </a:rPr>
              <a:t> </a:t>
            </a:r>
            <a:r>
              <a:rPr sz="2600" dirty="0">
                <a:solidFill>
                  <a:srgbClr val="11688B"/>
                </a:solidFill>
                <a:latin typeface="Arial"/>
                <a:cs typeface="Arial"/>
              </a:rPr>
              <a:t>than</a:t>
            </a:r>
            <a:r>
              <a:rPr sz="2600" spc="70" dirty="0">
                <a:solidFill>
                  <a:srgbClr val="11688B"/>
                </a:solidFill>
                <a:latin typeface="Arial"/>
                <a:cs typeface="Arial"/>
              </a:rPr>
              <a:t> </a:t>
            </a:r>
            <a:r>
              <a:rPr sz="2600" spc="-20" dirty="0">
                <a:solidFill>
                  <a:srgbClr val="11688B"/>
                </a:solidFill>
                <a:latin typeface="Arial"/>
                <a:cs typeface="Arial"/>
              </a:rPr>
              <a:t>many </a:t>
            </a:r>
            <a:r>
              <a:rPr sz="2600" dirty="0">
                <a:solidFill>
                  <a:srgbClr val="11688B"/>
                </a:solidFill>
                <a:latin typeface="Arial"/>
                <a:cs typeface="Arial"/>
              </a:rPr>
              <a:t>cancers</a:t>
            </a:r>
            <a:r>
              <a:rPr sz="2600" spc="110" dirty="0">
                <a:solidFill>
                  <a:srgbClr val="11688B"/>
                </a:solidFill>
                <a:latin typeface="Arial"/>
                <a:cs typeface="Arial"/>
              </a:rPr>
              <a:t> </a:t>
            </a:r>
            <a:r>
              <a:rPr sz="2600" dirty="0">
                <a:solidFill>
                  <a:srgbClr val="11688B"/>
                </a:solidFill>
                <a:latin typeface="Arial"/>
                <a:cs typeface="Arial"/>
              </a:rPr>
              <a:t>including</a:t>
            </a:r>
            <a:r>
              <a:rPr sz="2600" spc="114" dirty="0">
                <a:solidFill>
                  <a:srgbClr val="11688B"/>
                </a:solidFill>
                <a:latin typeface="Arial"/>
                <a:cs typeface="Arial"/>
              </a:rPr>
              <a:t> </a:t>
            </a:r>
            <a:r>
              <a:rPr sz="2600" dirty="0">
                <a:solidFill>
                  <a:srgbClr val="11688B"/>
                </a:solidFill>
                <a:latin typeface="Arial"/>
                <a:cs typeface="Arial"/>
              </a:rPr>
              <a:t>Stage</a:t>
            </a:r>
            <a:r>
              <a:rPr sz="2600" spc="110" dirty="0">
                <a:solidFill>
                  <a:srgbClr val="11688B"/>
                </a:solidFill>
                <a:latin typeface="Arial"/>
                <a:cs typeface="Arial"/>
              </a:rPr>
              <a:t> </a:t>
            </a:r>
            <a:r>
              <a:rPr sz="2600" dirty="0">
                <a:solidFill>
                  <a:srgbClr val="11688B"/>
                </a:solidFill>
                <a:latin typeface="Arial"/>
                <a:cs typeface="Arial"/>
              </a:rPr>
              <a:t>II</a:t>
            </a:r>
            <a:r>
              <a:rPr sz="2600" spc="114" dirty="0">
                <a:solidFill>
                  <a:srgbClr val="11688B"/>
                </a:solidFill>
                <a:latin typeface="Arial"/>
                <a:cs typeface="Arial"/>
              </a:rPr>
              <a:t> </a:t>
            </a:r>
            <a:r>
              <a:rPr sz="2600" dirty="0">
                <a:solidFill>
                  <a:srgbClr val="11688B"/>
                </a:solidFill>
                <a:latin typeface="Arial"/>
                <a:cs typeface="Arial"/>
              </a:rPr>
              <a:t>colon</a:t>
            </a:r>
            <a:r>
              <a:rPr sz="2600" spc="110" dirty="0">
                <a:solidFill>
                  <a:srgbClr val="11688B"/>
                </a:solidFill>
                <a:latin typeface="Arial"/>
                <a:cs typeface="Arial"/>
              </a:rPr>
              <a:t> </a:t>
            </a:r>
            <a:r>
              <a:rPr sz="2600" dirty="0">
                <a:solidFill>
                  <a:srgbClr val="11688B"/>
                </a:solidFill>
                <a:latin typeface="Arial"/>
                <a:cs typeface="Arial"/>
              </a:rPr>
              <a:t>cancer,</a:t>
            </a:r>
            <a:r>
              <a:rPr sz="2600" spc="114" dirty="0">
                <a:solidFill>
                  <a:srgbClr val="11688B"/>
                </a:solidFill>
                <a:latin typeface="Arial"/>
                <a:cs typeface="Arial"/>
              </a:rPr>
              <a:t> </a:t>
            </a:r>
            <a:r>
              <a:rPr sz="2600" dirty="0">
                <a:solidFill>
                  <a:srgbClr val="11688B"/>
                </a:solidFill>
                <a:latin typeface="Arial"/>
                <a:cs typeface="Arial"/>
              </a:rPr>
              <a:t>Stage</a:t>
            </a:r>
            <a:r>
              <a:rPr sz="2600" spc="110" dirty="0">
                <a:solidFill>
                  <a:srgbClr val="11688B"/>
                </a:solidFill>
                <a:latin typeface="Arial"/>
                <a:cs typeface="Arial"/>
              </a:rPr>
              <a:t> </a:t>
            </a:r>
            <a:r>
              <a:rPr sz="2600" spc="-25" dirty="0">
                <a:solidFill>
                  <a:srgbClr val="11688B"/>
                </a:solidFill>
                <a:latin typeface="Arial"/>
                <a:cs typeface="Arial"/>
              </a:rPr>
              <a:t>III </a:t>
            </a:r>
            <a:r>
              <a:rPr sz="2600" dirty="0">
                <a:solidFill>
                  <a:srgbClr val="11688B"/>
                </a:solidFill>
                <a:latin typeface="Arial"/>
                <a:cs typeface="Arial"/>
              </a:rPr>
              <a:t>breast</a:t>
            </a:r>
            <a:r>
              <a:rPr sz="2600" spc="135" dirty="0">
                <a:solidFill>
                  <a:srgbClr val="11688B"/>
                </a:solidFill>
                <a:latin typeface="Arial"/>
                <a:cs typeface="Arial"/>
              </a:rPr>
              <a:t> </a:t>
            </a:r>
            <a:r>
              <a:rPr sz="2600" dirty="0">
                <a:solidFill>
                  <a:srgbClr val="11688B"/>
                </a:solidFill>
                <a:latin typeface="Arial"/>
                <a:cs typeface="Arial"/>
              </a:rPr>
              <a:t>cancer,</a:t>
            </a:r>
            <a:r>
              <a:rPr sz="2600" spc="130" dirty="0">
                <a:solidFill>
                  <a:srgbClr val="11688B"/>
                </a:solidFill>
                <a:latin typeface="Arial"/>
                <a:cs typeface="Arial"/>
              </a:rPr>
              <a:t> </a:t>
            </a:r>
            <a:r>
              <a:rPr sz="2600" dirty="0">
                <a:solidFill>
                  <a:srgbClr val="11688B"/>
                </a:solidFill>
                <a:latin typeface="Arial"/>
                <a:cs typeface="Arial"/>
              </a:rPr>
              <a:t>and</a:t>
            </a:r>
            <a:r>
              <a:rPr sz="2600" spc="140" dirty="0">
                <a:solidFill>
                  <a:srgbClr val="11688B"/>
                </a:solidFill>
                <a:latin typeface="Arial"/>
                <a:cs typeface="Arial"/>
              </a:rPr>
              <a:t> </a:t>
            </a:r>
            <a:r>
              <a:rPr sz="2600" dirty="0">
                <a:solidFill>
                  <a:srgbClr val="11688B"/>
                </a:solidFill>
                <a:latin typeface="Arial"/>
                <a:cs typeface="Arial"/>
              </a:rPr>
              <a:t>progressive</a:t>
            </a:r>
            <a:r>
              <a:rPr sz="2600" spc="125" dirty="0">
                <a:solidFill>
                  <a:srgbClr val="11688B"/>
                </a:solidFill>
                <a:latin typeface="Arial"/>
                <a:cs typeface="Arial"/>
              </a:rPr>
              <a:t> </a:t>
            </a:r>
            <a:r>
              <a:rPr sz="2600" spc="55" dirty="0">
                <a:solidFill>
                  <a:srgbClr val="11688B"/>
                </a:solidFill>
                <a:latin typeface="Arial"/>
                <a:cs typeface="Arial"/>
              </a:rPr>
              <a:t>non-</a:t>
            </a:r>
            <a:r>
              <a:rPr sz="2600" spc="40" dirty="0">
                <a:solidFill>
                  <a:srgbClr val="11688B"/>
                </a:solidFill>
                <a:latin typeface="Arial"/>
                <a:cs typeface="Arial"/>
              </a:rPr>
              <a:t>Hodgkin’s </a:t>
            </a:r>
            <a:r>
              <a:rPr sz="2600" spc="-10" dirty="0">
                <a:solidFill>
                  <a:srgbClr val="11688B"/>
                </a:solidFill>
                <a:latin typeface="Arial"/>
                <a:cs typeface="Arial"/>
              </a:rPr>
              <a:t>lymphoma</a:t>
            </a:r>
            <a:r>
              <a:rPr sz="2550" spc="-15" baseline="26143" dirty="0">
                <a:solidFill>
                  <a:srgbClr val="11688B"/>
                </a:solidFill>
                <a:latin typeface="Arial"/>
                <a:cs typeface="Arial"/>
              </a:rPr>
              <a:t>2</a:t>
            </a:r>
            <a:endParaRPr sz="2550" baseline="26143">
              <a:latin typeface="Arial"/>
              <a:cs typeface="Arial"/>
            </a:endParaRPr>
          </a:p>
        </p:txBody>
      </p:sp>
      <p:sp>
        <p:nvSpPr>
          <p:cNvPr id="7" name="object 7"/>
          <p:cNvSpPr txBox="1">
            <a:spLocks noGrp="1"/>
          </p:cNvSpPr>
          <p:nvPr>
            <p:ph type="title"/>
          </p:nvPr>
        </p:nvSpPr>
        <p:spPr>
          <a:xfrm>
            <a:off x="1378890" y="1450291"/>
            <a:ext cx="12002770" cy="2310130"/>
          </a:xfrm>
          <a:prstGeom prst="rect">
            <a:avLst/>
          </a:prstGeom>
        </p:spPr>
        <p:txBody>
          <a:bodyPr vert="horz" wrap="square" lIns="0" tIns="106045" rIns="0" bIns="0" rtlCol="0">
            <a:spAutoFit/>
          </a:bodyPr>
          <a:lstStyle/>
          <a:p>
            <a:pPr marL="12700" marR="518795">
              <a:lnSpc>
                <a:spcPts val="5780"/>
              </a:lnSpc>
              <a:spcBef>
                <a:spcPts val="835"/>
              </a:spcBef>
            </a:pPr>
            <a:r>
              <a:rPr sz="5350" dirty="0">
                <a:solidFill>
                  <a:srgbClr val="11688B"/>
                </a:solidFill>
              </a:rPr>
              <a:t>iMCD</a:t>
            </a:r>
            <a:r>
              <a:rPr sz="5350" spc="-280" dirty="0">
                <a:solidFill>
                  <a:srgbClr val="11688B"/>
                </a:solidFill>
              </a:rPr>
              <a:t> </a:t>
            </a:r>
            <a:r>
              <a:rPr sz="5350" spc="-185" dirty="0">
                <a:solidFill>
                  <a:srgbClr val="11688B"/>
                </a:solidFill>
              </a:rPr>
              <a:t>is</a:t>
            </a:r>
            <a:r>
              <a:rPr sz="5350" spc="-245" dirty="0">
                <a:solidFill>
                  <a:srgbClr val="11688B"/>
                </a:solidFill>
              </a:rPr>
              <a:t> </a:t>
            </a:r>
            <a:r>
              <a:rPr sz="5350" spc="85" dirty="0">
                <a:solidFill>
                  <a:srgbClr val="11688B"/>
                </a:solidFill>
              </a:rPr>
              <a:t>a</a:t>
            </a:r>
            <a:r>
              <a:rPr sz="5350" spc="-260" dirty="0">
                <a:solidFill>
                  <a:srgbClr val="11688B"/>
                </a:solidFill>
              </a:rPr>
              <a:t> </a:t>
            </a:r>
            <a:r>
              <a:rPr sz="5350" spc="-125" dirty="0">
                <a:solidFill>
                  <a:srgbClr val="11688B"/>
                </a:solidFill>
              </a:rPr>
              <a:t>disease</a:t>
            </a:r>
            <a:r>
              <a:rPr sz="5350" spc="-250" dirty="0">
                <a:solidFill>
                  <a:srgbClr val="11688B"/>
                </a:solidFill>
              </a:rPr>
              <a:t> </a:t>
            </a:r>
            <a:r>
              <a:rPr sz="5350" spc="-55" dirty="0">
                <a:solidFill>
                  <a:srgbClr val="11688B"/>
                </a:solidFill>
              </a:rPr>
              <a:t>with</a:t>
            </a:r>
            <a:r>
              <a:rPr sz="5350" spc="-260" dirty="0">
                <a:solidFill>
                  <a:srgbClr val="11688B"/>
                </a:solidFill>
              </a:rPr>
              <a:t> </a:t>
            </a:r>
            <a:r>
              <a:rPr sz="5350" spc="-35" dirty="0">
                <a:solidFill>
                  <a:srgbClr val="11688B"/>
                </a:solidFill>
              </a:rPr>
              <a:t>low</a:t>
            </a:r>
            <a:r>
              <a:rPr sz="5350" spc="-254" dirty="0">
                <a:solidFill>
                  <a:srgbClr val="11688B"/>
                </a:solidFill>
              </a:rPr>
              <a:t> </a:t>
            </a:r>
            <a:r>
              <a:rPr sz="5350" spc="-85" dirty="0">
                <a:solidFill>
                  <a:srgbClr val="11688B"/>
                </a:solidFill>
              </a:rPr>
              <a:t>incidence </a:t>
            </a:r>
            <a:r>
              <a:rPr sz="5350" spc="-25" dirty="0">
                <a:solidFill>
                  <a:srgbClr val="11688B"/>
                </a:solidFill>
              </a:rPr>
              <a:t>that</a:t>
            </a:r>
            <a:r>
              <a:rPr sz="5350" spc="-340" dirty="0">
                <a:solidFill>
                  <a:srgbClr val="11688B"/>
                </a:solidFill>
              </a:rPr>
              <a:t> </a:t>
            </a:r>
            <a:r>
              <a:rPr sz="5350" spc="-35" dirty="0">
                <a:solidFill>
                  <a:srgbClr val="11688B"/>
                </a:solidFill>
              </a:rPr>
              <a:t>can</a:t>
            </a:r>
            <a:r>
              <a:rPr sz="5350" spc="-300" dirty="0">
                <a:solidFill>
                  <a:srgbClr val="11688B"/>
                </a:solidFill>
              </a:rPr>
              <a:t> </a:t>
            </a:r>
            <a:r>
              <a:rPr sz="5350" dirty="0">
                <a:solidFill>
                  <a:srgbClr val="11688B"/>
                </a:solidFill>
              </a:rPr>
              <a:t>be</a:t>
            </a:r>
            <a:r>
              <a:rPr sz="5350" spc="-300" dirty="0">
                <a:solidFill>
                  <a:srgbClr val="11688B"/>
                </a:solidFill>
              </a:rPr>
              <a:t> </a:t>
            </a:r>
            <a:r>
              <a:rPr sz="5350" spc="-114" dirty="0">
                <a:solidFill>
                  <a:srgbClr val="11688B"/>
                </a:solidFill>
              </a:rPr>
              <a:t>severe</a:t>
            </a:r>
            <a:r>
              <a:rPr sz="5350" spc="-254" dirty="0">
                <a:solidFill>
                  <a:srgbClr val="11688B"/>
                </a:solidFill>
              </a:rPr>
              <a:t> </a:t>
            </a:r>
            <a:r>
              <a:rPr sz="5350" spc="-75" dirty="0">
                <a:solidFill>
                  <a:srgbClr val="11688B"/>
                </a:solidFill>
              </a:rPr>
              <a:t>and</a:t>
            </a:r>
            <a:r>
              <a:rPr sz="5350" spc="-290" dirty="0">
                <a:solidFill>
                  <a:srgbClr val="11688B"/>
                </a:solidFill>
              </a:rPr>
              <a:t> </a:t>
            </a:r>
            <a:r>
              <a:rPr sz="5350" spc="-25" dirty="0">
                <a:solidFill>
                  <a:srgbClr val="11688B"/>
                </a:solidFill>
              </a:rPr>
              <a:t>has</a:t>
            </a:r>
            <a:endParaRPr sz="5350"/>
          </a:p>
          <a:p>
            <a:pPr marL="12700">
              <a:lnSpc>
                <a:spcPts val="5690"/>
              </a:lnSpc>
            </a:pPr>
            <a:r>
              <a:rPr sz="5350" spc="85" dirty="0">
                <a:solidFill>
                  <a:srgbClr val="11688B"/>
                </a:solidFill>
              </a:rPr>
              <a:t>a</a:t>
            </a:r>
            <a:r>
              <a:rPr sz="5350" spc="-245" dirty="0">
                <a:solidFill>
                  <a:srgbClr val="11688B"/>
                </a:solidFill>
              </a:rPr>
              <a:t> </a:t>
            </a:r>
            <a:r>
              <a:rPr sz="5350" spc="-95" dirty="0">
                <a:solidFill>
                  <a:srgbClr val="11688B"/>
                </a:solidFill>
              </a:rPr>
              <a:t>poorer</a:t>
            </a:r>
            <a:r>
              <a:rPr sz="5350" spc="-240" dirty="0">
                <a:solidFill>
                  <a:srgbClr val="11688B"/>
                </a:solidFill>
              </a:rPr>
              <a:t> </a:t>
            </a:r>
            <a:r>
              <a:rPr sz="5350" spc="-170" dirty="0">
                <a:solidFill>
                  <a:srgbClr val="11688B"/>
                </a:solidFill>
              </a:rPr>
              <a:t>prognosis</a:t>
            </a:r>
            <a:r>
              <a:rPr sz="5350" spc="-240" dirty="0">
                <a:solidFill>
                  <a:srgbClr val="11688B"/>
                </a:solidFill>
              </a:rPr>
              <a:t> </a:t>
            </a:r>
            <a:r>
              <a:rPr sz="5350" spc="-90" dirty="0">
                <a:solidFill>
                  <a:srgbClr val="11688B"/>
                </a:solidFill>
              </a:rPr>
              <a:t>than</a:t>
            </a:r>
            <a:r>
              <a:rPr sz="5350" spc="-240" dirty="0">
                <a:solidFill>
                  <a:srgbClr val="11688B"/>
                </a:solidFill>
              </a:rPr>
              <a:t> </a:t>
            </a:r>
            <a:r>
              <a:rPr sz="5350" spc="-140" dirty="0">
                <a:solidFill>
                  <a:srgbClr val="11688B"/>
                </a:solidFill>
              </a:rPr>
              <a:t>many</a:t>
            </a:r>
            <a:r>
              <a:rPr sz="5350" spc="-240" dirty="0">
                <a:solidFill>
                  <a:srgbClr val="11688B"/>
                </a:solidFill>
              </a:rPr>
              <a:t> </a:t>
            </a:r>
            <a:r>
              <a:rPr sz="5350" spc="-35" dirty="0">
                <a:solidFill>
                  <a:srgbClr val="11688B"/>
                </a:solidFill>
              </a:rPr>
              <a:t>cancers</a:t>
            </a:r>
            <a:endParaRPr sz="5350"/>
          </a:p>
        </p:txBody>
      </p:sp>
      <p:sp>
        <p:nvSpPr>
          <p:cNvPr id="8" name="object 8"/>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9" name="object 9"/>
          <p:cNvSpPr txBox="1"/>
          <p:nvPr/>
        </p:nvSpPr>
        <p:spPr>
          <a:xfrm>
            <a:off x="1566669" y="768008"/>
            <a:ext cx="1539875"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01</a:t>
            </a:r>
            <a:r>
              <a:rPr sz="1650" b="1" spc="-5" dirty="0">
                <a:solidFill>
                  <a:srgbClr val="FFFFFF"/>
                </a:solidFill>
                <a:latin typeface="Arial"/>
                <a:cs typeface="Arial"/>
              </a:rPr>
              <a:t> </a:t>
            </a:r>
            <a:r>
              <a:rPr sz="1650" b="1" spc="-10" dirty="0">
                <a:solidFill>
                  <a:srgbClr val="FFFFFF"/>
                </a:solidFill>
                <a:latin typeface="Arial"/>
                <a:cs typeface="Arial"/>
              </a:rPr>
              <a:t>Background</a:t>
            </a:r>
            <a:endParaRPr sz="1650">
              <a:latin typeface="Arial"/>
              <a:cs typeface="Arial"/>
            </a:endParaRPr>
          </a:p>
        </p:txBody>
      </p:sp>
      <p:sp>
        <p:nvSpPr>
          <p:cNvPr id="10" name="object 10"/>
          <p:cNvSpPr txBox="1"/>
          <p:nvPr/>
        </p:nvSpPr>
        <p:spPr>
          <a:xfrm>
            <a:off x="829339" y="10226988"/>
            <a:ext cx="11973560"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60"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idiopathic</a:t>
            </a:r>
            <a:r>
              <a:rPr sz="1650" spc="70" dirty="0">
                <a:solidFill>
                  <a:srgbClr val="11688B"/>
                </a:solidFill>
                <a:latin typeface="Arial"/>
                <a:cs typeface="Arial"/>
              </a:rPr>
              <a:t> </a:t>
            </a:r>
            <a:r>
              <a:rPr sz="1650" dirty="0">
                <a:solidFill>
                  <a:srgbClr val="11688B"/>
                </a:solidFill>
                <a:latin typeface="Arial"/>
                <a:cs typeface="Arial"/>
              </a:rPr>
              <a:t>Multicentric</a:t>
            </a:r>
            <a:r>
              <a:rPr sz="1650" spc="75" dirty="0">
                <a:solidFill>
                  <a:srgbClr val="11688B"/>
                </a:solidFill>
                <a:latin typeface="Arial"/>
                <a:cs typeface="Arial"/>
              </a:rPr>
              <a:t> </a:t>
            </a:r>
            <a:r>
              <a:rPr sz="1650" dirty="0">
                <a:solidFill>
                  <a:srgbClr val="11688B"/>
                </a:solidFill>
                <a:latin typeface="Arial"/>
                <a:cs typeface="Arial"/>
              </a:rPr>
              <a:t>Castleman</a:t>
            </a:r>
            <a:r>
              <a:rPr sz="1650" spc="70" dirty="0">
                <a:solidFill>
                  <a:srgbClr val="11688B"/>
                </a:solidFill>
                <a:latin typeface="Arial"/>
                <a:cs typeface="Arial"/>
              </a:rPr>
              <a:t> </a:t>
            </a:r>
            <a:r>
              <a:rPr sz="1650" spc="-10" dirty="0">
                <a:solidFill>
                  <a:srgbClr val="11688B"/>
                </a:solidFill>
                <a:latin typeface="Arial"/>
                <a:cs typeface="Arial"/>
              </a:rPr>
              <a:t>Disease;</a:t>
            </a:r>
            <a:r>
              <a:rPr sz="1650" spc="65" dirty="0">
                <a:solidFill>
                  <a:srgbClr val="11688B"/>
                </a:solidFill>
                <a:latin typeface="Arial"/>
                <a:cs typeface="Arial"/>
              </a:rPr>
              <a:t> </a:t>
            </a:r>
            <a:r>
              <a:rPr sz="1650" b="1" dirty="0">
                <a:solidFill>
                  <a:srgbClr val="11688B"/>
                </a:solidFill>
                <a:latin typeface="Arial"/>
                <a:cs typeface="Arial"/>
              </a:rPr>
              <a:t>US</a:t>
            </a:r>
            <a:r>
              <a:rPr sz="1650" dirty="0">
                <a:solidFill>
                  <a:srgbClr val="11688B"/>
                </a:solidFill>
                <a:latin typeface="Arial"/>
                <a:cs typeface="Arial"/>
              </a:rPr>
              <a:t>,</a:t>
            </a:r>
            <a:r>
              <a:rPr sz="1650" spc="65" dirty="0">
                <a:solidFill>
                  <a:srgbClr val="11688B"/>
                </a:solidFill>
                <a:latin typeface="Arial"/>
                <a:cs typeface="Arial"/>
              </a:rPr>
              <a:t> </a:t>
            </a:r>
            <a:r>
              <a:rPr sz="1650" dirty="0">
                <a:solidFill>
                  <a:srgbClr val="11688B"/>
                </a:solidFill>
                <a:latin typeface="Arial"/>
                <a:cs typeface="Arial"/>
              </a:rPr>
              <a:t>United</a:t>
            </a:r>
            <a:r>
              <a:rPr sz="1650" spc="70" dirty="0">
                <a:solidFill>
                  <a:srgbClr val="11688B"/>
                </a:solidFill>
                <a:latin typeface="Arial"/>
                <a:cs typeface="Arial"/>
              </a:rPr>
              <a:t> </a:t>
            </a:r>
            <a:r>
              <a:rPr sz="1650" spc="-10" dirty="0">
                <a:solidFill>
                  <a:srgbClr val="11688B"/>
                </a:solidFill>
                <a:latin typeface="Arial"/>
                <a:cs typeface="Arial"/>
              </a:rPr>
              <a:t>States.</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20"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Mukherjee</a:t>
            </a:r>
            <a:r>
              <a:rPr sz="1650" spc="-15" dirty="0">
                <a:solidFill>
                  <a:srgbClr val="11688B"/>
                </a:solidFill>
                <a:latin typeface="Arial"/>
                <a:cs typeface="Arial"/>
              </a:rPr>
              <a:t> </a:t>
            </a:r>
            <a:r>
              <a:rPr sz="1650" dirty="0">
                <a:solidFill>
                  <a:srgbClr val="11688B"/>
                </a:solidFill>
                <a:latin typeface="Arial"/>
                <a:cs typeface="Arial"/>
              </a:rPr>
              <a:t>S,</a:t>
            </a:r>
            <a:r>
              <a:rPr sz="1650" spc="-25" dirty="0">
                <a:solidFill>
                  <a:srgbClr val="11688B"/>
                </a:solidFill>
                <a:latin typeface="Arial"/>
                <a:cs typeface="Arial"/>
              </a:rPr>
              <a:t> </a:t>
            </a:r>
            <a:r>
              <a:rPr sz="1650" i="1" dirty="0">
                <a:solidFill>
                  <a:srgbClr val="11688B"/>
                </a:solidFill>
                <a:latin typeface="Arial"/>
                <a:cs typeface="Arial"/>
              </a:rPr>
              <a:t>et</a:t>
            </a:r>
            <a:r>
              <a:rPr sz="1650" i="1" spc="-15" dirty="0">
                <a:solidFill>
                  <a:srgbClr val="11688B"/>
                </a:solidFill>
                <a:latin typeface="Arial"/>
                <a:cs typeface="Arial"/>
              </a:rPr>
              <a:t> </a:t>
            </a:r>
            <a:r>
              <a:rPr sz="1650" i="1" dirty="0">
                <a:solidFill>
                  <a:srgbClr val="11688B"/>
                </a:solidFill>
                <a:latin typeface="Arial"/>
                <a:cs typeface="Arial"/>
              </a:rPr>
              <a:t>al.</a:t>
            </a:r>
            <a:r>
              <a:rPr sz="1650" i="1" spc="-20" dirty="0">
                <a:solidFill>
                  <a:srgbClr val="11688B"/>
                </a:solidFill>
                <a:latin typeface="Arial"/>
                <a:cs typeface="Arial"/>
              </a:rPr>
              <a:t> </a:t>
            </a:r>
            <a:r>
              <a:rPr sz="1650" i="1" dirty="0">
                <a:solidFill>
                  <a:srgbClr val="11688B"/>
                </a:solidFill>
                <a:latin typeface="Arial"/>
                <a:cs typeface="Arial"/>
              </a:rPr>
              <a:t>Blood</a:t>
            </a:r>
            <a:r>
              <a:rPr sz="1650" i="1" spc="-15" dirty="0">
                <a:solidFill>
                  <a:srgbClr val="11688B"/>
                </a:solidFill>
                <a:latin typeface="Arial"/>
                <a:cs typeface="Arial"/>
              </a:rPr>
              <a:t> </a:t>
            </a:r>
            <a:r>
              <a:rPr sz="1650" i="1" dirty="0">
                <a:solidFill>
                  <a:srgbClr val="11688B"/>
                </a:solidFill>
                <a:latin typeface="Arial"/>
                <a:cs typeface="Arial"/>
              </a:rPr>
              <a:t>Adv.</a:t>
            </a:r>
            <a:r>
              <a:rPr sz="1650" i="1" spc="-20" dirty="0">
                <a:solidFill>
                  <a:srgbClr val="11688B"/>
                </a:solidFill>
                <a:latin typeface="Arial"/>
                <a:cs typeface="Arial"/>
              </a:rPr>
              <a:t> </a:t>
            </a:r>
            <a:r>
              <a:rPr sz="1650" dirty="0">
                <a:solidFill>
                  <a:srgbClr val="11688B"/>
                </a:solidFill>
                <a:latin typeface="Arial"/>
                <a:cs typeface="Arial"/>
              </a:rPr>
              <a:t>2022;</a:t>
            </a:r>
            <a:r>
              <a:rPr sz="1650" spc="-15" dirty="0">
                <a:solidFill>
                  <a:srgbClr val="11688B"/>
                </a:solidFill>
                <a:latin typeface="Arial"/>
                <a:cs typeface="Arial"/>
              </a:rPr>
              <a:t> </a:t>
            </a:r>
            <a:r>
              <a:rPr sz="1650" dirty="0">
                <a:solidFill>
                  <a:srgbClr val="11688B"/>
                </a:solidFill>
                <a:latin typeface="Arial"/>
                <a:cs typeface="Arial"/>
              </a:rPr>
              <a:t>6:</a:t>
            </a:r>
            <a:r>
              <a:rPr sz="1650" spc="-20" dirty="0">
                <a:solidFill>
                  <a:srgbClr val="11688B"/>
                </a:solidFill>
                <a:latin typeface="Arial"/>
                <a:cs typeface="Arial"/>
              </a:rPr>
              <a:t> </a:t>
            </a:r>
            <a:r>
              <a:rPr sz="1650" dirty="0">
                <a:solidFill>
                  <a:srgbClr val="11688B"/>
                </a:solidFill>
                <a:latin typeface="Arial"/>
                <a:cs typeface="Arial"/>
              </a:rPr>
              <a:t>359–67.</a:t>
            </a:r>
            <a:r>
              <a:rPr sz="1650" spc="-20" dirty="0">
                <a:solidFill>
                  <a:srgbClr val="11688B"/>
                </a:solidFill>
                <a:latin typeface="Arial"/>
                <a:cs typeface="Arial"/>
              </a:rPr>
              <a:t> </a:t>
            </a:r>
            <a:r>
              <a:rPr sz="1650" b="1" dirty="0">
                <a:solidFill>
                  <a:srgbClr val="11688B"/>
                </a:solidFill>
                <a:latin typeface="Arial"/>
                <a:cs typeface="Arial"/>
              </a:rPr>
              <a:t>2.</a:t>
            </a:r>
            <a:r>
              <a:rPr sz="1650" b="1" spc="-20" dirty="0">
                <a:solidFill>
                  <a:srgbClr val="11688B"/>
                </a:solidFill>
                <a:latin typeface="Arial"/>
                <a:cs typeface="Arial"/>
              </a:rPr>
              <a:t> </a:t>
            </a:r>
            <a:r>
              <a:rPr sz="1650" dirty="0">
                <a:solidFill>
                  <a:srgbClr val="11688B"/>
                </a:solidFill>
                <a:latin typeface="Arial"/>
                <a:cs typeface="Arial"/>
              </a:rPr>
              <a:t>Sitenga</a:t>
            </a:r>
            <a:r>
              <a:rPr sz="1650" spc="-10" dirty="0">
                <a:solidFill>
                  <a:srgbClr val="11688B"/>
                </a:solidFill>
                <a:latin typeface="Arial"/>
                <a:cs typeface="Arial"/>
              </a:rPr>
              <a:t> </a:t>
            </a:r>
            <a:r>
              <a:rPr sz="1650" dirty="0">
                <a:solidFill>
                  <a:srgbClr val="11688B"/>
                </a:solidFill>
                <a:latin typeface="Arial"/>
                <a:cs typeface="Arial"/>
              </a:rPr>
              <a:t>J,</a:t>
            </a:r>
            <a:r>
              <a:rPr sz="1650" spc="-20" dirty="0">
                <a:solidFill>
                  <a:srgbClr val="11688B"/>
                </a:solidFill>
                <a:latin typeface="Arial"/>
                <a:cs typeface="Arial"/>
              </a:rPr>
              <a:t> </a:t>
            </a:r>
            <a:r>
              <a:rPr sz="1650" i="1" dirty="0">
                <a:solidFill>
                  <a:srgbClr val="11688B"/>
                </a:solidFill>
                <a:latin typeface="Arial"/>
                <a:cs typeface="Arial"/>
              </a:rPr>
              <a:t>et</a:t>
            </a:r>
            <a:r>
              <a:rPr sz="1650" i="1" spc="-20" dirty="0">
                <a:solidFill>
                  <a:srgbClr val="11688B"/>
                </a:solidFill>
                <a:latin typeface="Arial"/>
                <a:cs typeface="Arial"/>
              </a:rPr>
              <a:t> </a:t>
            </a:r>
            <a:r>
              <a:rPr sz="1650" i="1" dirty="0">
                <a:solidFill>
                  <a:srgbClr val="11688B"/>
                </a:solidFill>
                <a:latin typeface="Arial"/>
                <a:cs typeface="Arial"/>
              </a:rPr>
              <a:t>al.</a:t>
            </a:r>
            <a:r>
              <a:rPr sz="1650" i="1" spc="-25" dirty="0">
                <a:solidFill>
                  <a:srgbClr val="11688B"/>
                </a:solidFill>
                <a:latin typeface="Arial"/>
                <a:cs typeface="Arial"/>
              </a:rPr>
              <a:t> </a:t>
            </a:r>
            <a:r>
              <a:rPr sz="1650" i="1" dirty="0">
                <a:solidFill>
                  <a:srgbClr val="11688B"/>
                </a:solidFill>
                <a:latin typeface="Arial"/>
                <a:cs typeface="Arial"/>
              </a:rPr>
              <a:t>Patient</a:t>
            </a:r>
            <a:r>
              <a:rPr sz="1650" i="1" spc="-15" dirty="0">
                <a:solidFill>
                  <a:srgbClr val="11688B"/>
                </a:solidFill>
                <a:latin typeface="Arial"/>
                <a:cs typeface="Arial"/>
              </a:rPr>
              <a:t> </a:t>
            </a:r>
            <a:r>
              <a:rPr sz="1650" i="1" spc="-10" dirty="0">
                <a:solidFill>
                  <a:srgbClr val="11688B"/>
                </a:solidFill>
                <a:latin typeface="Arial"/>
                <a:cs typeface="Arial"/>
              </a:rPr>
              <a:t>Relat</a:t>
            </a:r>
            <a:r>
              <a:rPr sz="1650" i="1" spc="-20" dirty="0">
                <a:solidFill>
                  <a:srgbClr val="11688B"/>
                </a:solidFill>
                <a:latin typeface="Arial"/>
                <a:cs typeface="Arial"/>
              </a:rPr>
              <a:t> </a:t>
            </a:r>
            <a:r>
              <a:rPr sz="1650" i="1" dirty="0">
                <a:solidFill>
                  <a:srgbClr val="11688B"/>
                </a:solidFill>
                <a:latin typeface="Arial"/>
                <a:cs typeface="Arial"/>
              </a:rPr>
              <a:t>Outcome</a:t>
            </a:r>
            <a:r>
              <a:rPr sz="1650" i="1" spc="-15" dirty="0">
                <a:solidFill>
                  <a:srgbClr val="11688B"/>
                </a:solidFill>
                <a:latin typeface="Arial"/>
                <a:cs typeface="Arial"/>
              </a:rPr>
              <a:t> </a:t>
            </a:r>
            <a:r>
              <a:rPr sz="1650" i="1" dirty="0">
                <a:solidFill>
                  <a:srgbClr val="11688B"/>
                </a:solidFill>
                <a:latin typeface="Arial"/>
                <a:cs typeface="Arial"/>
              </a:rPr>
              <a:t>Meas.</a:t>
            </a:r>
            <a:r>
              <a:rPr sz="1650" i="1" spc="-20" dirty="0">
                <a:solidFill>
                  <a:srgbClr val="11688B"/>
                </a:solidFill>
                <a:latin typeface="Arial"/>
                <a:cs typeface="Arial"/>
              </a:rPr>
              <a:t> </a:t>
            </a:r>
            <a:r>
              <a:rPr sz="1650" dirty="0">
                <a:solidFill>
                  <a:srgbClr val="11688B"/>
                </a:solidFill>
                <a:latin typeface="Arial"/>
                <a:cs typeface="Arial"/>
              </a:rPr>
              <a:t>2018;</a:t>
            </a:r>
            <a:r>
              <a:rPr sz="1650" spc="-15" dirty="0">
                <a:solidFill>
                  <a:srgbClr val="11688B"/>
                </a:solidFill>
                <a:latin typeface="Arial"/>
                <a:cs typeface="Arial"/>
              </a:rPr>
              <a:t> </a:t>
            </a:r>
            <a:r>
              <a:rPr sz="1650" dirty="0">
                <a:solidFill>
                  <a:srgbClr val="11688B"/>
                </a:solidFill>
                <a:latin typeface="Arial"/>
                <a:cs typeface="Arial"/>
              </a:rPr>
              <a:t>9:</a:t>
            </a:r>
            <a:r>
              <a:rPr sz="1650" spc="-20" dirty="0">
                <a:solidFill>
                  <a:srgbClr val="11688B"/>
                </a:solidFill>
                <a:latin typeface="Arial"/>
                <a:cs typeface="Arial"/>
              </a:rPr>
              <a:t> </a:t>
            </a:r>
            <a:r>
              <a:rPr sz="1650" spc="-10" dirty="0">
                <a:solidFill>
                  <a:srgbClr val="11688B"/>
                </a:solidFill>
                <a:latin typeface="Arial"/>
                <a:cs typeface="Arial"/>
              </a:rPr>
              <a:t>35–41.</a:t>
            </a:r>
            <a:endParaRPr sz="1650">
              <a:latin typeface="Arial"/>
              <a:cs typeface="Arial"/>
            </a:endParaRPr>
          </a:p>
        </p:txBody>
      </p:sp>
      <p:sp>
        <p:nvSpPr>
          <p:cNvPr id="11" name="object 11"/>
          <p:cNvSpPr txBox="1"/>
          <p:nvPr/>
        </p:nvSpPr>
        <p:spPr>
          <a:xfrm>
            <a:off x="13151842" y="4965577"/>
            <a:ext cx="5313680" cy="1146810"/>
          </a:xfrm>
          <a:prstGeom prst="rect">
            <a:avLst/>
          </a:prstGeom>
        </p:spPr>
        <p:txBody>
          <a:bodyPr vert="horz" wrap="square" lIns="0" tIns="15240" rIns="0" bIns="0" rtlCol="0">
            <a:spAutoFit/>
          </a:bodyPr>
          <a:lstStyle/>
          <a:p>
            <a:pPr marL="38735">
              <a:lnSpc>
                <a:spcPts val="2900"/>
              </a:lnSpc>
              <a:spcBef>
                <a:spcPts val="120"/>
              </a:spcBef>
            </a:pPr>
            <a:r>
              <a:rPr sz="2450" dirty="0">
                <a:solidFill>
                  <a:srgbClr val="11688B"/>
                </a:solidFill>
                <a:latin typeface="Arial"/>
                <a:cs typeface="Arial"/>
              </a:rPr>
              <a:t>the</a:t>
            </a:r>
            <a:r>
              <a:rPr sz="2450" spc="70" dirty="0">
                <a:solidFill>
                  <a:srgbClr val="11688B"/>
                </a:solidFill>
                <a:latin typeface="Arial"/>
                <a:cs typeface="Arial"/>
              </a:rPr>
              <a:t> </a:t>
            </a:r>
            <a:r>
              <a:rPr sz="2450" dirty="0">
                <a:solidFill>
                  <a:srgbClr val="11688B"/>
                </a:solidFill>
                <a:latin typeface="Arial"/>
                <a:cs typeface="Arial"/>
              </a:rPr>
              <a:t>incidence</a:t>
            </a:r>
            <a:r>
              <a:rPr sz="2450" spc="75" dirty="0">
                <a:solidFill>
                  <a:srgbClr val="11688B"/>
                </a:solidFill>
                <a:latin typeface="Arial"/>
                <a:cs typeface="Arial"/>
              </a:rPr>
              <a:t> </a:t>
            </a:r>
            <a:r>
              <a:rPr sz="2450" spc="50" dirty="0">
                <a:solidFill>
                  <a:srgbClr val="11688B"/>
                </a:solidFill>
                <a:latin typeface="Arial"/>
                <a:cs typeface="Arial"/>
              </a:rPr>
              <a:t>of</a:t>
            </a:r>
            <a:r>
              <a:rPr sz="2450" spc="70" dirty="0">
                <a:solidFill>
                  <a:srgbClr val="11688B"/>
                </a:solidFill>
                <a:latin typeface="Arial"/>
                <a:cs typeface="Arial"/>
              </a:rPr>
              <a:t> </a:t>
            </a:r>
            <a:r>
              <a:rPr sz="2450" dirty="0">
                <a:solidFill>
                  <a:srgbClr val="11688B"/>
                </a:solidFill>
                <a:latin typeface="Arial"/>
                <a:cs typeface="Arial"/>
              </a:rPr>
              <a:t>iMCD</a:t>
            </a:r>
            <a:r>
              <a:rPr sz="2450" spc="75" dirty="0">
                <a:solidFill>
                  <a:srgbClr val="11688B"/>
                </a:solidFill>
                <a:latin typeface="Arial"/>
                <a:cs typeface="Arial"/>
              </a:rPr>
              <a:t> </a:t>
            </a:r>
            <a:r>
              <a:rPr sz="2450" spc="-25" dirty="0">
                <a:solidFill>
                  <a:srgbClr val="11688B"/>
                </a:solidFill>
                <a:latin typeface="Arial"/>
                <a:cs typeface="Arial"/>
              </a:rPr>
              <a:t>was</a:t>
            </a:r>
            <a:endParaRPr sz="2450">
              <a:latin typeface="Arial"/>
              <a:cs typeface="Arial"/>
            </a:endParaRPr>
          </a:p>
          <a:p>
            <a:pPr marL="12700">
              <a:lnSpc>
                <a:spcPts val="5900"/>
              </a:lnSpc>
            </a:pPr>
            <a:r>
              <a:rPr sz="4950" b="1" dirty="0">
                <a:solidFill>
                  <a:srgbClr val="11688B"/>
                </a:solidFill>
                <a:latin typeface="Arial"/>
                <a:cs typeface="Arial"/>
              </a:rPr>
              <a:t>3.1–3.4</a:t>
            </a:r>
            <a:r>
              <a:rPr sz="4950" b="1" spc="-85" dirty="0">
                <a:solidFill>
                  <a:srgbClr val="11688B"/>
                </a:solidFill>
                <a:latin typeface="Arial"/>
                <a:cs typeface="Arial"/>
              </a:rPr>
              <a:t> </a:t>
            </a:r>
            <a:r>
              <a:rPr sz="3600" b="1" dirty="0">
                <a:solidFill>
                  <a:srgbClr val="11688B"/>
                </a:solidFill>
                <a:latin typeface="Arial"/>
                <a:cs typeface="Arial"/>
              </a:rPr>
              <a:t>cases</a:t>
            </a:r>
            <a:r>
              <a:rPr sz="3600" b="1" spc="-45" dirty="0">
                <a:solidFill>
                  <a:srgbClr val="11688B"/>
                </a:solidFill>
                <a:latin typeface="Arial"/>
                <a:cs typeface="Arial"/>
              </a:rPr>
              <a:t> </a:t>
            </a:r>
            <a:r>
              <a:rPr sz="3600" b="1" dirty="0">
                <a:solidFill>
                  <a:srgbClr val="11688B"/>
                </a:solidFill>
                <a:latin typeface="Arial"/>
                <a:cs typeface="Arial"/>
              </a:rPr>
              <a:t>per</a:t>
            </a:r>
            <a:r>
              <a:rPr sz="3600" b="1" spc="-50" dirty="0">
                <a:solidFill>
                  <a:srgbClr val="11688B"/>
                </a:solidFill>
                <a:latin typeface="Arial"/>
                <a:cs typeface="Arial"/>
              </a:rPr>
              <a:t> </a:t>
            </a:r>
            <a:r>
              <a:rPr sz="3600" b="1" spc="-20" dirty="0">
                <a:solidFill>
                  <a:srgbClr val="11688B"/>
                </a:solidFill>
                <a:latin typeface="Arial"/>
                <a:cs typeface="Arial"/>
              </a:rPr>
              <a:t>mil.</a:t>
            </a:r>
            <a:endParaRPr sz="3600">
              <a:latin typeface="Arial"/>
              <a:cs typeface="Arial"/>
            </a:endParaRPr>
          </a:p>
        </p:txBody>
      </p:sp>
      <p:grpSp>
        <p:nvGrpSpPr>
          <p:cNvPr id="12" name="object 12"/>
          <p:cNvGrpSpPr/>
          <p:nvPr/>
        </p:nvGrpSpPr>
        <p:grpSpPr>
          <a:xfrm>
            <a:off x="10346987" y="4105733"/>
            <a:ext cx="8827135" cy="5130800"/>
            <a:chOff x="10346987" y="4105733"/>
            <a:chExt cx="8827135" cy="5130800"/>
          </a:xfrm>
        </p:grpSpPr>
        <p:sp>
          <p:nvSpPr>
            <p:cNvPr id="13" name="object 13"/>
            <p:cNvSpPr/>
            <p:nvPr/>
          </p:nvSpPr>
          <p:spPr>
            <a:xfrm>
              <a:off x="13295427" y="6216513"/>
              <a:ext cx="1360170" cy="295910"/>
            </a:xfrm>
            <a:custGeom>
              <a:avLst/>
              <a:gdLst/>
              <a:ahLst/>
              <a:cxnLst/>
              <a:rect l="l" t="t" r="r" b="b"/>
              <a:pathLst>
                <a:path w="1360169" h="295909">
                  <a:moveTo>
                    <a:pt x="1359864" y="0"/>
                  </a:moveTo>
                  <a:lnTo>
                    <a:pt x="0" y="0"/>
                  </a:lnTo>
                  <a:lnTo>
                    <a:pt x="679926" y="295687"/>
                  </a:lnTo>
                  <a:lnTo>
                    <a:pt x="1359864" y="0"/>
                  </a:lnTo>
                  <a:close/>
                </a:path>
              </a:pathLst>
            </a:custGeom>
            <a:solidFill>
              <a:srgbClr val="11688B"/>
            </a:solidFill>
          </p:spPr>
          <p:txBody>
            <a:bodyPr wrap="square" lIns="0" tIns="0" rIns="0" bIns="0" rtlCol="0"/>
            <a:lstStyle/>
            <a:p>
              <a:endParaRPr/>
            </a:p>
          </p:txBody>
        </p:sp>
        <p:sp>
          <p:nvSpPr>
            <p:cNvPr id="14" name="object 14"/>
            <p:cNvSpPr/>
            <p:nvPr/>
          </p:nvSpPr>
          <p:spPr>
            <a:xfrm>
              <a:off x="10352384" y="4111131"/>
              <a:ext cx="8816340" cy="5120005"/>
            </a:xfrm>
            <a:custGeom>
              <a:avLst/>
              <a:gdLst/>
              <a:ahLst/>
              <a:cxnLst/>
              <a:rect l="l" t="t" r="r" b="b"/>
              <a:pathLst>
                <a:path w="8816340" h="5120005">
                  <a:moveTo>
                    <a:pt x="0" y="256384"/>
                  </a:moveTo>
                  <a:lnTo>
                    <a:pt x="4130" y="210299"/>
                  </a:lnTo>
                  <a:lnTo>
                    <a:pt x="16040" y="166923"/>
                  </a:lnTo>
                  <a:lnTo>
                    <a:pt x="35003" y="126982"/>
                  </a:lnTo>
                  <a:lnTo>
                    <a:pt x="60298" y="91199"/>
                  </a:lnTo>
                  <a:lnTo>
                    <a:pt x="91199" y="60298"/>
                  </a:lnTo>
                  <a:lnTo>
                    <a:pt x="126982" y="35004"/>
                  </a:lnTo>
                  <a:lnTo>
                    <a:pt x="166923" y="16040"/>
                  </a:lnTo>
                  <a:lnTo>
                    <a:pt x="210298" y="4130"/>
                  </a:lnTo>
                  <a:lnTo>
                    <a:pt x="256384" y="0"/>
                  </a:lnTo>
                  <a:lnTo>
                    <a:pt x="8559720" y="0"/>
                  </a:lnTo>
                  <a:lnTo>
                    <a:pt x="8605806" y="4130"/>
                  </a:lnTo>
                  <a:lnTo>
                    <a:pt x="8649181" y="16040"/>
                  </a:lnTo>
                  <a:lnTo>
                    <a:pt x="8689122" y="35004"/>
                  </a:lnTo>
                  <a:lnTo>
                    <a:pt x="8724905" y="60298"/>
                  </a:lnTo>
                  <a:lnTo>
                    <a:pt x="8755806" y="91199"/>
                  </a:lnTo>
                  <a:lnTo>
                    <a:pt x="8781101" y="126982"/>
                  </a:lnTo>
                  <a:lnTo>
                    <a:pt x="8800064" y="166923"/>
                  </a:lnTo>
                  <a:lnTo>
                    <a:pt x="8811974" y="210299"/>
                  </a:lnTo>
                  <a:lnTo>
                    <a:pt x="8816105" y="256384"/>
                  </a:lnTo>
                  <a:lnTo>
                    <a:pt x="8816105" y="4863207"/>
                  </a:lnTo>
                  <a:lnTo>
                    <a:pt x="8811974" y="4909292"/>
                  </a:lnTo>
                  <a:lnTo>
                    <a:pt x="8800064" y="4952668"/>
                  </a:lnTo>
                  <a:lnTo>
                    <a:pt x="8781101" y="4992609"/>
                  </a:lnTo>
                  <a:lnTo>
                    <a:pt x="8755806" y="5028392"/>
                  </a:lnTo>
                  <a:lnTo>
                    <a:pt x="8724905" y="5059293"/>
                  </a:lnTo>
                  <a:lnTo>
                    <a:pt x="8689122" y="5084588"/>
                  </a:lnTo>
                  <a:lnTo>
                    <a:pt x="8649181" y="5103552"/>
                  </a:lnTo>
                  <a:lnTo>
                    <a:pt x="8605806" y="5115461"/>
                  </a:lnTo>
                  <a:lnTo>
                    <a:pt x="8559720" y="5119592"/>
                  </a:lnTo>
                  <a:lnTo>
                    <a:pt x="256384" y="5119592"/>
                  </a:lnTo>
                  <a:lnTo>
                    <a:pt x="210298" y="5115461"/>
                  </a:lnTo>
                  <a:lnTo>
                    <a:pt x="166923" y="5103552"/>
                  </a:lnTo>
                  <a:lnTo>
                    <a:pt x="126982" y="5084588"/>
                  </a:lnTo>
                  <a:lnTo>
                    <a:pt x="91199" y="5059293"/>
                  </a:lnTo>
                  <a:lnTo>
                    <a:pt x="60298" y="5028392"/>
                  </a:lnTo>
                  <a:lnTo>
                    <a:pt x="35003" y="4992609"/>
                  </a:lnTo>
                  <a:lnTo>
                    <a:pt x="16040" y="4952668"/>
                  </a:lnTo>
                  <a:lnTo>
                    <a:pt x="4130" y="4909292"/>
                  </a:lnTo>
                  <a:lnTo>
                    <a:pt x="0" y="4863207"/>
                  </a:lnTo>
                  <a:lnTo>
                    <a:pt x="0" y="256384"/>
                  </a:lnTo>
                  <a:close/>
                </a:path>
              </a:pathLst>
            </a:custGeom>
            <a:ln w="10470">
              <a:solidFill>
                <a:srgbClr val="11688B"/>
              </a:solidFill>
            </a:ln>
          </p:spPr>
          <p:txBody>
            <a:bodyPr wrap="square" lIns="0" tIns="0" rIns="0" bIns="0" rtlCol="0"/>
            <a:lstStyle/>
            <a:p>
              <a:endParaRPr/>
            </a:p>
          </p:txBody>
        </p:sp>
      </p:grpSp>
      <p:sp>
        <p:nvSpPr>
          <p:cNvPr id="15" name="object 15"/>
          <p:cNvSpPr txBox="1"/>
          <p:nvPr/>
        </p:nvSpPr>
        <p:spPr>
          <a:xfrm>
            <a:off x="10591942" y="4271986"/>
            <a:ext cx="7087870" cy="402590"/>
          </a:xfrm>
          <a:prstGeom prst="rect">
            <a:avLst/>
          </a:prstGeom>
        </p:spPr>
        <p:txBody>
          <a:bodyPr vert="horz" wrap="square" lIns="0" tIns="15240" rIns="0" bIns="0" rtlCol="0">
            <a:spAutoFit/>
          </a:bodyPr>
          <a:lstStyle/>
          <a:p>
            <a:pPr marL="38100">
              <a:lnSpc>
                <a:spcPct val="100000"/>
              </a:lnSpc>
              <a:spcBef>
                <a:spcPts val="120"/>
              </a:spcBef>
            </a:pPr>
            <a:r>
              <a:rPr sz="2450" dirty="0">
                <a:solidFill>
                  <a:srgbClr val="11688B"/>
                </a:solidFill>
                <a:latin typeface="Arial"/>
                <a:cs typeface="Arial"/>
              </a:rPr>
              <a:t>In</a:t>
            </a:r>
            <a:r>
              <a:rPr sz="2450" spc="80" dirty="0">
                <a:solidFill>
                  <a:srgbClr val="11688B"/>
                </a:solidFill>
                <a:latin typeface="Arial"/>
                <a:cs typeface="Arial"/>
              </a:rPr>
              <a:t> </a:t>
            </a:r>
            <a:r>
              <a:rPr sz="2450" dirty="0">
                <a:solidFill>
                  <a:srgbClr val="11688B"/>
                </a:solidFill>
                <a:latin typeface="Arial"/>
                <a:cs typeface="Arial"/>
              </a:rPr>
              <a:t>a</a:t>
            </a:r>
            <a:r>
              <a:rPr sz="2450" spc="85" dirty="0">
                <a:solidFill>
                  <a:srgbClr val="11688B"/>
                </a:solidFill>
                <a:latin typeface="Arial"/>
                <a:cs typeface="Arial"/>
              </a:rPr>
              <a:t> </a:t>
            </a:r>
            <a:r>
              <a:rPr sz="2450" dirty="0">
                <a:solidFill>
                  <a:srgbClr val="11688B"/>
                </a:solidFill>
                <a:latin typeface="Arial"/>
                <a:cs typeface="Arial"/>
              </a:rPr>
              <a:t>real-world,</a:t>
            </a:r>
            <a:r>
              <a:rPr sz="2450" spc="85" dirty="0">
                <a:solidFill>
                  <a:srgbClr val="11688B"/>
                </a:solidFill>
                <a:latin typeface="Arial"/>
                <a:cs typeface="Arial"/>
              </a:rPr>
              <a:t> </a:t>
            </a:r>
            <a:r>
              <a:rPr sz="2450" dirty="0">
                <a:solidFill>
                  <a:srgbClr val="11688B"/>
                </a:solidFill>
                <a:latin typeface="Arial"/>
                <a:cs typeface="Arial"/>
              </a:rPr>
              <a:t>retrospective</a:t>
            </a:r>
            <a:r>
              <a:rPr sz="2450" spc="85" dirty="0">
                <a:solidFill>
                  <a:srgbClr val="11688B"/>
                </a:solidFill>
                <a:latin typeface="Arial"/>
                <a:cs typeface="Arial"/>
              </a:rPr>
              <a:t> </a:t>
            </a:r>
            <a:r>
              <a:rPr sz="2450" dirty="0">
                <a:solidFill>
                  <a:srgbClr val="11688B"/>
                </a:solidFill>
                <a:latin typeface="Arial"/>
                <a:cs typeface="Arial"/>
              </a:rPr>
              <a:t>analysis,</a:t>
            </a:r>
            <a:r>
              <a:rPr sz="2450" spc="85" dirty="0">
                <a:solidFill>
                  <a:srgbClr val="11688B"/>
                </a:solidFill>
                <a:latin typeface="Arial"/>
                <a:cs typeface="Arial"/>
              </a:rPr>
              <a:t> </a:t>
            </a:r>
            <a:r>
              <a:rPr sz="2450" dirty="0">
                <a:solidFill>
                  <a:srgbClr val="11688B"/>
                </a:solidFill>
                <a:latin typeface="Arial"/>
                <a:cs typeface="Arial"/>
              </a:rPr>
              <a:t>in</a:t>
            </a:r>
            <a:r>
              <a:rPr sz="2450" spc="75" dirty="0">
                <a:solidFill>
                  <a:srgbClr val="11688B"/>
                </a:solidFill>
                <a:latin typeface="Arial"/>
                <a:cs typeface="Arial"/>
              </a:rPr>
              <a:t> </a:t>
            </a:r>
            <a:r>
              <a:rPr sz="2450" dirty="0">
                <a:solidFill>
                  <a:srgbClr val="11688B"/>
                </a:solidFill>
                <a:latin typeface="Arial"/>
                <a:cs typeface="Arial"/>
              </a:rPr>
              <a:t>the</a:t>
            </a:r>
            <a:r>
              <a:rPr sz="2450" spc="85" dirty="0">
                <a:solidFill>
                  <a:srgbClr val="11688B"/>
                </a:solidFill>
                <a:latin typeface="Arial"/>
                <a:cs typeface="Arial"/>
              </a:rPr>
              <a:t> </a:t>
            </a:r>
            <a:r>
              <a:rPr sz="2450" spc="-10" dirty="0">
                <a:solidFill>
                  <a:srgbClr val="11688B"/>
                </a:solidFill>
                <a:latin typeface="Arial"/>
                <a:cs typeface="Arial"/>
              </a:rPr>
              <a:t>US:*</a:t>
            </a:r>
            <a:r>
              <a:rPr sz="2475" spc="-15" baseline="25252" dirty="0">
                <a:solidFill>
                  <a:srgbClr val="11688B"/>
                </a:solidFill>
                <a:latin typeface="Arial"/>
                <a:cs typeface="Arial"/>
              </a:rPr>
              <a:t>1</a:t>
            </a:r>
            <a:endParaRPr sz="2475" baseline="25252">
              <a:latin typeface="Arial"/>
              <a:cs typeface="Arial"/>
            </a:endParaRPr>
          </a:p>
        </p:txBody>
      </p:sp>
      <p:sp>
        <p:nvSpPr>
          <p:cNvPr id="16" name="object 16"/>
          <p:cNvSpPr txBox="1"/>
          <p:nvPr/>
        </p:nvSpPr>
        <p:spPr>
          <a:xfrm>
            <a:off x="10637520" y="6688247"/>
            <a:ext cx="7941945" cy="2253615"/>
          </a:xfrm>
          <a:prstGeom prst="rect">
            <a:avLst/>
          </a:prstGeom>
        </p:spPr>
        <p:txBody>
          <a:bodyPr vert="horz" wrap="square" lIns="0" tIns="49530" rIns="0" bIns="0" rtlCol="0">
            <a:spAutoFit/>
          </a:bodyPr>
          <a:lstStyle/>
          <a:p>
            <a:pPr marL="2546350">
              <a:lnSpc>
                <a:spcPct val="100000"/>
              </a:lnSpc>
              <a:spcBef>
                <a:spcPts val="390"/>
              </a:spcBef>
            </a:pPr>
            <a:r>
              <a:rPr sz="2450" dirty="0">
                <a:solidFill>
                  <a:srgbClr val="11688B"/>
                </a:solidFill>
                <a:latin typeface="Arial"/>
                <a:cs typeface="Arial"/>
              </a:rPr>
              <a:t>the</a:t>
            </a:r>
            <a:r>
              <a:rPr sz="2450" spc="45" dirty="0">
                <a:solidFill>
                  <a:srgbClr val="11688B"/>
                </a:solidFill>
                <a:latin typeface="Arial"/>
                <a:cs typeface="Arial"/>
              </a:rPr>
              <a:t> </a:t>
            </a:r>
            <a:r>
              <a:rPr sz="2450" dirty="0">
                <a:solidFill>
                  <a:srgbClr val="11688B"/>
                </a:solidFill>
                <a:latin typeface="Arial"/>
                <a:cs typeface="Arial"/>
              </a:rPr>
              <a:t>prevalence</a:t>
            </a:r>
            <a:r>
              <a:rPr sz="2450" spc="45" dirty="0">
                <a:solidFill>
                  <a:srgbClr val="11688B"/>
                </a:solidFill>
                <a:latin typeface="Arial"/>
                <a:cs typeface="Arial"/>
              </a:rPr>
              <a:t> </a:t>
            </a:r>
            <a:r>
              <a:rPr sz="2450" spc="50" dirty="0">
                <a:solidFill>
                  <a:srgbClr val="11688B"/>
                </a:solidFill>
                <a:latin typeface="Arial"/>
                <a:cs typeface="Arial"/>
              </a:rPr>
              <a:t>of</a:t>
            </a:r>
            <a:r>
              <a:rPr sz="2450" spc="40" dirty="0">
                <a:solidFill>
                  <a:srgbClr val="11688B"/>
                </a:solidFill>
                <a:latin typeface="Arial"/>
                <a:cs typeface="Arial"/>
              </a:rPr>
              <a:t> </a:t>
            </a:r>
            <a:r>
              <a:rPr sz="2450" dirty="0">
                <a:solidFill>
                  <a:srgbClr val="11688B"/>
                </a:solidFill>
                <a:latin typeface="Arial"/>
                <a:cs typeface="Arial"/>
              </a:rPr>
              <a:t>iMCD</a:t>
            </a:r>
            <a:r>
              <a:rPr sz="2450" spc="45" dirty="0">
                <a:solidFill>
                  <a:srgbClr val="11688B"/>
                </a:solidFill>
                <a:latin typeface="Arial"/>
                <a:cs typeface="Arial"/>
              </a:rPr>
              <a:t> </a:t>
            </a:r>
            <a:r>
              <a:rPr sz="2450" spc="-25" dirty="0">
                <a:solidFill>
                  <a:srgbClr val="11688B"/>
                </a:solidFill>
                <a:latin typeface="Arial"/>
                <a:cs typeface="Arial"/>
              </a:rPr>
              <a:t>was</a:t>
            </a:r>
            <a:endParaRPr sz="2450">
              <a:latin typeface="Arial"/>
              <a:cs typeface="Arial"/>
            </a:endParaRPr>
          </a:p>
          <a:p>
            <a:pPr marL="2507615">
              <a:lnSpc>
                <a:spcPct val="100000"/>
              </a:lnSpc>
              <a:spcBef>
                <a:spcPts val="535"/>
              </a:spcBef>
            </a:pPr>
            <a:r>
              <a:rPr sz="4950" b="1" dirty="0">
                <a:solidFill>
                  <a:srgbClr val="11688B"/>
                </a:solidFill>
                <a:latin typeface="Arial"/>
                <a:cs typeface="Arial"/>
              </a:rPr>
              <a:t>6.9–9.7</a:t>
            </a:r>
            <a:r>
              <a:rPr sz="4950" b="1" spc="-85" dirty="0">
                <a:solidFill>
                  <a:srgbClr val="11688B"/>
                </a:solidFill>
                <a:latin typeface="Arial"/>
                <a:cs typeface="Arial"/>
              </a:rPr>
              <a:t> </a:t>
            </a:r>
            <a:r>
              <a:rPr sz="3600" b="1" dirty="0">
                <a:solidFill>
                  <a:srgbClr val="11688B"/>
                </a:solidFill>
                <a:latin typeface="Arial"/>
                <a:cs typeface="Arial"/>
              </a:rPr>
              <a:t>cases</a:t>
            </a:r>
            <a:r>
              <a:rPr sz="3600" b="1" spc="-45" dirty="0">
                <a:solidFill>
                  <a:srgbClr val="11688B"/>
                </a:solidFill>
                <a:latin typeface="Arial"/>
                <a:cs typeface="Arial"/>
              </a:rPr>
              <a:t> </a:t>
            </a:r>
            <a:r>
              <a:rPr sz="3600" b="1" dirty="0">
                <a:solidFill>
                  <a:srgbClr val="11688B"/>
                </a:solidFill>
                <a:latin typeface="Arial"/>
                <a:cs typeface="Arial"/>
              </a:rPr>
              <a:t>per</a:t>
            </a:r>
            <a:r>
              <a:rPr sz="3600" b="1" spc="-55" dirty="0">
                <a:solidFill>
                  <a:srgbClr val="11688B"/>
                </a:solidFill>
                <a:latin typeface="Arial"/>
                <a:cs typeface="Arial"/>
              </a:rPr>
              <a:t> </a:t>
            </a:r>
            <a:r>
              <a:rPr sz="3600" b="1" spc="-20" dirty="0">
                <a:solidFill>
                  <a:srgbClr val="11688B"/>
                </a:solidFill>
                <a:latin typeface="Arial"/>
                <a:cs typeface="Arial"/>
              </a:rPr>
              <a:t>mil.</a:t>
            </a:r>
            <a:endParaRPr sz="3600">
              <a:latin typeface="Arial"/>
              <a:cs typeface="Arial"/>
            </a:endParaRPr>
          </a:p>
          <a:p>
            <a:pPr marL="12700" marR="5080">
              <a:lnSpc>
                <a:spcPct val="101800"/>
              </a:lnSpc>
              <a:spcBef>
                <a:spcPts val="2515"/>
              </a:spcBef>
            </a:pPr>
            <a:r>
              <a:rPr sz="1450" dirty="0">
                <a:solidFill>
                  <a:srgbClr val="11688B"/>
                </a:solidFill>
                <a:latin typeface="Arial"/>
                <a:cs typeface="Arial"/>
              </a:rPr>
              <a:t>*Claims</a:t>
            </a:r>
            <a:r>
              <a:rPr sz="1450" spc="90" dirty="0">
                <a:solidFill>
                  <a:srgbClr val="11688B"/>
                </a:solidFill>
                <a:latin typeface="Arial"/>
                <a:cs typeface="Arial"/>
              </a:rPr>
              <a:t> </a:t>
            </a:r>
            <a:r>
              <a:rPr sz="1450" dirty="0">
                <a:solidFill>
                  <a:srgbClr val="11688B"/>
                </a:solidFill>
                <a:latin typeface="Arial"/>
                <a:cs typeface="Arial"/>
              </a:rPr>
              <a:t>data.</a:t>
            </a:r>
            <a:r>
              <a:rPr sz="1450" spc="95" dirty="0">
                <a:solidFill>
                  <a:srgbClr val="11688B"/>
                </a:solidFill>
                <a:latin typeface="Arial"/>
                <a:cs typeface="Arial"/>
              </a:rPr>
              <a:t> </a:t>
            </a:r>
            <a:r>
              <a:rPr sz="1450" dirty="0">
                <a:solidFill>
                  <a:srgbClr val="11688B"/>
                </a:solidFill>
                <a:latin typeface="Arial"/>
                <a:cs typeface="Arial"/>
              </a:rPr>
              <a:t>Given</a:t>
            </a:r>
            <a:r>
              <a:rPr sz="1450" spc="95" dirty="0">
                <a:solidFill>
                  <a:srgbClr val="11688B"/>
                </a:solidFill>
                <a:latin typeface="Arial"/>
                <a:cs typeface="Arial"/>
              </a:rPr>
              <a:t> </a:t>
            </a:r>
            <a:r>
              <a:rPr sz="1450" dirty="0">
                <a:solidFill>
                  <a:srgbClr val="11688B"/>
                </a:solidFill>
                <a:latin typeface="Arial"/>
                <a:cs typeface="Arial"/>
              </a:rPr>
              <a:t>the</a:t>
            </a:r>
            <a:r>
              <a:rPr sz="1450" spc="95" dirty="0">
                <a:solidFill>
                  <a:srgbClr val="11688B"/>
                </a:solidFill>
                <a:latin typeface="Arial"/>
                <a:cs typeface="Arial"/>
              </a:rPr>
              <a:t> </a:t>
            </a:r>
            <a:r>
              <a:rPr sz="1450" dirty="0">
                <a:solidFill>
                  <a:srgbClr val="11688B"/>
                </a:solidFill>
                <a:latin typeface="Arial"/>
                <a:cs typeface="Arial"/>
              </a:rPr>
              <a:t>methodology</a:t>
            </a:r>
            <a:r>
              <a:rPr sz="1450" spc="90" dirty="0">
                <a:solidFill>
                  <a:srgbClr val="11688B"/>
                </a:solidFill>
                <a:latin typeface="Arial"/>
                <a:cs typeface="Arial"/>
              </a:rPr>
              <a:t> </a:t>
            </a:r>
            <a:r>
              <a:rPr sz="1450" dirty="0">
                <a:solidFill>
                  <a:srgbClr val="11688B"/>
                </a:solidFill>
                <a:latin typeface="Arial"/>
                <a:cs typeface="Arial"/>
              </a:rPr>
              <a:t>used</a:t>
            </a:r>
            <a:r>
              <a:rPr sz="1450" spc="95" dirty="0">
                <a:solidFill>
                  <a:srgbClr val="11688B"/>
                </a:solidFill>
                <a:latin typeface="Arial"/>
                <a:cs typeface="Arial"/>
              </a:rPr>
              <a:t> </a:t>
            </a:r>
            <a:r>
              <a:rPr sz="1450" dirty="0">
                <a:solidFill>
                  <a:srgbClr val="11688B"/>
                </a:solidFill>
                <a:latin typeface="Arial"/>
                <a:cs typeface="Arial"/>
              </a:rPr>
              <a:t>in</a:t>
            </a:r>
            <a:r>
              <a:rPr sz="1450" spc="95" dirty="0">
                <a:solidFill>
                  <a:srgbClr val="11688B"/>
                </a:solidFill>
                <a:latin typeface="Arial"/>
                <a:cs typeface="Arial"/>
              </a:rPr>
              <a:t> </a:t>
            </a:r>
            <a:r>
              <a:rPr sz="1450" dirty="0">
                <a:solidFill>
                  <a:srgbClr val="11688B"/>
                </a:solidFill>
                <a:latin typeface="Arial"/>
                <a:cs typeface="Arial"/>
              </a:rPr>
              <a:t>this</a:t>
            </a:r>
            <a:r>
              <a:rPr sz="1450" spc="95" dirty="0">
                <a:solidFill>
                  <a:srgbClr val="11688B"/>
                </a:solidFill>
                <a:latin typeface="Arial"/>
                <a:cs typeface="Arial"/>
              </a:rPr>
              <a:t> </a:t>
            </a:r>
            <a:r>
              <a:rPr sz="1450" dirty="0">
                <a:solidFill>
                  <a:srgbClr val="11688B"/>
                </a:solidFill>
                <a:latin typeface="Arial"/>
                <a:cs typeface="Arial"/>
              </a:rPr>
              <a:t>study,</a:t>
            </a:r>
            <a:r>
              <a:rPr sz="1450" spc="90" dirty="0">
                <a:solidFill>
                  <a:srgbClr val="11688B"/>
                </a:solidFill>
                <a:latin typeface="Arial"/>
                <a:cs typeface="Arial"/>
              </a:rPr>
              <a:t> </a:t>
            </a:r>
            <a:r>
              <a:rPr sz="1450" dirty="0">
                <a:solidFill>
                  <a:srgbClr val="11688B"/>
                </a:solidFill>
                <a:latin typeface="Arial"/>
                <a:cs typeface="Arial"/>
              </a:rPr>
              <a:t>the</a:t>
            </a:r>
            <a:r>
              <a:rPr sz="1450" spc="95" dirty="0">
                <a:solidFill>
                  <a:srgbClr val="11688B"/>
                </a:solidFill>
                <a:latin typeface="Arial"/>
                <a:cs typeface="Arial"/>
              </a:rPr>
              <a:t> </a:t>
            </a:r>
            <a:r>
              <a:rPr sz="1450" dirty="0">
                <a:solidFill>
                  <a:srgbClr val="11688B"/>
                </a:solidFill>
                <a:latin typeface="Arial"/>
                <a:cs typeface="Arial"/>
              </a:rPr>
              <a:t>incidence</a:t>
            </a:r>
            <a:r>
              <a:rPr sz="1450" spc="95" dirty="0">
                <a:solidFill>
                  <a:srgbClr val="11688B"/>
                </a:solidFill>
                <a:latin typeface="Arial"/>
                <a:cs typeface="Arial"/>
              </a:rPr>
              <a:t> </a:t>
            </a:r>
            <a:r>
              <a:rPr sz="1450" dirty="0">
                <a:solidFill>
                  <a:srgbClr val="11688B"/>
                </a:solidFill>
                <a:latin typeface="Arial"/>
                <a:cs typeface="Arial"/>
              </a:rPr>
              <a:t>likely</a:t>
            </a:r>
            <a:r>
              <a:rPr sz="1450" spc="95" dirty="0">
                <a:solidFill>
                  <a:srgbClr val="11688B"/>
                </a:solidFill>
                <a:latin typeface="Arial"/>
                <a:cs typeface="Arial"/>
              </a:rPr>
              <a:t> </a:t>
            </a:r>
            <a:r>
              <a:rPr sz="1450" dirty="0">
                <a:solidFill>
                  <a:srgbClr val="11688B"/>
                </a:solidFill>
                <a:latin typeface="Arial"/>
                <a:cs typeface="Arial"/>
              </a:rPr>
              <a:t>reflects</a:t>
            </a:r>
            <a:r>
              <a:rPr sz="1450" spc="90" dirty="0">
                <a:solidFill>
                  <a:srgbClr val="11688B"/>
                </a:solidFill>
                <a:latin typeface="Arial"/>
                <a:cs typeface="Arial"/>
              </a:rPr>
              <a:t> </a:t>
            </a:r>
            <a:r>
              <a:rPr sz="1450" spc="-25" dirty="0">
                <a:solidFill>
                  <a:srgbClr val="11688B"/>
                </a:solidFill>
                <a:latin typeface="Arial"/>
                <a:cs typeface="Arial"/>
              </a:rPr>
              <a:t>the </a:t>
            </a:r>
            <a:r>
              <a:rPr sz="1450" dirty="0">
                <a:solidFill>
                  <a:srgbClr val="11688B"/>
                </a:solidFill>
                <a:latin typeface="Arial"/>
                <a:cs typeface="Arial"/>
              </a:rPr>
              <a:t>incidence</a:t>
            </a:r>
            <a:r>
              <a:rPr sz="1450" spc="85" dirty="0">
                <a:solidFill>
                  <a:srgbClr val="11688B"/>
                </a:solidFill>
                <a:latin typeface="Arial"/>
                <a:cs typeface="Arial"/>
              </a:rPr>
              <a:t> </a:t>
            </a:r>
            <a:r>
              <a:rPr sz="1450" dirty="0">
                <a:solidFill>
                  <a:srgbClr val="11688B"/>
                </a:solidFill>
                <a:latin typeface="Arial"/>
                <a:cs typeface="Arial"/>
              </a:rPr>
              <a:t>of</a:t>
            </a:r>
            <a:r>
              <a:rPr sz="1450" spc="95" dirty="0">
                <a:solidFill>
                  <a:srgbClr val="11688B"/>
                </a:solidFill>
                <a:latin typeface="Arial"/>
                <a:cs typeface="Arial"/>
              </a:rPr>
              <a:t> </a:t>
            </a:r>
            <a:r>
              <a:rPr sz="1450" dirty="0">
                <a:solidFill>
                  <a:srgbClr val="11688B"/>
                </a:solidFill>
                <a:latin typeface="Arial"/>
                <a:cs typeface="Arial"/>
              </a:rPr>
              <a:t>individuals</a:t>
            </a:r>
            <a:r>
              <a:rPr sz="1450" spc="90" dirty="0">
                <a:solidFill>
                  <a:srgbClr val="11688B"/>
                </a:solidFill>
                <a:latin typeface="Arial"/>
                <a:cs typeface="Arial"/>
              </a:rPr>
              <a:t> </a:t>
            </a:r>
            <a:r>
              <a:rPr sz="1450" dirty="0">
                <a:solidFill>
                  <a:srgbClr val="11688B"/>
                </a:solidFill>
                <a:latin typeface="Arial"/>
                <a:cs typeface="Arial"/>
              </a:rPr>
              <a:t>with</a:t>
            </a:r>
            <a:r>
              <a:rPr sz="1450" spc="90" dirty="0">
                <a:solidFill>
                  <a:srgbClr val="11688B"/>
                </a:solidFill>
                <a:latin typeface="Arial"/>
                <a:cs typeface="Arial"/>
              </a:rPr>
              <a:t> </a:t>
            </a:r>
            <a:r>
              <a:rPr sz="1450" dirty="0">
                <a:solidFill>
                  <a:srgbClr val="11688B"/>
                </a:solidFill>
                <a:latin typeface="Arial"/>
                <a:cs typeface="Arial"/>
              </a:rPr>
              <a:t>a</a:t>
            </a:r>
            <a:r>
              <a:rPr sz="1450" spc="90" dirty="0">
                <a:solidFill>
                  <a:srgbClr val="11688B"/>
                </a:solidFill>
                <a:latin typeface="Arial"/>
                <a:cs typeface="Arial"/>
              </a:rPr>
              <a:t> </a:t>
            </a:r>
            <a:r>
              <a:rPr sz="1450" dirty="0">
                <a:solidFill>
                  <a:srgbClr val="11688B"/>
                </a:solidFill>
                <a:latin typeface="Arial"/>
                <a:cs typeface="Arial"/>
              </a:rPr>
              <a:t>new</a:t>
            </a:r>
            <a:r>
              <a:rPr sz="1450" spc="90" dirty="0">
                <a:solidFill>
                  <a:srgbClr val="11688B"/>
                </a:solidFill>
                <a:latin typeface="Arial"/>
                <a:cs typeface="Arial"/>
              </a:rPr>
              <a:t> </a:t>
            </a:r>
            <a:r>
              <a:rPr sz="1450" dirty="0">
                <a:solidFill>
                  <a:srgbClr val="11688B"/>
                </a:solidFill>
                <a:latin typeface="Arial"/>
                <a:cs typeface="Arial"/>
              </a:rPr>
              <a:t>diagnosis,</a:t>
            </a:r>
            <a:r>
              <a:rPr sz="1450" spc="85" dirty="0">
                <a:solidFill>
                  <a:srgbClr val="11688B"/>
                </a:solidFill>
                <a:latin typeface="Arial"/>
                <a:cs typeface="Arial"/>
              </a:rPr>
              <a:t> </a:t>
            </a:r>
            <a:r>
              <a:rPr sz="1450" dirty="0">
                <a:solidFill>
                  <a:srgbClr val="11688B"/>
                </a:solidFill>
                <a:latin typeface="Arial"/>
                <a:cs typeface="Arial"/>
              </a:rPr>
              <a:t>and</a:t>
            </a:r>
            <a:r>
              <a:rPr sz="1450" spc="90" dirty="0">
                <a:solidFill>
                  <a:srgbClr val="11688B"/>
                </a:solidFill>
                <a:latin typeface="Arial"/>
                <a:cs typeface="Arial"/>
              </a:rPr>
              <a:t> </a:t>
            </a:r>
            <a:r>
              <a:rPr sz="1450" dirty="0">
                <a:solidFill>
                  <a:srgbClr val="11688B"/>
                </a:solidFill>
                <a:latin typeface="Arial"/>
                <a:cs typeface="Arial"/>
              </a:rPr>
              <a:t>the</a:t>
            </a:r>
            <a:r>
              <a:rPr sz="1450" spc="90" dirty="0">
                <a:solidFill>
                  <a:srgbClr val="11688B"/>
                </a:solidFill>
                <a:latin typeface="Arial"/>
                <a:cs typeface="Arial"/>
              </a:rPr>
              <a:t> </a:t>
            </a:r>
            <a:r>
              <a:rPr sz="1450" dirty="0">
                <a:solidFill>
                  <a:srgbClr val="11688B"/>
                </a:solidFill>
                <a:latin typeface="Arial"/>
                <a:cs typeface="Arial"/>
              </a:rPr>
              <a:t>prevalence</a:t>
            </a:r>
            <a:r>
              <a:rPr sz="1450" spc="90" dirty="0">
                <a:solidFill>
                  <a:srgbClr val="11688B"/>
                </a:solidFill>
                <a:latin typeface="Arial"/>
                <a:cs typeface="Arial"/>
              </a:rPr>
              <a:t> </a:t>
            </a:r>
            <a:r>
              <a:rPr sz="1450" dirty="0">
                <a:solidFill>
                  <a:srgbClr val="11688B"/>
                </a:solidFill>
                <a:latin typeface="Arial"/>
                <a:cs typeface="Arial"/>
              </a:rPr>
              <a:t>likely</a:t>
            </a:r>
            <a:r>
              <a:rPr sz="1450" spc="90" dirty="0">
                <a:solidFill>
                  <a:srgbClr val="11688B"/>
                </a:solidFill>
                <a:latin typeface="Arial"/>
                <a:cs typeface="Arial"/>
              </a:rPr>
              <a:t> </a:t>
            </a:r>
            <a:r>
              <a:rPr sz="1450" dirty="0">
                <a:solidFill>
                  <a:srgbClr val="11688B"/>
                </a:solidFill>
                <a:latin typeface="Arial"/>
                <a:cs typeface="Arial"/>
              </a:rPr>
              <a:t>reflects</a:t>
            </a:r>
            <a:r>
              <a:rPr sz="1450" spc="90" dirty="0">
                <a:solidFill>
                  <a:srgbClr val="11688B"/>
                </a:solidFill>
                <a:latin typeface="Arial"/>
                <a:cs typeface="Arial"/>
              </a:rPr>
              <a:t> </a:t>
            </a:r>
            <a:r>
              <a:rPr sz="1450" dirty="0">
                <a:solidFill>
                  <a:srgbClr val="11688B"/>
                </a:solidFill>
                <a:latin typeface="Arial"/>
                <a:cs typeface="Arial"/>
              </a:rPr>
              <a:t>the</a:t>
            </a:r>
            <a:r>
              <a:rPr sz="1450" spc="85" dirty="0">
                <a:solidFill>
                  <a:srgbClr val="11688B"/>
                </a:solidFill>
                <a:latin typeface="Arial"/>
                <a:cs typeface="Arial"/>
              </a:rPr>
              <a:t> </a:t>
            </a:r>
            <a:r>
              <a:rPr sz="1450" spc="-10" dirty="0">
                <a:solidFill>
                  <a:srgbClr val="11688B"/>
                </a:solidFill>
                <a:latin typeface="Arial"/>
                <a:cs typeface="Arial"/>
              </a:rPr>
              <a:t>prevalence </a:t>
            </a:r>
            <a:r>
              <a:rPr sz="1450" dirty="0">
                <a:solidFill>
                  <a:srgbClr val="11688B"/>
                </a:solidFill>
                <a:latin typeface="Arial"/>
                <a:cs typeface="Arial"/>
              </a:rPr>
              <a:t>of</a:t>
            </a:r>
            <a:r>
              <a:rPr sz="1450" spc="100" dirty="0">
                <a:solidFill>
                  <a:srgbClr val="11688B"/>
                </a:solidFill>
                <a:latin typeface="Arial"/>
                <a:cs typeface="Arial"/>
              </a:rPr>
              <a:t> </a:t>
            </a:r>
            <a:r>
              <a:rPr sz="1450" dirty="0">
                <a:solidFill>
                  <a:srgbClr val="11688B"/>
                </a:solidFill>
                <a:latin typeface="Arial"/>
                <a:cs typeface="Arial"/>
              </a:rPr>
              <a:t>individuals</a:t>
            </a:r>
            <a:r>
              <a:rPr sz="1450" spc="100" dirty="0">
                <a:solidFill>
                  <a:srgbClr val="11688B"/>
                </a:solidFill>
                <a:latin typeface="Arial"/>
                <a:cs typeface="Arial"/>
              </a:rPr>
              <a:t> </a:t>
            </a:r>
            <a:r>
              <a:rPr sz="1450" dirty="0">
                <a:solidFill>
                  <a:srgbClr val="11688B"/>
                </a:solidFill>
                <a:latin typeface="Arial"/>
                <a:cs typeface="Arial"/>
              </a:rPr>
              <a:t>with</a:t>
            </a:r>
            <a:r>
              <a:rPr sz="1450" spc="100" dirty="0">
                <a:solidFill>
                  <a:srgbClr val="11688B"/>
                </a:solidFill>
                <a:latin typeface="Arial"/>
                <a:cs typeface="Arial"/>
              </a:rPr>
              <a:t> </a:t>
            </a:r>
            <a:r>
              <a:rPr sz="1450" dirty="0">
                <a:solidFill>
                  <a:srgbClr val="11688B"/>
                </a:solidFill>
                <a:latin typeface="Arial"/>
                <a:cs typeface="Arial"/>
              </a:rPr>
              <a:t>a</a:t>
            </a:r>
            <a:r>
              <a:rPr sz="1450" spc="100" dirty="0">
                <a:solidFill>
                  <a:srgbClr val="11688B"/>
                </a:solidFill>
                <a:latin typeface="Arial"/>
                <a:cs typeface="Arial"/>
              </a:rPr>
              <a:t> </a:t>
            </a:r>
            <a:r>
              <a:rPr sz="1450" dirty="0">
                <a:solidFill>
                  <a:srgbClr val="11688B"/>
                </a:solidFill>
                <a:latin typeface="Arial"/>
                <a:cs typeface="Arial"/>
              </a:rPr>
              <a:t>diagnosis</a:t>
            </a:r>
            <a:r>
              <a:rPr sz="1450" spc="95" dirty="0">
                <a:solidFill>
                  <a:srgbClr val="11688B"/>
                </a:solidFill>
                <a:latin typeface="Arial"/>
                <a:cs typeface="Arial"/>
              </a:rPr>
              <a:t> </a:t>
            </a:r>
            <a:r>
              <a:rPr sz="1450" dirty="0">
                <a:solidFill>
                  <a:srgbClr val="11688B"/>
                </a:solidFill>
                <a:latin typeface="Arial"/>
                <a:cs typeface="Arial"/>
              </a:rPr>
              <a:t>currently</a:t>
            </a:r>
            <a:r>
              <a:rPr sz="1450" spc="100" dirty="0">
                <a:solidFill>
                  <a:srgbClr val="11688B"/>
                </a:solidFill>
                <a:latin typeface="Arial"/>
                <a:cs typeface="Arial"/>
              </a:rPr>
              <a:t> </a:t>
            </a:r>
            <a:r>
              <a:rPr sz="1450" dirty="0">
                <a:solidFill>
                  <a:srgbClr val="11688B"/>
                </a:solidFill>
                <a:latin typeface="Arial"/>
                <a:cs typeface="Arial"/>
              </a:rPr>
              <a:t>listed</a:t>
            </a:r>
            <a:r>
              <a:rPr sz="1450" spc="100" dirty="0">
                <a:solidFill>
                  <a:srgbClr val="11688B"/>
                </a:solidFill>
                <a:latin typeface="Arial"/>
                <a:cs typeface="Arial"/>
              </a:rPr>
              <a:t> </a:t>
            </a:r>
            <a:r>
              <a:rPr sz="1450" dirty="0">
                <a:solidFill>
                  <a:srgbClr val="11688B"/>
                </a:solidFill>
                <a:latin typeface="Arial"/>
                <a:cs typeface="Arial"/>
              </a:rPr>
              <a:t>in</a:t>
            </a:r>
            <a:r>
              <a:rPr sz="1450" spc="95" dirty="0">
                <a:solidFill>
                  <a:srgbClr val="11688B"/>
                </a:solidFill>
                <a:latin typeface="Arial"/>
                <a:cs typeface="Arial"/>
              </a:rPr>
              <a:t> </a:t>
            </a:r>
            <a:r>
              <a:rPr sz="1450" dirty="0">
                <a:solidFill>
                  <a:srgbClr val="11688B"/>
                </a:solidFill>
                <a:latin typeface="Arial"/>
                <a:cs typeface="Arial"/>
              </a:rPr>
              <a:t>their</a:t>
            </a:r>
            <a:r>
              <a:rPr sz="1450" spc="100" dirty="0">
                <a:solidFill>
                  <a:srgbClr val="11688B"/>
                </a:solidFill>
                <a:latin typeface="Arial"/>
                <a:cs typeface="Arial"/>
              </a:rPr>
              <a:t> </a:t>
            </a:r>
            <a:r>
              <a:rPr sz="1450" dirty="0">
                <a:solidFill>
                  <a:srgbClr val="11688B"/>
                </a:solidFill>
                <a:latin typeface="Arial"/>
                <a:cs typeface="Arial"/>
              </a:rPr>
              <a:t>medical</a:t>
            </a:r>
            <a:r>
              <a:rPr sz="1450" spc="100" dirty="0">
                <a:solidFill>
                  <a:srgbClr val="11688B"/>
                </a:solidFill>
                <a:latin typeface="Arial"/>
                <a:cs typeface="Arial"/>
              </a:rPr>
              <a:t> </a:t>
            </a:r>
            <a:r>
              <a:rPr sz="1450" spc="-10" dirty="0">
                <a:solidFill>
                  <a:srgbClr val="11688B"/>
                </a:solidFill>
                <a:latin typeface="Arial"/>
                <a:cs typeface="Arial"/>
              </a:rPr>
              <a:t>record.</a:t>
            </a:r>
            <a:endParaRPr sz="1450">
              <a:latin typeface="Arial"/>
              <a:cs typeface="Arial"/>
            </a:endParaRPr>
          </a:p>
        </p:txBody>
      </p:sp>
      <p:pic>
        <p:nvPicPr>
          <p:cNvPr id="17" name="object 17"/>
          <p:cNvPicPr/>
          <p:nvPr/>
        </p:nvPicPr>
        <p:blipFill>
          <a:blip r:embed="rId3" cstate="print"/>
          <a:stretch>
            <a:fillRect/>
          </a:stretch>
        </p:blipFill>
        <p:spPr>
          <a:xfrm>
            <a:off x="10509418" y="4950634"/>
            <a:ext cx="2281815" cy="14022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8680" y="4140471"/>
            <a:ext cx="9687560" cy="835025"/>
          </a:xfrm>
          <a:prstGeom prst="rect">
            <a:avLst/>
          </a:prstGeom>
        </p:spPr>
        <p:txBody>
          <a:bodyPr vert="horz" wrap="square" lIns="0" tIns="6985" rIns="0" bIns="0" rtlCol="0">
            <a:spAutoFit/>
          </a:bodyPr>
          <a:lstStyle/>
          <a:p>
            <a:pPr marL="320675" marR="30480" indent="-283210">
              <a:lnSpc>
                <a:spcPct val="102699"/>
              </a:lnSpc>
              <a:spcBef>
                <a:spcPts val="55"/>
              </a:spcBef>
              <a:buChar char="•"/>
              <a:tabLst>
                <a:tab pos="320675" algn="l"/>
              </a:tabLst>
            </a:pPr>
            <a:r>
              <a:rPr sz="2600" dirty="0">
                <a:solidFill>
                  <a:srgbClr val="11688B"/>
                </a:solidFill>
                <a:latin typeface="Arial"/>
                <a:cs typeface="Arial"/>
              </a:rPr>
              <a:t>Idiopathic</a:t>
            </a:r>
            <a:r>
              <a:rPr sz="2600" spc="114" dirty="0">
                <a:solidFill>
                  <a:srgbClr val="11688B"/>
                </a:solidFill>
                <a:latin typeface="Arial"/>
                <a:cs typeface="Arial"/>
              </a:rPr>
              <a:t> </a:t>
            </a:r>
            <a:r>
              <a:rPr sz="2600" dirty="0">
                <a:solidFill>
                  <a:srgbClr val="11688B"/>
                </a:solidFill>
                <a:latin typeface="Arial"/>
                <a:cs typeface="Arial"/>
              </a:rPr>
              <a:t>Multicentric</a:t>
            </a:r>
            <a:r>
              <a:rPr sz="2600" spc="120" dirty="0">
                <a:solidFill>
                  <a:srgbClr val="11688B"/>
                </a:solidFill>
                <a:latin typeface="Arial"/>
                <a:cs typeface="Arial"/>
              </a:rPr>
              <a:t> </a:t>
            </a:r>
            <a:r>
              <a:rPr sz="2600" dirty="0">
                <a:solidFill>
                  <a:srgbClr val="11688B"/>
                </a:solidFill>
                <a:latin typeface="Arial"/>
                <a:cs typeface="Arial"/>
              </a:rPr>
              <a:t>Castleman</a:t>
            </a:r>
            <a:r>
              <a:rPr sz="2600" spc="125" dirty="0">
                <a:solidFill>
                  <a:srgbClr val="11688B"/>
                </a:solidFill>
                <a:latin typeface="Arial"/>
                <a:cs typeface="Arial"/>
              </a:rPr>
              <a:t> </a:t>
            </a:r>
            <a:r>
              <a:rPr sz="2600" dirty="0">
                <a:solidFill>
                  <a:srgbClr val="11688B"/>
                </a:solidFill>
                <a:latin typeface="Arial"/>
                <a:cs typeface="Arial"/>
              </a:rPr>
              <a:t>Disease</a:t>
            </a:r>
            <a:r>
              <a:rPr sz="2600" spc="114" dirty="0">
                <a:solidFill>
                  <a:srgbClr val="11688B"/>
                </a:solidFill>
                <a:latin typeface="Arial"/>
                <a:cs typeface="Arial"/>
              </a:rPr>
              <a:t> </a:t>
            </a:r>
            <a:r>
              <a:rPr sz="2600" spc="-20" dirty="0">
                <a:solidFill>
                  <a:srgbClr val="11688B"/>
                </a:solidFill>
                <a:latin typeface="Arial"/>
                <a:cs typeface="Arial"/>
              </a:rPr>
              <a:t>(iMCD)</a:t>
            </a:r>
            <a:r>
              <a:rPr sz="2600" spc="125" dirty="0">
                <a:solidFill>
                  <a:srgbClr val="11688B"/>
                </a:solidFill>
                <a:latin typeface="Arial"/>
                <a:cs typeface="Arial"/>
              </a:rPr>
              <a:t> </a:t>
            </a:r>
            <a:r>
              <a:rPr sz="2600" dirty="0">
                <a:solidFill>
                  <a:srgbClr val="11688B"/>
                </a:solidFill>
                <a:latin typeface="Arial"/>
                <a:cs typeface="Arial"/>
              </a:rPr>
              <a:t>can</a:t>
            </a:r>
            <a:r>
              <a:rPr sz="2600" spc="125" dirty="0">
                <a:solidFill>
                  <a:srgbClr val="11688B"/>
                </a:solidFill>
                <a:latin typeface="Arial"/>
                <a:cs typeface="Arial"/>
              </a:rPr>
              <a:t> </a:t>
            </a:r>
            <a:r>
              <a:rPr sz="2600" spc="50" dirty="0">
                <a:solidFill>
                  <a:srgbClr val="11688B"/>
                </a:solidFill>
                <a:latin typeface="Arial"/>
                <a:cs typeface="Arial"/>
              </a:rPr>
              <a:t>occur</a:t>
            </a:r>
            <a:r>
              <a:rPr sz="2600" spc="125" dirty="0">
                <a:solidFill>
                  <a:srgbClr val="11688B"/>
                </a:solidFill>
                <a:latin typeface="Arial"/>
                <a:cs typeface="Arial"/>
              </a:rPr>
              <a:t> </a:t>
            </a:r>
            <a:r>
              <a:rPr sz="2600" spc="-25" dirty="0">
                <a:solidFill>
                  <a:srgbClr val="11688B"/>
                </a:solidFill>
                <a:latin typeface="Arial"/>
                <a:cs typeface="Arial"/>
              </a:rPr>
              <a:t>in </a:t>
            </a:r>
            <a:r>
              <a:rPr sz="2600" dirty="0">
                <a:solidFill>
                  <a:srgbClr val="11688B"/>
                </a:solidFill>
                <a:latin typeface="Arial"/>
                <a:cs typeface="Arial"/>
              </a:rPr>
              <a:t>individuals</a:t>
            </a:r>
            <a:r>
              <a:rPr sz="2600" spc="80" dirty="0">
                <a:solidFill>
                  <a:srgbClr val="11688B"/>
                </a:solidFill>
                <a:latin typeface="Arial"/>
                <a:cs typeface="Arial"/>
              </a:rPr>
              <a:t> </a:t>
            </a:r>
            <a:r>
              <a:rPr sz="2600" spc="50" dirty="0">
                <a:solidFill>
                  <a:srgbClr val="11688B"/>
                </a:solidFill>
                <a:latin typeface="Arial"/>
                <a:cs typeface="Arial"/>
              </a:rPr>
              <a:t>of</a:t>
            </a:r>
            <a:r>
              <a:rPr sz="2600" spc="90" dirty="0">
                <a:solidFill>
                  <a:srgbClr val="11688B"/>
                </a:solidFill>
                <a:latin typeface="Arial"/>
                <a:cs typeface="Arial"/>
              </a:rPr>
              <a:t> </a:t>
            </a:r>
            <a:r>
              <a:rPr sz="2600" dirty="0">
                <a:solidFill>
                  <a:srgbClr val="11688B"/>
                </a:solidFill>
                <a:latin typeface="Arial"/>
                <a:cs typeface="Arial"/>
              </a:rPr>
              <a:t>any</a:t>
            </a:r>
            <a:r>
              <a:rPr sz="2600" spc="80" dirty="0">
                <a:solidFill>
                  <a:srgbClr val="11688B"/>
                </a:solidFill>
                <a:latin typeface="Arial"/>
                <a:cs typeface="Arial"/>
              </a:rPr>
              <a:t> </a:t>
            </a:r>
            <a:r>
              <a:rPr sz="2600" dirty="0">
                <a:solidFill>
                  <a:srgbClr val="11688B"/>
                </a:solidFill>
                <a:latin typeface="Arial"/>
                <a:cs typeface="Arial"/>
              </a:rPr>
              <a:t>age,</a:t>
            </a:r>
            <a:r>
              <a:rPr sz="2600" spc="85" dirty="0">
                <a:solidFill>
                  <a:srgbClr val="11688B"/>
                </a:solidFill>
                <a:latin typeface="Arial"/>
                <a:cs typeface="Arial"/>
              </a:rPr>
              <a:t> </a:t>
            </a:r>
            <a:r>
              <a:rPr sz="2600" dirty="0">
                <a:solidFill>
                  <a:srgbClr val="11688B"/>
                </a:solidFill>
                <a:latin typeface="Arial"/>
                <a:cs typeface="Arial"/>
              </a:rPr>
              <a:t>and</a:t>
            </a:r>
            <a:r>
              <a:rPr sz="2600" spc="90" dirty="0">
                <a:solidFill>
                  <a:srgbClr val="11688B"/>
                </a:solidFill>
                <a:latin typeface="Arial"/>
                <a:cs typeface="Arial"/>
              </a:rPr>
              <a:t> </a:t>
            </a:r>
            <a:r>
              <a:rPr sz="2600" dirty="0">
                <a:solidFill>
                  <a:srgbClr val="11688B"/>
                </a:solidFill>
                <a:latin typeface="Arial"/>
                <a:cs typeface="Arial"/>
              </a:rPr>
              <a:t>can</a:t>
            </a:r>
            <a:r>
              <a:rPr sz="2600" spc="80" dirty="0">
                <a:solidFill>
                  <a:srgbClr val="11688B"/>
                </a:solidFill>
                <a:latin typeface="Arial"/>
                <a:cs typeface="Arial"/>
              </a:rPr>
              <a:t> </a:t>
            </a:r>
            <a:r>
              <a:rPr sz="2600" dirty="0">
                <a:solidFill>
                  <a:srgbClr val="11688B"/>
                </a:solidFill>
                <a:latin typeface="Arial"/>
                <a:cs typeface="Arial"/>
              </a:rPr>
              <a:t>affect</a:t>
            </a:r>
            <a:r>
              <a:rPr sz="2600" spc="90" dirty="0">
                <a:solidFill>
                  <a:srgbClr val="11688B"/>
                </a:solidFill>
                <a:latin typeface="Arial"/>
                <a:cs typeface="Arial"/>
              </a:rPr>
              <a:t> </a:t>
            </a:r>
            <a:r>
              <a:rPr sz="2600" dirty="0">
                <a:solidFill>
                  <a:srgbClr val="11688B"/>
                </a:solidFill>
                <a:latin typeface="Arial"/>
                <a:cs typeface="Arial"/>
              </a:rPr>
              <a:t>any</a:t>
            </a:r>
            <a:r>
              <a:rPr sz="2600" spc="80" dirty="0">
                <a:solidFill>
                  <a:srgbClr val="11688B"/>
                </a:solidFill>
                <a:latin typeface="Arial"/>
                <a:cs typeface="Arial"/>
              </a:rPr>
              <a:t> </a:t>
            </a:r>
            <a:r>
              <a:rPr sz="2600" dirty="0">
                <a:solidFill>
                  <a:srgbClr val="11688B"/>
                </a:solidFill>
                <a:latin typeface="Arial"/>
                <a:cs typeface="Arial"/>
              </a:rPr>
              <a:t>patient</a:t>
            </a:r>
            <a:r>
              <a:rPr sz="2600" spc="90" dirty="0">
                <a:solidFill>
                  <a:srgbClr val="11688B"/>
                </a:solidFill>
                <a:latin typeface="Arial"/>
                <a:cs typeface="Arial"/>
              </a:rPr>
              <a:t> </a:t>
            </a:r>
            <a:r>
              <a:rPr sz="2600" spc="-10" dirty="0">
                <a:solidFill>
                  <a:srgbClr val="11688B"/>
                </a:solidFill>
                <a:latin typeface="Arial"/>
                <a:cs typeface="Arial"/>
              </a:rPr>
              <a:t>population</a:t>
            </a:r>
            <a:r>
              <a:rPr sz="2550" spc="-15" baseline="26143" dirty="0">
                <a:solidFill>
                  <a:srgbClr val="11688B"/>
                </a:solidFill>
                <a:latin typeface="Arial"/>
                <a:cs typeface="Arial"/>
              </a:rPr>
              <a:t>1,2</a:t>
            </a:r>
            <a:endParaRPr sz="2550" baseline="26143">
              <a:latin typeface="Arial"/>
              <a:cs typeface="Arial"/>
            </a:endParaRPr>
          </a:p>
        </p:txBody>
      </p:sp>
      <p:sp>
        <p:nvSpPr>
          <p:cNvPr id="3" name="object 3"/>
          <p:cNvSpPr txBox="1">
            <a:spLocks noGrp="1"/>
          </p:cNvSpPr>
          <p:nvPr>
            <p:ph type="title"/>
          </p:nvPr>
        </p:nvSpPr>
        <p:spPr>
          <a:xfrm>
            <a:off x="1364107" y="1440239"/>
            <a:ext cx="9599295" cy="1576070"/>
          </a:xfrm>
          <a:prstGeom prst="rect">
            <a:avLst/>
          </a:prstGeom>
        </p:spPr>
        <p:txBody>
          <a:bodyPr vert="horz" wrap="square" lIns="0" tIns="106045" rIns="0" bIns="0" rtlCol="0">
            <a:spAutoFit/>
          </a:bodyPr>
          <a:lstStyle/>
          <a:p>
            <a:pPr marL="12700" marR="5080">
              <a:lnSpc>
                <a:spcPts val="5780"/>
              </a:lnSpc>
              <a:spcBef>
                <a:spcPts val="835"/>
              </a:spcBef>
            </a:pPr>
            <a:r>
              <a:rPr sz="5350" spc="-114" dirty="0">
                <a:solidFill>
                  <a:srgbClr val="11688B"/>
                </a:solidFill>
              </a:rPr>
              <a:t>Patients</a:t>
            </a:r>
            <a:r>
              <a:rPr sz="5350" spc="-260" dirty="0">
                <a:solidFill>
                  <a:srgbClr val="11688B"/>
                </a:solidFill>
              </a:rPr>
              <a:t> </a:t>
            </a:r>
            <a:r>
              <a:rPr sz="5350" spc="-75" dirty="0">
                <a:solidFill>
                  <a:srgbClr val="11688B"/>
                </a:solidFill>
              </a:rPr>
              <a:t>with</a:t>
            </a:r>
            <a:r>
              <a:rPr sz="5350" spc="-295" dirty="0">
                <a:solidFill>
                  <a:srgbClr val="11688B"/>
                </a:solidFill>
              </a:rPr>
              <a:t> </a:t>
            </a:r>
            <a:r>
              <a:rPr sz="5350" dirty="0">
                <a:solidFill>
                  <a:srgbClr val="11688B"/>
                </a:solidFill>
              </a:rPr>
              <a:t>iMCD</a:t>
            </a:r>
            <a:r>
              <a:rPr sz="5350" spc="-275" dirty="0">
                <a:solidFill>
                  <a:srgbClr val="11688B"/>
                </a:solidFill>
              </a:rPr>
              <a:t> </a:t>
            </a:r>
            <a:r>
              <a:rPr sz="5350" dirty="0">
                <a:solidFill>
                  <a:srgbClr val="11688B"/>
                </a:solidFill>
              </a:rPr>
              <a:t>are</a:t>
            </a:r>
            <a:r>
              <a:rPr sz="5350" spc="-275" dirty="0">
                <a:solidFill>
                  <a:srgbClr val="11688B"/>
                </a:solidFill>
              </a:rPr>
              <a:t> </a:t>
            </a:r>
            <a:r>
              <a:rPr sz="5350" spc="-100" dirty="0">
                <a:solidFill>
                  <a:srgbClr val="11688B"/>
                </a:solidFill>
              </a:rPr>
              <a:t>difficult </a:t>
            </a:r>
            <a:r>
              <a:rPr sz="5350" dirty="0">
                <a:solidFill>
                  <a:srgbClr val="11688B"/>
                </a:solidFill>
              </a:rPr>
              <a:t>to</a:t>
            </a:r>
            <a:r>
              <a:rPr sz="5350" spc="-260" dirty="0">
                <a:solidFill>
                  <a:srgbClr val="11688B"/>
                </a:solidFill>
              </a:rPr>
              <a:t> </a:t>
            </a:r>
            <a:r>
              <a:rPr sz="5350" spc="-50" dirty="0">
                <a:solidFill>
                  <a:srgbClr val="11688B"/>
                </a:solidFill>
              </a:rPr>
              <a:t>identify</a:t>
            </a:r>
            <a:endParaRPr sz="5350"/>
          </a:p>
        </p:txBody>
      </p:sp>
      <p:sp>
        <p:nvSpPr>
          <p:cNvPr id="4" name="object 4"/>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5" name="object 5"/>
          <p:cNvSpPr txBox="1"/>
          <p:nvPr/>
        </p:nvSpPr>
        <p:spPr>
          <a:xfrm>
            <a:off x="1566669" y="768008"/>
            <a:ext cx="1539875"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01</a:t>
            </a:r>
            <a:r>
              <a:rPr sz="1650" b="1" spc="-5" dirty="0">
                <a:solidFill>
                  <a:srgbClr val="FFFFFF"/>
                </a:solidFill>
                <a:latin typeface="Arial"/>
                <a:cs typeface="Arial"/>
              </a:rPr>
              <a:t> </a:t>
            </a:r>
            <a:r>
              <a:rPr sz="1650" b="1" spc="-10" dirty="0">
                <a:solidFill>
                  <a:srgbClr val="FFFFFF"/>
                </a:solidFill>
                <a:latin typeface="Arial"/>
                <a:cs typeface="Arial"/>
              </a:rPr>
              <a:t>Background</a:t>
            </a:r>
            <a:endParaRPr sz="1650">
              <a:latin typeface="Arial"/>
              <a:cs typeface="Arial"/>
            </a:endParaRPr>
          </a:p>
        </p:txBody>
      </p:sp>
      <p:sp>
        <p:nvSpPr>
          <p:cNvPr id="6" name="object 6"/>
          <p:cNvSpPr txBox="1"/>
          <p:nvPr/>
        </p:nvSpPr>
        <p:spPr>
          <a:xfrm>
            <a:off x="829340" y="10101337"/>
            <a:ext cx="11977370" cy="90551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9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105" dirty="0">
                <a:solidFill>
                  <a:srgbClr val="11688B"/>
                </a:solidFill>
                <a:latin typeface="Arial"/>
                <a:cs typeface="Arial"/>
              </a:rPr>
              <a:t> </a:t>
            </a:r>
            <a:r>
              <a:rPr sz="1650" dirty="0">
                <a:solidFill>
                  <a:srgbClr val="11688B"/>
                </a:solidFill>
                <a:latin typeface="Arial"/>
                <a:cs typeface="Arial"/>
              </a:rPr>
              <a:t>idiopathic</a:t>
            </a:r>
            <a:r>
              <a:rPr sz="1650" spc="110" dirty="0">
                <a:solidFill>
                  <a:srgbClr val="11688B"/>
                </a:solidFill>
                <a:latin typeface="Arial"/>
                <a:cs typeface="Arial"/>
              </a:rPr>
              <a:t> </a:t>
            </a:r>
            <a:r>
              <a:rPr sz="1650" dirty="0">
                <a:solidFill>
                  <a:srgbClr val="11688B"/>
                </a:solidFill>
                <a:latin typeface="Arial"/>
                <a:cs typeface="Arial"/>
              </a:rPr>
              <a:t>Multicentric</a:t>
            </a:r>
            <a:r>
              <a:rPr sz="1650" spc="110" dirty="0">
                <a:solidFill>
                  <a:srgbClr val="11688B"/>
                </a:solidFill>
                <a:latin typeface="Arial"/>
                <a:cs typeface="Arial"/>
              </a:rPr>
              <a:t> </a:t>
            </a:r>
            <a:r>
              <a:rPr sz="1650" dirty="0">
                <a:solidFill>
                  <a:srgbClr val="11688B"/>
                </a:solidFill>
                <a:latin typeface="Arial"/>
                <a:cs typeface="Arial"/>
              </a:rPr>
              <a:t>Castleman</a:t>
            </a:r>
            <a:r>
              <a:rPr sz="1650" spc="110"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ts val="1980"/>
              </a:lnSpc>
              <a:spcBef>
                <a:spcPts val="495"/>
              </a:spcBef>
            </a:pPr>
            <a:r>
              <a:rPr sz="1650" b="1" dirty="0">
                <a:solidFill>
                  <a:srgbClr val="11688B"/>
                </a:solidFill>
                <a:latin typeface="Arial"/>
                <a:cs typeface="Arial"/>
              </a:rPr>
              <a:t>References:</a:t>
            </a:r>
            <a:r>
              <a:rPr sz="1650" b="1" spc="-20"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15" dirty="0">
                <a:solidFill>
                  <a:srgbClr val="11688B"/>
                </a:solidFill>
                <a:latin typeface="Arial"/>
                <a:cs typeface="Arial"/>
              </a:rPr>
              <a:t> </a:t>
            </a:r>
            <a:r>
              <a:rPr sz="1650" dirty="0">
                <a:solidFill>
                  <a:srgbClr val="11688B"/>
                </a:solidFill>
                <a:latin typeface="Arial"/>
                <a:cs typeface="Arial"/>
              </a:rPr>
              <a:t>Mukherjee</a:t>
            </a:r>
            <a:r>
              <a:rPr sz="1650" spc="-15" dirty="0">
                <a:solidFill>
                  <a:srgbClr val="11688B"/>
                </a:solidFill>
                <a:latin typeface="Arial"/>
                <a:cs typeface="Arial"/>
              </a:rPr>
              <a:t> </a:t>
            </a:r>
            <a:r>
              <a:rPr sz="1650" dirty="0">
                <a:solidFill>
                  <a:srgbClr val="11688B"/>
                </a:solidFill>
                <a:latin typeface="Arial"/>
                <a:cs typeface="Arial"/>
              </a:rPr>
              <a:t>S,</a:t>
            </a:r>
            <a:r>
              <a:rPr sz="1650" spc="-20" dirty="0">
                <a:solidFill>
                  <a:srgbClr val="11688B"/>
                </a:solidFill>
                <a:latin typeface="Arial"/>
                <a:cs typeface="Arial"/>
              </a:rPr>
              <a:t> </a:t>
            </a:r>
            <a:r>
              <a:rPr sz="1650" i="1" dirty="0">
                <a:solidFill>
                  <a:srgbClr val="11688B"/>
                </a:solidFill>
                <a:latin typeface="Arial"/>
                <a:cs typeface="Arial"/>
              </a:rPr>
              <a:t>et</a:t>
            </a:r>
            <a:r>
              <a:rPr sz="1650" i="1" spc="-15" dirty="0">
                <a:solidFill>
                  <a:srgbClr val="11688B"/>
                </a:solidFill>
                <a:latin typeface="Arial"/>
                <a:cs typeface="Arial"/>
              </a:rPr>
              <a:t> </a:t>
            </a:r>
            <a:r>
              <a:rPr sz="1650" dirty="0">
                <a:solidFill>
                  <a:srgbClr val="11688B"/>
                </a:solidFill>
                <a:latin typeface="Arial"/>
                <a:cs typeface="Arial"/>
              </a:rPr>
              <a:t>al.</a:t>
            </a:r>
            <a:r>
              <a:rPr sz="1650" spc="-25" dirty="0">
                <a:solidFill>
                  <a:srgbClr val="11688B"/>
                </a:solidFill>
                <a:latin typeface="Arial"/>
                <a:cs typeface="Arial"/>
              </a:rPr>
              <a:t> </a:t>
            </a:r>
            <a:r>
              <a:rPr sz="1650" i="1" dirty="0">
                <a:solidFill>
                  <a:srgbClr val="11688B"/>
                </a:solidFill>
                <a:latin typeface="Arial"/>
                <a:cs typeface="Arial"/>
              </a:rPr>
              <a:t>Blood</a:t>
            </a:r>
            <a:r>
              <a:rPr sz="1650" i="1" spc="-10" dirty="0">
                <a:solidFill>
                  <a:srgbClr val="11688B"/>
                </a:solidFill>
                <a:latin typeface="Arial"/>
                <a:cs typeface="Arial"/>
              </a:rPr>
              <a:t> </a:t>
            </a:r>
            <a:r>
              <a:rPr sz="1650" i="1" dirty="0">
                <a:solidFill>
                  <a:srgbClr val="11688B"/>
                </a:solidFill>
                <a:latin typeface="Arial"/>
                <a:cs typeface="Arial"/>
              </a:rPr>
              <a:t>Adv.</a:t>
            </a:r>
            <a:r>
              <a:rPr sz="1650" i="1" spc="-15" dirty="0">
                <a:solidFill>
                  <a:srgbClr val="11688B"/>
                </a:solidFill>
                <a:latin typeface="Arial"/>
                <a:cs typeface="Arial"/>
              </a:rPr>
              <a:t> </a:t>
            </a:r>
            <a:r>
              <a:rPr sz="1650" dirty="0">
                <a:solidFill>
                  <a:srgbClr val="11688B"/>
                </a:solidFill>
                <a:latin typeface="Arial"/>
                <a:cs typeface="Arial"/>
              </a:rPr>
              <a:t>2022;</a:t>
            </a:r>
            <a:r>
              <a:rPr sz="1650" spc="-20" dirty="0">
                <a:solidFill>
                  <a:srgbClr val="11688B"/>
                </a:solidFill>
                <a:latin typeface="Arial"/>
                <a:cs typeface="Arial"/>
              </a:rPr>
              <a:t> </a:t>
            </a:r>
            <a:r>
              <a:rPr sz="1650" dirty="0">
                <a:solidFill>
                  <a:srgbClr val="11688B"/>
                </a:solidFill>
                <a:latin typeface="Arial"/>
                <a:cs typeface="Arial"/>
              </a:rPr>
              <a:t>6:</a:t>
            </a:r>
            <a:r>
              <a:rPr sz="1650" spc="-15" dirty="0">
                <a:solidFill>
                  <a:srgbClr val="11688B"/>
                </a:solidFill>
                <a:latin typeface="Arial"/>
                <a:cs typeface="Arial"/>
              </a:rPr>
              <a:t> </a:t>
            </a:r>
            <a:r>
              <a:rPr sz="1650" dirty="0">
                <a:solidFill>
                  <a:srgbClr val="11688B"/>
                </a:solidFill>
                <a:latin typeface="Arial"/>
                <a:cs typeface="Arial"/>
              </a:rPr>
              <a:t>359–67.</a:t>
            </a:r>
            <a:r>
              <a:rPr sz="1650" spc="-20" dirty="0">
                <a:solidFill>
                  <a:srgbClr val="11688B"/>
                </a:solidFill>
                <a:latin typeface="Arial"/>
                <a:cs typeface="Arial"/>
              </a:rPr>
              <a:t> </a:t>
            </a:r>
            <a:r>
              <a:rPr sz="1650" b="1" dirty="0">
                <a:solidFill>
                  <a:srgbClr val="11688B"/>
                </a:solidFill>
                <a:latin typeface="Arial"/>
                <a:cs typeface="Arial"/>
              </a:rPr>
              <a:t>2</a:t>
            </a:r>
            <a:r>
              <a:rPr sz="1650" dirty="0">
                <a:solidFill>
                  <a:srgbClr val="11688B"/>
                </a:solidFill>
                <a:latin typeface="Arial"/>
                <a:cs typeface="Arial"/>
              </a:rPr>
              <a:t>.</a:t>
            </a:r>
            <a:r>
              <a:rPr sz="1650" spc="-20" dirty="0">
                <a:solidFill>
                  <a:srgbClr val="11688B"/>
                </a:solidFill>
                <a:latin typeface="Arial"/>
                <a:cs typeface="Arial"/>
              </a:rPr>
              <a:t> </a:t>
            </a:r>
            <a:r>
              <a:rPr sz="1650" dirty="0">
                <a:solidFill>
                  <a:srgbClr val="11688B"/>
                </a:solidFill>
                <a:latin typeface="Arial"/>
                <a:cs typeface="Arial"/>
              </a:rPr>
              <a:t>Sitenga</a:t>
            </a:r>
            <a:r>
              <a:rPr sz="1650" spc="-10" dirty="0">
                <a:solidFill>
                  <a:srgbClr val="11688B"/>
                </a:solidFill>
                <a:latin typeface="Arial"/>
                <a:cs typeface="Arial"/>
              </a:rPr>
              <a:t> </a:t>
            </a:r>
            <a:r>
              <a:rPr sz="1650" dirty="0">
                <a:solidFill>
                  <a:srgbClr val="11688B"/>
                </a:solidFill>
                <a:latin typeface="Arial"/>
                <a:cs typeface="Arial"/>
              </a:rPr>
              <a:t>J,</a:t>
            </a:r>
            <a:r>
              <a:rPr sz="1650" spc="-20" dirty="0">
                <a:solidFill>
                  <a:srgbClr val="11688B"/>
                </a:solidFill>
                <a:latin typeface="Arial"/>
                <a:cs typeface="Arial"/>
              </a:rPr>
              <a:t> </a:t>
            </a:r>
            <a:r>
              <a:rPr sz="1650" i="1" dirty="0">
                <a:solidFill>
                  <a:srgbClr val="11688B"/>
                </a:solidFill>
                <a:latin typeface="Arial"/>
                <a:cs typeface="Arial"/>
              </a:rPr>
              <a:t>et</a:t>
            </a:r>
            <a:r>
              <a:rPr sz="1650" i="1" spc="-15" dirty="0">
                <a:solidFill>
                  <a:srgbClr val="11688B"/>
                </a:solidFill>
                <a:latin typeface="Arial"/>
                <a:cs typeface="Arial"/>
              </a:rPr>
              <a:t> </a:t>
            </a:r>
            <a:r>
              <a:rPr sz="1650" i="1" dirty="0">
                <a:solidFill>
                  <a:srgbClr val="11688B"/>
                </a:solidFill>
                <a:latin typeface="Arial"/>
                <a:cs typeface="Arial"/>
              </a:rPr>
              <a:t>al.</a:t>
            </a:r>
            <a:r>
              <a:rPr sz="1650" i="1" spc="-20" dirty="0">
                <a:solidFill>
                  <a:srgbClr val="11688B"/>
                </a:solidFill>
                <a:latin typeface="Arial"/>
                <a:cs typeface="Arial"/>
              </a:rPr>
              <a:t> </a:t>
            </a:r>
            <a:r>
              <a:rPr sz="1650" i="1" dirty="0">
                <a:solidFill>
                  <a:srgbClr val="11688B"/>
                </a:solidFill>
                <a:latin typeface="Arial"/>
                <a:cs typeface="Arial"/>
              </a:rPr>
              <a:t>Patient</a:t>
            </a:r>
            <a:r>
              <a:rPr sz="1650" i="1" spc="-20" dirty="0">
                <a:solidFill>
                  <a:srgbClr val="11688B"/>
                </a:solidFill>
                <a:latin typeface="Arial"/>
                <a:cs typeface="Arial"/>
              </a:rPr>
              <a:t> </a:t>
            </a:r>
            <a:r>
              <a:rPr sz="1650" i="1" spc="-10" dirty="0">
                <a:solidFill>
                  <a:srgbClr val="11688B"/>
                </a:solidFill>
                <a:latin typeface="Arial"/>
                <a:cs typeface="Arial"/>
              </a:rPr>
              <a:t>Relat</a:t>
            </a:r>
            <a:r>
              <a:rPr sz="1650" i="1" spc="-15" dirty="0">
                <a:solidFill>
                  <a:srgbClr val="11688B"/>
                </a:solidFill>
                <a:latin typeface="Arial"/>
                <a:cs typeface="Arial"/>
              </a:rPr>
              <a:t> </a:t>
            </a:r>
            <a:r>
              <a:rPr sz="1650" i="1" dirty="0">
                <a:solidFill>
                  <a:srgbClr val="11688B"/>
                </a:solidFill>
                <a:latin typeface="Arial"/>
                <a:cs typeface="Arial"/>
              </a:rPr>
              <a:t>Outcome</a:t>
            </a:r>
            <a:r>
              <a:rPr sz="1650" i="1" spc="-10" dirty="0">
                <a:solidFill>
                  <a:srgbClr val="11688B"/>
                </a:solidFill>
                <a:latin typeface="Arial"/>
                <a:cs typeface="Arial"/>
              </a:rPr>
              <a:t> </a:t>
            </a:r>
            <a:r>
              <a:rPr sz="1650" i="1" dirty="0">
                <a:solidFill>
                  <a:srgbClr val="11688B"/>
                </a:solidFill>
                <a:latin typeface="Arial"/>
                <a:cs typeface="Arial"/>
              </a:rPr>
              <a:t>Meas.</a:t>
            </a:r>
            <a:r>
              <a:rPr sz="1650" i="1" spc="-20" dirty="0">
                <a:solidFill>
                  <a:srgbClr val="11688B"/>
                </a:solidFill>
                <a:latin typeface="Arial"/>
                <a:cs typeface="Arial"/>
              </a:rPr>
              <a:t> </a:t>
            </a:r>
            <a:r>
              <a:rPr sz="1650" dirty="0">
                <a:solidFill>
                  <a:srgbClr val="11688B"/>
                </a:solidFill>
                <a:latin typeface="Arial"/>
                <a:cs typeface="Arial"/>
              </a:rPr>
              <a:t>2018;</a:t>
            </a:r>
            <a:r>
              <a:rPr sz="1650" spc="-15" dirty="0">
                <a:solidFill>
                  <a:srgbClr val="11688B"/>
                </a:solidFill>
                <a:latin typeface="Arial"/>
                <a:cs typeface="Arial"/>
              </a:rPr>
              <a:t> </a:t>
            </a:r>
            <a:r>
              <a:rPr sz="1650" dirty="0">
                <a:solidFill>
                  <a:srgbClr val="11688B"/>
                </a:solidFill>
                <a:latin typeface="Arial"/>
                <a:cs typeface="Arial"/>
              </a:rPr>
              <a:t>9:</a:t>
            </a:r>
            <a:r>
              <a:rPr sz="1650" spc="-15" dirty="0">
                <a:solidFill>
                  <a:srgbClr val="11688B"/>
                </a:solidFill>
                <a:latin typeface="Arial"/>
                <a:cs typeface="Arial"/>
              </a:rPr>
              <a:t> </a:t>
            </a:r>
            <a:r>
              <a:rPr sz="1650" spc="-10" dirty="0">
                <a:solidFill>
                  <a:srgbClr val="11688B"/>
                </a:solidFill>
                <a:latin typeface="Arial"/>
                <a:cs typeface="Arial"/>
              </a:rPr>
              <a:t>35–41.</a:t>
            </a:r>
            <a:endParaRPr sz="1650">
              <a:latin typeface="Arial"/>
              <a:cs typeface="Arial"/>
            </a:endParaRPr>
          </a:p>
          <a:p>
            <a:pPr marL="12700">
              <a:lnSpc>
                <a:spcPct val="100000"/>
              </a:lnSpc>
            </a:pPr>
            <a:r>
              <a:rPr sz="1650" b="1" dirty="0">
                <a:solidFill>
                  <a:srgbClr val="11688B"/>
                </a:solidFill>
                <a:latin typeface="Arial"/>
                <a:cs typeface="Arial"/>
              </a:rPr>
              <a:t>3</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Fajgenbaum</a:t>
            </a:r>
            <a:r>
              <a:rPr sz="1650" spc="-5" dirty="0">
                <a:solidFill>
                  <a:srgbClr val="11688B"/>
                </a:solidFill>
                <a:latin typeface="Arial"/>
                <a:cs typeface="Arial"/>
              </a:rPr>
              <a:t> </a:t>
            </a:r>
            <a:r>
              <a:rPr sz="1650" dirty="0">
                <a:solidFill>
                  <a:srgbClr val="11688B"/>
                </a:solidFill>
                <a:latin typeface="Arial"/>
                <a:cs typeface="Arial"/>
              </a:rPr>
              <a:t>DC,</a:t>
            </a:r>
            <a:r>
              <a:rPr sz="1650" spc="-10" dirty="0">
                <a:solidFill>
                  <a:srgbClr val="11688B"/>
                </a:solidFill>
                <a:latin typeface="Arial"/>
                <a:cs typeface="Arial"/>
              </a:rPr>
              <a:t> </a:t>
            </a:r>
            <a:r>
              <a:rPr sz="1650" i="1" dirty="0">
                <a:solidFill>
                  <a:srgbClr val="11688B"/>
                </a:solidFill>
                <a:latin typeface="Arial"/>
                <a:cs typeface="Arial"/>
              </a:rPr>
              <a:t>et</a:t>
            </a:r>
            <a:r>
              <a:rPr sz="1650" i="1" spc="-5" dirty="0">
                <a:solidFill>
                  <a:srgbClr val="11688B"/>
                </a:solidFill>
                <a:latin typeface="Arial"/>
                <a:cs typeface="Arial"/>
              </a:rPr>
              <a:t> </a:t>
            </a:r>
            <a:r>
              <a:rPr sz="1650" i="1" dirty="0">
                <a:solidFill>
                  <a:srgbClr val="11688B"/>
                </a:solidFill>
                <a:latin typeface="Arial"/>
                <a:cs typeface="Arial"/>
              </a:rPr>
              <a:t>al.</a:t>
            </a:r>
            <a:r>
              <a:rPr sz="1650" i="1" spc="-15"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5" dirty="0">
                <a:solidFill>
                  <a:srgbClr val="11688B"/>
                </a:solidFill>
                <a:latin typeface="Arial"/>
                <a:cs typeface="Arial"/>
              </a:rPr>
              <a:t> </a:t>
            </a:r>
            <a:r>
              <a:rPr sz="1650" dirty="0">
                <a:solidFill>
                  <a:srgbClr val="11688B"/>
                </a:solidFill>
                <a:latin typeface="Arial"/>
                <a:cs typeface="Arial"/>
              </a:rPr>
              <a:t>2017;</a:t>
            </a:r>
            <a:r>
              <a:rPr sz="1650" spc="-5" dirty="0">
                <a:solidFill>
                  <a:srgbClr val="11688B"/>
                </a:solidFill>
                <a:latin typeface="Arial"/>
                <a:cs typeface="Arial"/>
              </a:rPr>
              <a:t> </a:t>
            </a:r>
            <a:r>
              <a:rPr sz="1650" dirty="0">
                <a:solidFill>
                  <a:srgbClr val="11688B"/>
                </a:solidFill>
                <a:latin typeface="Arial"/>
                <a:cs typeface="Arial"/>
              </a:rPr>
              <a:t>129:</a:t>
            </a:r>
            <a:r>
              <a:rPr sz="1650" spc="-5" dirty="0">
                <a:solidFill>
                  <a:srgbClr val="11688B"/>
                </a:solidFill>
                <a:latin typeface="Arial"/>
                <a:cs typeface="Arial"/>
              </a:rPr>
              <a:t> </a:t>
            </a:r>
            <a:r>
              <a:rPr sz="1650" spc="-10" dirty="0">
                <a:solidFill>
                  <a:srgbClr val="11688B"/>
                </a:solidFill>
                <a:latin typeface="Arial"/>
                <a:cs typeface="Arial"/>
              </a:rPr>
              <a:t>1646–57.</a:t>
            </a:r>
            <a:endParaRPr sz="1650">
              <a:latin typeface="Arial"/>
              <a:cs typeface="Arial"/>
            </a:endParaRPr>
          </a:p>
        </p:txBody>
      </p:sp>
      <p:sp>
        <p:nvSpPr>
          <p:cNvPr id="7" name="object 7"/>
          <p:cNvSpPr txBox="1"/>
          <p:nvPr/>
        </p:nvSpPr>
        <p:spPr>
          <a:xfrm>
            <a:off x="14818013" y="3612739"/>
            <a:ext cx="3320415" cy="1210310"/>
          </a:xfrm>
          <a:prstGeom prst="rect">
            <a:avLst/>
          </a:prstGeom>
        </p:spPr>
        <p:txBody>
          <a:bodyPr vert="horz" wrap="square" lIns="0" tIns="17145" rIns="0" bIns="0" rtlCol="0">
            <a:spAutoFit/>
          </a:bodyPr>
          <a:lstStyle/>
          <a:p>
            <a:pPr marL="38100">
              <a:lnSpc>
                <a:spcPct val="100000"/>
              </a:lnSpc>
              <a:spcBef>
                <a:spcPts val="135"/>
              </a:spcBef>
            </a:pPr>
            <a:r>
              <a:rPr sz="2600" dirty="0">
                <a:solidFill>
                  <a:srgbClr val="11688B"/>
                </a:solidFill>
                <a:latin typeface="Arial"/>
                <a:cs typeface="Arial"/>
              </a:rPr>
              <a:t>iMCD</a:t>
            </a:r>
            <a:r>
              <a:rPr sz="2600" spc="150" dirty="0">
                <a:solidFill>
                  <a:srgbClr val="11688B"/>
                </a:solidFill>
                <a:latin typeface="Arial"/>
                <a:cs typeface="Arial"/>
              </a:rPr>
              <a:t> </a:t>
            </a:r>
            <a:r>
              <a:rPr sz="2600" dirty="0">
                <a:solidFill>
                  <a:srgbClr val="11688B"/>
                </a:solidFill>
                <a:latin typeface="Arial"/>
                <a:cs typeface="Arial"/>
              </a:rPr>
              <a:t>patients</a:t>
            </a:r>
            <a:r>
              <a:rPr sz="2600" spc="150" dirty="0">
                <a:solidFill>
                  <a:srgbClr val="11688B"/>
                </a:solidFill>
                <a:latin typeface="Arial"/>
                <a:cs typeface="Arial"/>
              </a:rPr>
              <a:t> </a:t>
            </a:r>
            <a:r>
              <a:rPr sz="2600" dirty="0">
                <a:solidFill>
                  <a:srgbClr val="11688B"/>
                </a:solidFill>
                <a:latin typeface="Arial"/>
                <a:cs typeface="Arial"/>
              </a:rPr>
              <a:t>can</a:t>
            </a:r>
            <a:r>
              <a:rPr sz="2600" spc="150" dirty="0">
                <a:solidFill>
                  <a:srgbClr val="11688B"/>
                </a:solidFill>
                <a:latin typeface="Arial"/>
                <a:cs typeface="Arial"/>
              </a:rPr>
              <a:t> </a:t>
            </a:r>
            <a:r>
              <a:rPr sz="2600" spc="-25" dirty="0">
                <a:solidFill>
                  <a:srgbClr val="11688B"/>
                </a:solidFill>
                <a:latin typeface="Arial"/>
                <a:cs typeface="Arial"/>
              </a:rPr>
              <a:t>be</a:t>
            </a:r>
            <a:endParaRPr sz="2600">
              <a:latin typeface="Arial"/>
              <a:cs typeface="Arial"/>
            </a:endParaRPr>
          </a:p>
          <a:p>
            <a:pPr marL="38100">
              <a:lnSpc>
                <a:spcPct val="100000"/>
              </a:lnSpc>
              <a:spcBef>
                <a:spcPts val="229"/>
              </a:spcBef>
            </a:pPr>
            <a:r>
              <a:rPr sz="4950" b="1" dirty="0">
                <a:solidFill>
                  <a:srgbClr val="11688B"/>
                </a:solidFill>
                <a:latin typeface="Arial"/>
                <a:cs typeface="Arial"/>
              </a:rPr>
              <a:t>any</a:t>
            </a:r>
            <a:r>
              <a:rPr sz="4950" b="1" spc="-265" dirty="0">
                <a:solidFill>
                  <a:srgbClr val="11688B"/>
                </a:solidFill>
                <a:latin typeface="Arial"/>
                <a:cs typeface="Arial"/>
              </a:rPr>
              <a:t> </a:t>
            </a:r>
            <a:r>
              <a:rPr sz="4950" b="1" spc="-10" dirty="0">
                <a:solidFill>
                  <a:srgbClr val="11688B"/>
                </a:solidFill>
                <a:latin typeface="Arial"/>
                <a:cs typeface="Arial"/>
              </a:rPr>
              <a:t>age</a:t>
            </a:r>
            <a:r>
              <a:rPr sz="4950" b="1" spc="-15" baseline="25252" dirty="0">
                <a:solidFill>
                  <a:srgbClr val="11688B"/>
                </a:solidFill>
                <a:latin typeface="Arial"/>
                <a:cs typeface="Arial"/>
              </a:rPr>
              <a:t>1,2</a:t>
            </a:r>
            <a:endParaRPr sz="4950" baseline="25252">
              <a:latin typeface="Arial"/>
              <a:cs typeface="Arial"/>
            </a:endParaRPr>
          </a:p>
        </p:txBody>
      </p:sp>
      <p:pic>
        <p:nvPicPr>
          <p:cNvPr id="8" name="object 8"/>
          <p:cNvPicPr/>
          <p:nvPr/>
        </p:nvPicPr>
        <p:blipFill>
          <a:blip r:embed="rId2" cstate="print"/>
          <a:stretch>
            <a:fillRect/>
          </a:stretch>
        </p:blipFill>
        <p:spPr>
          <a:xfrm>
            <a:off x="12268527" y="3055823"/>
            <a:ext cx="2294380" cy="2294380"/>
          </a:xfrm>
          <a:prstGeom prst="rect">
            <a:avLst/>
          </a:prstGeom>
        </p:spPr>
      </p:pic>
      <p:pic>
        <p:nvPicPr>
          <p:cNvPr id="9" name="object 9"/>
          <p:cNvPicPr/>
          <p:nvPr/>
        </p:nvPicPr>
        <p:blipFill>
          <a:blip r:embed="rId3" cstate="print"/>
          <a:stretch>
            <a:fillRect/>
          </a:stretch>
        </p:blipFill>
        <p:spPr>
          <a:xfrm>
            <a:off x="12218266" y="6089029"/>
            <a:ext cx="2751748" cy="2751748"/>
          </a:xfrm>
          <a:prstGeom prst="rect">
            <a:avLst/>
          </a:prstGeom>
        </p:spPr>
      </p:pic>
      <p:sp>
        <p:nvSpPr>
          <p:cNvPr id="10" name="object 10"/>
          <p:cNvSpPr txBox="1"/>
          <p:nvPr/>
        </p:nvSpPr>
        <p:spPr>
          <a:xfrm>
            <a:off x="14805417" y="6419774"/>
            <a:ext cx="3846195" cy="1961514"/>
          </a:xfrm>
          <a:prstGeom prst="rect">
            <a:avLst/>
          </a:prstGeom>
        </p:spPr>
        <p:txBody>
          <a:bodyPr vert="horz" wrap="square" lIns="0" tIns="17145" rIns="0" bIns="0" rtlCol="0">
            <a:spAutoFit/>
          </a:bodyPr>
          <a:lstStyle/>
          <a:p>
            <a:pPr marL="38100">
              <a:lnSpc>
                <a:spcPct val="100000"/>
              </a:lnSpc>
              <a:spcBef>
                <a:spcPts val="135"/>
              </a:spcBef>
            </a:pPr>
            <a:r>
              <a:rPr sz="2600" dirty="0">
                <a:solidFill>
                  <a:srgbClr val="11688B"/>
                </a:solidFill>
                <a:latin typeface="Arial"/>
                <a:cs typeface="Arial"/>
              </a:rPr>
              <a:t>iMCD</a:t>
            </a:r>
            <a:r>
              <a:rPr sz="2600" spc="130" dirty="0">
                <a:solidFill>
                  <a:srgbClr val="11688B"/>
                </a:solidFill>
                <a:latin typeface="Arial"/>
                <a:cs typeface="Arial"/>
              </a:rPr>
              <a:t> </a:t>
            </a:r>
            <a:r>
              <a:rPr sz="2600" dirty="0">
                <a:solidFill>
                  <a:srgbClr val="11688B"/>
                </a:solidFill>
                <a:latin typeface="Arial"/>
                <a:cs typeface="Arial"/>
              </a:rPr>
              <a:t>can</a:t>
            </a:r>
            <a:r>
              <a:rPr sz="2600" spc="130" dirty="0">
                <a:solidFill>
                  <a:srgbClr val="11688B"/>
                </a:solidFill>
                <a:latin typeface="Arial"/>
                <a:cs typeface="Arial"/>
              </a:rPr>
              <a:t> </a:t>
            </a:r>
            <a:r>
              <a:rPr sz="2600" dirty="0">
                <a:solidFill>
                  <a:srgbClr val="11688B"/>
                </a:solidFill>
                <a:latin typeface="Arial"/>
                <a:cs typeface="Arial"/>
              </a:rPr>
              <a:t>affect</a:t>
            </a:r>
            <a:r>
              <a:rPr sz="2600" spc="135" dirty="0">
                <a:solidFill>
                  <a:srgbClr val="11688B"/>
                </a:solidFill>
                <a:latin typeface="Arial"/>
                <a:cs typeface="Arial"/>
              </a:rPr>
              <a:t> </a:t>
            </a:r>
            <a:r>
              <a:rPr sz="2600" spc="-25" dirty="0">
                <a:solidFill>
                  <a:srgbClr val="11688B"/>
                </a:solidFill>
                <a:latin typeface="Arial"/>
                <a:cs typeface="Arial"/>
              </a:rPr>
              <a:t>any</a:t>
            </a:r>
            <a:endParaRPr sz="2600">
              <a:latin typeface="Arial"/>
              <a:cs typeface="Arial"/>
            </a:endParaRPr>
          </a:p>
          <a:p>
            <a:pPr marL="38100" marR="30480">
              <a:lnSpc>
                <a:spcPct val="100000"/>
              </a:lnSpc>
              <a:spcBef>
                <a:spcPts val="210"/>
              </a:spcBef>
            </a:pPr>
            <a:r>
              <a:rPr sz="4950" b="1" spc="-10" dirty="0">
                <a:solidFill>
                  <a:srgbClr val="11688B"/>
                </a:solidFill>
                <a:latin typeface="Arial"/>
                <a:cs typeface="Arial"/>
              </a:rPr>
              <a:t>patient </a:t>
            </a:r>
            <a:r>
              <a:rPr sz="4950" b="1" spc="-25" dirty="0">
                <a:solidFill>
                  <a:srgbClr val="11688B"/>
                </a:solidFill>
                <a:latin typeface="Arial"/>
                <a:cs typeface="Arial"/>
              </a:rPr>
              <a:t>population</a:t>
            </a:r>
            <a:r>
              <a:rPr sz="4950" b="1" spc="-37" baseline="25252" dirty="0">
                <a:solidFill>
                  <a:srgbClr val="11688B"/>
                </a:solidFill>
                <a:latin typeface="Arial"/>
                <a:cs typeface="Arial"/>
              </a:rPr>
              <a:t>1,2</a:t>
            </a:r>
            <a:endParaRPr sz="4950" baseline="25252">
              <a:latin typeface="Arial"/>
              <a:cs typeface="Arial"/>
            </a:endParaRPr>
          </a:p>
        </p:txBody>
      </p:sp>
      <p:sp>
        <p:nvSpPr>
          <p:cNvPr id="11" name="object 11"/>
          <p:cNvSpPr txBox="1"/>
          <p:nvPr/>
        </p:nvSpPr>
        <p:spPr>
          <a:xfrm>
            <a:off x="1412056" y="5351743"/>
            <a:ext cx="8525510" cy="837565"/>
          </a:xfrm>
          <a:prstGeom prst="rect">
            <a:avLst/>
          </a:prstGeom>
        </p:spPr>
        <p:txBody>
          <a:bodyPr vert="horz" wrap="square" lIns="0" tIns="3810" rIns="0" bIns="0" rtlCol="0">
            <a:spAutoFit/>
          </a:bodyPr>
          <a:lstStyle/>
          <a:p>
            <a:pPr marL="320675" marR="30480" indent="-283210">
              <a:lnSpc>
                <a:spcPct val="103400"/>
              </a:lnSpc>
              <a:spcBef>
                <a:spcPts val="30"/>
              </a:spcBef>
              <a:buChar char="•"/>
              <a:tabLst>
                <a:tab pos="320675" algn="l"/>
              </a:tabLst>
            </a:pPr>
            <a:r>
              <a:rPr sz="2600" spc="50" dirty="0">
                <a:solidFill>
                  <a:srgbClr val="11688B"/>
                </a:solidFill>
                <a:latin typeface="Arial"/>
                <a:cs typeface="Arial"/>
              </a:rPr>
              <a:t>Symptoms</a:t>
            </a:r>
            <a:r>
              <a:rPr sz="2600" spc="135" dirty="0">
                <a:solidFill>
                  <a:srgbClr val="11688B"/>
                </a:solidFill>
                <a:latin typeface="Arial"/>
                <a:cs typeface="Arial"/>
              </a:rPr>
              <a:t> </a:t>
            </a:r>
            <a:r>
              <a:rPr sz="2600" dirty="0">
                <a:solidFill>
                  <a:srgbClr val="11688B"/>
                </a:solidFill>
                <a:latin typeface="Arial"/>
                <a:cs typeface="Arial"/>
              </a:rPr>
              <a:t>can</a:t>
            </a:r>
            <a:r>
              <a:rPr sz="2600" spc="135" dirty="0">
                <a:solidFill>
                  <a:srgbClr val="11688B"/>
                </a:solidFill>
                <a:latin typeface="Arial"/>
                <a:cs typeface="Arial"/>
              </a:rPr>
              <a:t> </a:t>
            </a:r>
            <a:r>
              <a:rPr sz="2600" spc="55" dirty="0">
                <a:solidFill>
                  <a:srgbClr val="11688B"/>
                </a:solidFill>
                <a:latin typeface="Arial"/>
                <a:cs typeface="Arial"/>
              </a:rPr>
              <a:t>mimic</a:t>
            </a:r>
            <a:r>
              <a:rPr sz="2600" spc="130" dirty="0">
                <a:solidFill>
                  <a:srgbClr val="11688B"/>
                </a:solidFill>
                <a:latin typeface="Arial"/>
                <a:cs typeface="Arial"/>
              </a:rPr>
              <a:t> </a:t>
            </a:r>
            <a:r>
              <a:rPr sz="2600" dirty="0">
                <a:solidFill>
                  <a:srgbClr val="11688B"/>
                </a:solidFill>
                <a:latin typeface="Arial"/>
                <a:cs typeface="Arial"/>
              </a:rPr>
              <a:t>infection,</a:t>
            </a:r>
            <a:r>
              <a:rPr sz="2600" spc="135" dirty="0">
                <a:solidFill>
                  <a:srgbClr val="11688B"/>
                </a:solidFill>
                <a:latin typeface="Arial"/>
                <a:cs typeface="Arial"/>
              </a:rPr>
              <a:t> </a:t>
            </a:r>
            <a:r>
              <a:rPr sz="2600" dirty="0">
                <a:solidFill>
                  <a:srgbClr val="11688B"/>
                </a:solidFill>
                <a:latin typeface="Arial"/>
                <a:cs typeface="Arial"/>
              </a:rPr>
              <a:t>autoimmune</a:t>
            </a:r>
            <a:r>
              <a:rPr sz="2600" spc="130" dirty="0">
                <a:solidFill>
                  <a:srgbClr val="11688B"/>
                </a:solidFill>
                <a:latin typeface="Arial"/>
                <a:cs typeface="Arial"/>
              </a:rPr>
              <a:t> </a:t>
            </a:r>
            <a:r>
              <a:rPr sz="2600" spc="-10" dirty="0">
                <a:solidFill>
                  <a:srgbClr val="11688B"/>
                </a:solidFill>
                <a:latin typeface="Arial"/>
                <a:cs typeface="Arial"/>
              </a:rPr>
              <a:t>diseases, </a:t>
            </a:r>
            <a:r>
              <a:rPr sz="2600" dirty="0">
                <a:solidFill>
                  <a:srgbClr val="11688B"/>
                </a:solidFill>
                <a:latin typeface="Arial"/>
                <a:cs typeface="Arial"/>
              </a:rPr>
              <a:t>and</a:t>
            </a:r>
            <a:r>
              <a:rPr sz="2600" spc="70" dirty="0">
                <a:solidFill>
                  <a:srgbClr val="11688B"/>
                </a:solidFill>
                <a:latin typeface="Arial"/>
                <a:cs typeface="Arial"/>
              </a:rPr>
              <a:t> </a:t>
            </a:r>
            <a:r>
              <a:rPr sz="2600" spc="-10" dirty="0">
                <a:solidFill>
                  <a:srgbClr val="11688B"/>
                </a:solidFill>
                <a:latin typeface="Arial"/>
                <a:cs typeface="Arial"/>
              </a:rPr>
              <a:t>malignancies</a:t>
            </a:r>
            <a:r>
              <a:rPr sz="2550" spc="-15" baseline="27777" dirty="0">
                <a:solidFill>
                  <a:srgbClr val="11688B"/>
                </a:solidFill>
                <a:latin typeface="Arial"/>
                <a:cs typeface="Arial"/>
              </a:rPr>
              <a:t>2,3</a:t>
            </a:r>
            <a:endParaRPr sz="2550" baseline="27777">
              <a:latin typeface="Arial"/>
              <a:cs typeface="Arial"/>
            </a:endParaRPr>
          </a:p>
        </p:txBody>
      </p:sp>
      <p:grpSp>
        <p:nvGrpSpPr>
          <p:cNvPr id="12" name="object 12"/>
          <p:cNvGrpSpPr/>
          <p:nvPr/>
        </p:nvGrpSpPr>
        <p:grpSpPr>
          <a:xfrm>
            <a:off x="18497949" y="646598"/>
            <a:ext cx="1113155" cy="866140"/>
            <a:chOff x="18497949" y="646598"/>
            <a:chExt cx="1113155" cy="866140"/>
          </a:xfrm>
        </p:grpSpPr>
        <p:sp>
          <p:nvSpPr>
            <p:cNvPr id="13" name="object 13"/>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14" name="object 14"/>
            <p:cNvPicPr/>
            <p:nvPr/>
          </p:nvPicPr>
          <p:blipFill>
            <a:blip r:embed="rId4" cstate="print"/>
            <a:stretch>
              <a:fillRect/>
            </a:stretch>
          </p:blipFill>
          <p:spPr>
            <a:xfrm>
              <a:off x="18719430" y="743851"/>
              <a:ext cx="670974" cy="670974"/>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8680" y="5170807"/>
            <a:ext cx="8544560" cy="1234440"/>
          </a:xfrm>
          <a:prstGeom prst="rect">
            <a:avLst/>
          </a:prstGeom>
        </p:spPr>
        <p:txBody>
          <a:bodyPr vert="horz" wrap="square" lIns="0" tIns="3810" rIns="0" bIns="0" rtlCol="0">
            <a:spAutoFit/>
          </a:bodyPr>
          <a:lstStyle/>
          <a:p>
            <a:pPr marL="320675" marR="1193800" indent="-283210">
              <a:lnSpc>
                <a:spcPct val="103400"/>
              </a:lnSpc>
              <a:spcBef>
                <a:spcPts val="30"/>
              </a:spcBef>
              <a:buChar char="•"/>
              <a:tabLst>
                <a:tab pos="320675" algn="l"/>
              </a:tabLst>
            </a:pPr>
            <a:r>
              <a:rPr sz="2600" dirty="0">
                <a:solidFill>
                  <a:srgbClr val="11688B"/>
                </a:solidFill>
                <a:latin typeface="Arial"/>
                <a:cs typeface="Arial"/>
              </a:rPr>
              <a:t>Patients</a:t>
            </a:r>
            <a:r>
              <a:rPr sz="2600" spc="275" dirty="0">
                <a:solidFill>
                  <a:srgbClr val="11688B"/>
                </a:solidFill>
                <a:latin typeface="Arial"/>
                <a:cs typeface="Arial"/>
              </a:rPr>
              <a:t> </a:t>
            </a:r>
            <a:r>
              <a:rPr sz="2600" spc="55" dirty="0">
                <a:solidFill>
                  <a:srgbClr val="11688B"/>
                </a:solidFill>
                <a:latin typeface="Arial"/>
                <a:cs typeface="Arial"/>
              </a:rPr>
              <a:t>with</a:t>
            </a:r>
            <a:r>
              <a:rPr sz="2600" spc="275" dirty="0">
                <a:solidFill>
                  <a:srgbClr val="11688B"/>
                </a:solidFill>
                <a:latin typeface="Arial"/>
                <a:cs typeface="Arial"/>
              </a:rPr>
              <a:t> </a:t>
            </a:r>
            <a:r>
              <a:rPr sz="2600" dirty="0">
                <a:solidFill>
                  <a:srgbClr val="11688B"/>
                </a:solidFill>
                <a:latin typeface="Arial"/>
                <a:cs typeface="Arial"/>
              </a:rPr>
              <a:t>idiopathic</a:t>
            </a:r>
            <a:r>
              <a:rPr sz="2600" spc="270" dirty="0">
                <a:solidFill>
                  <a:srgbClr val="11688B"/>
                </a:solidFill>
                <a:latin typeface="Arial"/>
                <a:cs typeface="Arial"/>
              </a:rPr>
              <a:t> </a:t>
            </a:r>
            <a:r>
              <a:rPr sz="2600" dirty="0">
                <a:solidFill>
                  <a:srgbClr val="11688B"/>
                </a:solidFill>
                <a:latin typeface="Arial"/>
                <a:cs typeface="Arial"/>
              </a:rPr>
              <a:t>Multicentric</a:t>
            </a:r>
            <a:r>
              <a:rPr sz="2600" spc="270" dirty="0">
                <a:solidFill>
                  <a:srgbClr val="11688B"/>
                </a:solidFill>
                <a:latin typeface="Arial"/>
                <a:cs typeface="Arial"/>
              </a:rPr>
              <a:t> </a:t>
            </a:r>
            <a:r>
              <a:rPr sz="2600" spc="-10" dirty="0">
                <a:solidFill>
                  <a:srgbClr val="11688B"/>
                </a:solidFill>
                <a:latin typeface="Arial"/>
                <a:cs typeface="Arial"/>
              </a:rPr>
              <a:t>Castleman </a:t>
            </a:r>
            <a:r>
              <a:rPr sz="2600" dirty="0">
                <a:solidFill>
                  <a:srgbClr val="11688B"/>
                </a:solidFill>
                <a:latin typeface="Arial"/>
                <a:cs typeface="Arial"/>
              </a:rPr>
              <a:t>Disease</a:t>
            </a:r>
            <a:r>
              <a:rPr sz="2600" spc="-10" dirty="0">
                <a:solidFill>
                  <a:srgbClr val="11688B"/>
                </a:solidFill>
                <a:latin typeface="Arial"/>
                <a:cs typeface="Arial"/>
              </a:rPr>
              <a:t> </a:t>
            </a:r>
            <a:r>
              <a:rPr sz="2600" spc="-20" dirty="0">
                <a:solidFill>
                  <a:srgbClr val="11688B"/>
                </a:solidFill>
                <a:latin typeface="Arial"/>
                <a:cs typeface="Arial"/>
              </a:rPr>
              <a:t>(iMCD)</a:t>
            </a:r>
            <a:r>
              <a:rPr sz="2600" dirty="0">
                <a:solidFill>
                  <a:srgbClr val="11688B"/>
                </a:solidFill>
                <a:latin typeface="Arial"/>
                <a:cs typeface="Arial"/>
              </a:rPr>
              <a:t> experience</a:t>
            </a:r>
            <a:r>
              <a:rPr sz="2600" spc="-10" dirty="0">
                <a:solidFill>
                  <a:srgbClr val="11688B"/>
                </a:solidFill>
                <a:latin typeface="Arial"/>
                <a:cs typeface="Arial"/>
              </a:rPr>
              <a:t> </a:t>
            </a:r>
            <a:r>
              <a:rPr sz="2600" dirty="0">
                <a:solidFill>
                  <a:srgbClr val="11688B"/>
                </a:solidFill>
                <a:latin typeface="Arial"/>
                <a:cs typeface="Arial"/>
              </a:rPr>
              <a:t>a</a:t>
            </a:r>
            <a:r>
              <a:rPr sz="2600" spc="-5" dirty="0">
                <a:solidFill>
                  <a:srgbClr val="11688B"/>
                </a:solidFill>
                <a:latin typeface="Arial"/>
                <a:cs typeface="Arial"/>
              </a:rPr>
              <a:t> </a:t>
            </a:r>
            <a:r>
              <a:rPr sz="2600" dirty="0">
                <a:solidFill>
                  <a:srgbClr val="11688B"/>
                </a:solidFill>
                <a:latin typeface="Arial"/>
                <a:cs typeface="Arial"/>
              </a:rPr>
              <a:t>wide</a:t>
            </a:r>
            <a:r>
              <a:rPr sz="2600" spc="-5" dirty="0">
                <a:solidFill>
                  <a:srgbClr val="11688B"/>
                </a:solidFill>
                <a:latin typeface="Arial"/>
                <a:cs typeface="Arial"/>
              </a:rPr>
              <a:t> </a:t>
            </a:r>
            <a:r>
              <a:rPr sz="2600" dirty="0">
                <a:solidFill>
                  <a:srgbClr val="11688B"/>
                </a:solidFill>
                <a:latin typeface="Arial"/>
                <a:cs typeface="Arial"/>
              </a:rPr>
              <a:t>range</a:t>
            </a:r>
            <a:r>
              <a:rPr sz="2600" spc="-10" dirty="0">
                <a:solidFill>
                  <a:srgbClr val="11688B"/>
                </a:solidFill>
                <a:latin typeface="Arial"/>
                <a:cs typeface="Arial"/>
              </a:rPr>
              <a:t> </a:t>
            </a:r>
            <a:r>
              <a:rPr sz="2600" spc="25" dirty="0">
                <a:solidFill>
                  <a:srgbClr val="11688B"/>
                </a:solidFill>
                <a:latin typeface="Arial"/>
                <a:cs typeface="Arial"/>
              </a:rPr>
              <a:t>of</a:t>
            </a:r>
            <a:endParaRPr sz="2600">
              <a:latin typeface="Arial"/>
              <a:cs typeface="Arial"/>
            </a:endParaRPr>
          </a:p>
          <a:p>
            <a:pPr marL="320675">
              <a:lnSpc>
                <a:spcPct val="100000"/>
              </a:lnSpc>
              <a:spcBef>
                <a:spcPts val="5"/>
              </a:spcBef>
            </a:pPr>
            <a:r>
              <a:rPr sz="2600" spc="50" dirty="0">
                <a:solidFill>
                  <a:srgbClr val="11688B"/>
                </a:solidFill>
                <a:latin typeface="Arial"/>
                <a:cs typeface="Arial"/>
              </a:rPr>
              <a:t>non-</a:t>
            </a:r>
            <a:r>
              <a:rPr sz="2600" dirty="0">
                <a:solidFill>
                  <a:srgbClr val="11688B"/>
                </a:solidFill>
                <a:latin typeface="Arial"/>
                <a:cs typeface="Arial"/>
              </a:rPr>
              <a:t>specific</a:t>
            </a:r>
            <a:r>
              <a:rPr sz="2600" spc="160" dirty="0">
                <a:solidFill>
                  <a:srgbClr val="11688B"/>
                </a:solidFill>
                <a:latin typeface="Arial"/>
                <a:cs typeface="Arial"/>
              </a:rPr>
              <a:t> </a:t>
            </a:r>
            <a:r>
              <a:rPr sz="2600" spc="55" dirty="0">
                <a:solidFill>
                  <a:srgbClr val="11688B"/>
                </a:solidFill>
                <a:latin typeface="Arial"/>
                <a:cs typeface="Arial"/>
              </a:rPr>
              <a:t>symptoms</a:t>
            </a:r>
            <a:r>
              <a:rPr sz="2600" spc="170" dirty="0">
                <a:solidFill>
                  <a:srgbClr val="11688B"/>
                </a:solidFill>
                <a:latin typeface="Arial"/>
                <a:cs typeface="Arial"/>
              </a:rPr>
              <a:t> </a:t>
            </a:r>
            <a:r>
              <a:rPr sz="2600" dirty="0">
                <a:solidFill>
                  <a:srgbClr val="11688B"/>
                </a:solidFill>
                <a:latin typeface="Arial"/>
                <a:cs typeface="Arial"/>
              </a:rPr>
              <a:t>and</a:t>
            </a:r>
            <a:r>
              <a:rPr sz="2600" spc="180" dirty="0">
                <a:solidFill>
                  <a:srgbClr val="11688B"/>
                </a:solidFill>
                <a:latin typeface="Arial"/>
                <a:cs typeface="Arial"/>
              </a:rPr>
              <a:t> </a:t>
            </a:r>
            <a:r>
              <a:rPr sz="2600" dirty="0">
                <a:solidFill>
                  <a:srgbClr val="11688B"/>
                </a:solidFill>
                <a:latin typeface="Arial"/>
                <a:cs typeface="Arial"/>
              </a:rPr>
              <a:t>laboratory</a:t>
            </a:r>
            <a:r>
              <a:rPr sz="2600" spc="170" dirty="0">
                <a:solidFill>
                  <a:srgbClr val="11688B"/>
                </a:solidFill>
                <a:latin typeface="Arial"/>
                <a:cs typeface="Arial"/>
              </a:rPr>
              <a:t> </a:t>
            </a:r>
            <a:r>
              <a:rPr sz="2600" spc="-10" dirty="0">
                <a:solidFill>
                  <a:srgbClr val="11688B"/>
                </a:solidFill>
                <a:latin typeface="Arial"/>
                <a:cs typeface="Arial"/>
              </a:rPr>
              <a:t>abnormalities</a:t>
            </a:r>
            <a:r>
              <a:rPr sz="2550" spc="-15" baseline="27777" dirty="0">
                <a:solidFill>
                  <a:srgbClr val="11688B"/>
                </a:solidFill>
                <a:latin typeface="Arial"/>
                <a:cs typeface="Arial"/>
              </a:rPr>
              <a:t>1,4</a:t>
            </a:r>
            <a:endParaRPr sz="2550" baseline="27777">
              <a:latin typeface="Arial"/>
              <a:cs typeface="Arial"/>
            </a:endParaRPr>
          </a:p>
        </p:txBody>
      </p:sp>
      <p:sp>
        <p:nvSpPr>
          <p:cNvPr id="3" name="object 3"/>
          <p:cNvSpPr txBox="1"/>
          <p:nvPr/>
        </p:nvSpPr>
        <p:spPr>
          <a:xfrm>
            <a:off x="1408680" y="6784161"/>
            <a:ext cx="7858125" cy="1234440"/>
          </a:xfrm>
          <a:prstGeom prst="rect">
            <a:avLst/>
          </a:prstGeom>
        </p:spPr>
        <p:txBody>
          <a:bodyPr vert="horz" wrap="square" lIns="0" tIns="10160" rIns="0" bIns="0" rtlCol="0">
            <a:spAutoFit/>
          </a:bodyPr>
          <a:lstStyle/>
          <a:p>
            <a:pPr marL="320040" marR="30480" indent="-282575" algn="just">
              <a:lnSpc>
                <a:spcPct val="101800"/>
              </a:lnSpc>
              <a:spcBef>
                <a:spcPts val="80"/>
              </a:spcBef>
              <a:buChar char="•"/>
              <a:tabLst>
                <a:tab pos="320040" algn="l"/>
              </a:tabLst>
            </a:pPr>
            <a:r>
              <a:rPr sz="2600" dirty="0">
                <a:solidFill>
                  <a:srgbClr val="11688B"/>
                </a:solidFill>
                <a:latin typeface="Arial"/>
                <a:cs typeface="Arial"/>
              </a:rPr>
              <a:t>Some</a:t>
            </a:r>
            <a:r>
              <a:rPr sz="2600" spc="120" dirty="0">
                <a:solidFill>
                  <a:srgbClr val="11688B"/>
                </a:solidFill>
                <a:latin typeface="Arial"/>
                <a:cs typeface="Arial"/>
              </a:rPr>
              <a:t> </a:t>
            </a:r>
            <a:r>
              <a:rPr sz="2600" dirty="0">
                <a:solidFill>
                  <a:srgbClr val="11688B"/>
                </a:solidFill>
                <a:latin typeface="Arial"/>
                <a:cs typeface="Arial"/>
              </a:rPr>
              <a:t>patients</a:t>
            </a:r>
            <a:r>
              <a:rPr sz="2600" spc="130" dirty="0">
                <a:solidFill>
                  <a:srgbClr val="11688B"/>
                </a:solidFill>
                <a:latin typeface="Arial"/>
                <a:cs typeface="Arial"/>
              </a:rPr>
              <a:t> </a:t>
            </a:r>
            <a:r>
              <a:rPr sz="2600" dirty="0">
                <a:solidFill>
                  <a:srgbClr val="11688B"/>
                </a:solidFill>
                <a:latin typeface="Arial"/>
                <a:cs typeface="Arial"/>
              </a:rPr>
              <a:t>experience</a:t>
            </a:r>
            <a:r>
              <a:rPr sz="2600" spc="125" dirty="0">
                <a:solidFill>
                  <a:srgbClr val="11688B"/>
                </a:solidFill>
                <a:latin typeface="Arial"/>
                <a:cs typeface="Arial"/>
              </a:rPr>
              <a:t> </a:t>
            </a:r>
            <a:r>
              <a:rPr sz="2600" dirty="0">
                <a:solidFill>
                  <a:srgbClr val="11688B"/>
                </a:solidFill>
                <a:latin typeface="Arial"/>
                <a:cs typeface="Arial"/>
              </a:rPr>
              <a:t>mild</a:t>
            </a:r>
            <a:r>
              <a:rPr sz="2600" spc="135" dirty="0">
                <a:solidFill>
                  <a:srgbClr val="11688B"/>
                </a:solidFill>
                <a:latin typeface="Arial"/>
                <a:cs typeface="Arial"/>
              </a:rPr>
              <a:t> </a:t>
            </a:r>
            <a:r>
              <a:rPr sz="2600" spc="55" dirty="0">
                <a:solidFill>
                  <a:srgbClr val="11688B"/>
                </a:solidFill>
                <a:latin typeface="Arial"/>
                <a:cs typeface="Arial"/>
              </a:rPr>
              <a:t>flu-</a:t>
            </a:r>
            <a:r>
              <a:rPr sz="2600" dirty="0">
                <a:solidFill>
                  <a:srgbClr val="11688B"/>
                </a:solidFill>
                <a:latin typeface="Arial"/>
                <a:cs typeface="Arial"/>
              </a:rPr>
              <a:t>like</a:t>
            </a:r>
            <a:r>
              <a:rPr sz="2600" spc="125" dirty="0">
                <a:solidFill>
                  <a:srgbClr val="11688B"/>
                </a:solidFill>
                <a:latin typeface="Arial"/>
                <a:cs typeface="Arial"/>
              </a:rPr>
              <a:t> </a:t>
            </a:r>
            <a:r>
              <a:rPr sz="2600" spc="40" dirty="0">
                <a:solidFill>
                  <a:srgbClr val="11688B"/>
                </a:solidFill>
                <a:latin typeface="Arial"/>
                <a:cs typeface="Arial"/>
              </a:rPr>
              <a:t>symptoms, </a:t>
            </a:r>
            <a:r>
              <a:rPr sz="2600" dirty="0">
                <a:solidFill>
                  <a:srgbClr val="11688B"/>
                </a:solidFill>
                <a:latin typeface="Arial"/>
                <a:cs typeface="Arial"/>
              </a:rPr>
              <a:t>however</a:t>
            </a:r>
            <a:r>
              <a:rPr sz="2600" spc="90" dirty="0">
                <a:solidFill>
                  <a:srgbClr val="11688B"/>
                </a:solidFill>
                <a:latin typeface="Arial"/>
                <a:cs typeface="Arial"/>
              </a:rPr>
              <a:t> </a:t>
            </a:r>
            <a:r>
              <a:rPr sz="2600" dirty="0">
                <a:solidFill>
                  <a:srgbClr val="11688B"/>
                </a:solidFill>
                <a:latin typeface="Arial"/>
                <a:cs typeface="Arial"/>
              </a:rPr>
              <a:t>iMCD</a:t>
            </a:r>
            <a:r>
              <a:rPr sz="2600" spc="95" dirty="0">
                <a:solidFill>
                  <a:srgbClr val="11688B"/>
                </a:solidFill>
                <a:latin typeface="Arial"/>
                <a:cs typeface="Arial"/>
              </a:rPr>
              <a:t> </a:t>
            </a:r>
            <a:r>
              <a:rPr sz="2600" dirty="0">
                <a:solidFill>
                  <a:srgbClr val="11688B"/>
                </a:solidFill>
                <a:latin typeface="Arial"/>
                <a:cs typeface="Arial"/>
              </a:rPr>
              <a:t>is</a:t>
            </a:r>
            <a:r>
              <a:rPr sz="2600" spc="95" dirty="0">
                <a:solidFill>
                  <a:srgbClr val="11688B"/>
                </a:solidFill>
                <a:latin typeface="Arial"/>
                <a:cs typeface="Arial"/>
              </a:rPr>
              <a:t> </a:t>
            </a:r>
            <a:r>
              <a:rPr sz="2600" dirty="0">
                <a:solidFill>
                  <a:srgbClr val="11688B"/>
                </a:solidFill>
                <a:latin typeface="Arial"/>
                <a:cs typeface="Arial"/>
              </a:rPr>
              <a:t>a</a:t>
            </a:r>
            <a:r>
              <a:rPr sz="2600" spc="90" dirty="0">
                <a:solidFill>
                  <a:srgbClr val="11688B"/>
                </a:solidFill>
                <a:latin typeface="Arial"/>
                <a:cs typeface="Arial"/>
              </a:rPr>
              <a:t> </a:t>
            </a:r>
            <a:r>
              <a:rPr sz="2600" dirty="0">
                <a:solidFill>
                  <a:srgbClr val="11688B"/>
                </a:solidFill>
                <a:latin typeface="Arial"/>
                <a:cs typeface="Arial"/>
              </a:rPr>
              <a:t>progressive</a:t>
            </a:r>
            <a:r>
              <a:rPr sz="2600" spc="90" dirty="0">
                <a:solidFill>
                  <a:srgbClr val="11688B"/>
                </a:solidFill>
                <a:latin typeface="Arial"/>
                <a:cs typeface="Arial"/>
              </a:rPr>
              <a:t> </a:t>
            </a:r>
            <a:r>
              <a:rPr sz="2600" dirty="0">
                <a:solidFill>
                  <a:srgbClr val="11688B"/>
                </a:solidFill>
                <a:latin typeface="Arial"/>
                <a:cs typeface="Arial"/>
              </a:rPr>
              <a:t>disease</a:t>
            </a:r>
            <a:r>
              <a:rPr sz="2600" spc="90" dirty="0">
                <a:solidFill>
                  <a:srgbClr val="11688B"/>
                </a:solidFill>
                <a:latin typeface="Arial"/>
                <a:cs typeface="Arial"/>
              </a:rPr>
              <a:t> </a:t>
            </a:r>
            <a:r>
              <a:rPr sz="2600" dirty="0">
                <a:solidFill>
                  <a:srgbClr val="11688B"/>
                </a:solidFill>
                <a:latin typeface="Arial"/>
                <a:cs typeface="Arial"/>
              </a:rPr>
              <a:t>which</a:t>
            </a:r>
            <a:r>
              <a:rPr sz="2600" spc="95" dirty="0">
                <a:solidFill>
                  <a:srgbClr val="11688B"/>
                </a:solidFill>
                <a:latin typeface="Arial"/>
                <a:cs typeface="Arial"/>
              </a:rPr>
              <a:t> </a:t>
            </a:r>
            <a:r>
              <a:rPr sz="2600" spc="-25" dirty="0">
                <a:solidFill>
                  <a:srgbClr val="11688B"/>
                </a:solidFill>
                <a:latin typeface="Arial"/>
                <a:cs typeface="Arial"/>
              </a:rPr>
              <a:t>can </a:t>
            </a:r>
            <a:r>
              <a:rPr sz="2600" dirty="0">
                <a:solidFill>
                  <a:srgbClr val="11688B"/>
                </a:solidFill>
                <a:latin typeface="Arial"/>
                <a:cs typeface="Arial"/>
              </a:rPr>
              <a:t>lead</a:t>
            </a:r>
            <a:r>
              <a:rPr sz="2600" spc="85" dirty="0">
                <a:solidFill>
                  <a:srgbClr val="11688B"/>
                </a:solidFill>
                <a:latin typeface="Arial"/>
                <a:cs typeface="Arial"/>
              </a:rPr>
              <a:t> </a:t>
            </a:r>
            <a:r>
              <a:rPr sz="2600" spc="75" dirty="0">
                <a:solidFill>
                  <a:srgbClr val="11688B"/>
                </a:solidFill>
                <a:latin typeface="Arial"/>
                <a:cs typeface="Arial"/>
              </a:rPr>
              <a:t>to</a:t>
            </a:r>
            <a:r>
              <a:rPr sz="2600" spc="90" dirty="0">
                <a:solidFill>
                  <a:srgbClr val="11688B"/>
                </a:solidFill>
                <a:latin typeface="Arial"/>
                <a:cs typeface="Arial"/>
              </a:rPr>
              <a:t> </a:t>
            </a:r>
            <a:r>
              <a:rPr sz="2600" dirty="0">
                <a:solidFill>
                  <a:srgbClr val="11688B"/>
                </a:solidFill>
                <a:latin typeface="Arial"/>
                <a:cs typeface="Arial"/>
              </a:rPr>
              <a:t>organ</a:t>
            </a:r>
            <a:r>
              <a:rPr sz="2600" spc="85" dirty="0">
                <a:solidFill>
                  <a:srgbClr val="11688B"/>
                </a:solidFill>
                <a:latin typeface="Arial"/>
                <a:cs typeface="Arial"/>
              </a:rPr>
              <a:t> </a:t>
            </a:r>
            <a:r>
              <a:rPr sz="2600" dirty="0">
                <a:solidFill>
                  <a:srgbClr val="11688B"/>
                </a:solidFill>
                <a:latin typeface="Arial"/>
                <a:cs typeface="Arial"/>
              </a:rPr>
              <a:t>failure</a:t>
            </a:r>
            <a:r>
              <a:rPr sz="2600" spc="80" dirty="0">
                <a:solidFill>
                  <a:srgbClr val="11688B"/>
                </a:solidFill>
                <a:latin typeface="Arial"/>
                <a:cs typeface="Arial"/>
              </a:rPr>
              <a:t> </a:t>
            </a:r>
            <a:r>
              <a:rPr sz="2600" dirty="0">
                <a:solidFill>
                  <a:srgbClr val="11688B"/>
                </a:solidFill>
                <a:latin typeface="Arial"/>
                <a:cs typeface="Arial"/>
              </a:rPr>
              <a:t>and</a:t>
            </a:r>
            <a:r>
              <a:rPr sz="2600" spc="90" dirty="0">
                <a:solidFill>
                  <a:srgbClr val="11688B"/>
                </a:solidFill>
                <a:latin typeface="Arial"/>
                <a:cs typeface="Arial"/>
              </a:rPr>
              <a:t> </a:t>
            </a:r>
            <a:r>
              <a:rPr sz="2600" dirty="0">
                <a:solidFill>
                  <a:srgbClr val="11688B"/>
                </a:solidFill>
                <a:latin typeface="Arial"/>
                <a:cs typeface="Arial"/>
              </a:rPr>
              <a:t>death</a:t>
            </a:r>
            <a:r>
              <a:rPr sz="2550" baseline="27777" dirty="0">
                <a:solidFill>
                  <a:srgbClr val="11688B"/>
                </a:solidFill>
                <a:latin typeface="Arial"/>
                <a:cs typeface="Arial"/>
              </a:rPr>
              <a:t>3-</a:t>
            </a:r>
            <a:r>
              <a:rPr sz="2550" spc="-75" baseline="27777" dirty="0">
                <a:solidFill>
                  <a:srgbClr val="11688B"/>
                </a:solidFill>
                <a:latin typeface="Arial"/>
                <a:cs typeface="Arial"/>
              </a:rPr>
              <a:t>5</a:t>
            </a:r>
            <a:endParaRPr sz="2550" baseline="27777">
              <a:latin typeface="Arial"/>
              <a:cs typeface="Arial"/>
            </a:endParaRPr>
          </a:p>
        </p:txBody>
      </p:sp>
      <p:sp>
        <p:nvSpPr>
          <p:cNvPr id="4" name="object 4"/>
          <p:cNvSpPr txBox="1">
            <a:spLocks noGrp="1"/>
          </p:cNvSpPr>
          <p:nvPr>
            <p:ph type="title"/>
          </p:nvPr>
        </p:nvSpPr>
        <p:spPr>
          <a:xfrm>
            <a:off x="1353491" y="1430187"/>
            <a:ext cx="7145020" cy="3053715"/>
          </a:xfrm>
          <a:prstGeom prst="rect">
            <a:avLst/>
          </a:prstGeom>
        </p:spPr>
        <p:txBody>
          <a:bodyPr vert="horz" wrap="square" lIns="0" tIns="92075" rIns="0" bIns="0" rtlCol="0">
            <a:spAutoFit/>
          </a:bodyPr>
          <a:lstStyle/>
          <a:p>
            <a:pPr marL="38100" marR="30480">
              <a:lnSpc>
                <a:spcPct val="90400"/>
              </a:lnSpc>
              <a:spcBef>
                <a:spcPts val="725"/>
              </a:spcBef>
            </a:pPr>
            <a:r>
              <a:rPr sz="5350" dirty="0">
                <a:solidFill>
                  <a:srgbClr val="11688B"/>
                </a:solidFill>
              </a:rPr>
              <a:t>iMCD</a:t>
            </a:r>
            <a:r>
              <a:rPr sz="5350" spc="-270" dirty="0">
                <a:solidFill>
                  <a:srgbClr val="11688B"/>
                </a:solidFill>
              </a:rPr>
              <a:t> </a:t>
            </a:r>
            <a:r>
              <a:rPr sz="5350" spc="-40" dirty="0">
                <a:solidFill>
                  <a:srgbClr val="11688B"/>
                </a:solidFill>
              </a:rPr>
              <a:t>can</a:t>
            </a:r>
            <a:r>
              <a:rPr sz="5350" spc="-265" dirty="0">
                <a:solidFill>
                  <a:srgbClr val="11688B"/>
                </a:solidFill>
              </a:rPr>
              <a:t> </a:t>
            </a:r>
            <a:r>
              <a:rPr sz="5350" dirty="0">
                <a:solidFill>
                  <a:srgbClr val="11688B"/>
                </a:solidFill>
              </a:rPr>
              <a:t>be</a:t>
            </a:r>
            <a:r>
              <a:rPr sz="5350" spc="-270" dirty="0">
                <a:solidFill>
                  <a:srgbClr val="11688B"/>
                </a:solidFill>
              </a:rPr>
              <a:t> </a:t>
            </a:r>
            <a:r>
              <a:rPr sz="5350" spc="85" dirty="0">
                <a:solidFill>
                  <a:srgbClr val="11688B"/>
                </a:solidFill>
              </a:rPr>
              <a:t>a</a:t>
            </a:r>
            <a:r>
              <a:rPr sz="5350" spc="-265" dirty="0">
                <a:solidFill>
                  <a:srgbClr val="11688B"/>
                </a:solidFill>
              </a:rPr>
              <a:t> </a:t>
            </a:r>
            <a:r>
              <a:rPr sz="5350" spc="-100" dirty="0">
                <a:solidFill>
                  <a:srgbClr val="11688B"/>
                </a:solidFill>
              </a:rPr>
              <a:t>chronic </a:t>
            </a:r>
            <a:r>
              <a:rPr sz="5350" spc="-125" dirty="0">
                <a:solidFill>
                  <a:srgbClr val="11688B"/>
                </a:solidFill>
              </a:rPr>
              <a:t>disease</a:t>
            </a:r>
            <a:r>
              <a:rPr sz="5350" spc="-235" dirty="0">
                <a:solidFill>
                  <a:srgbClr val="11688B"/>
                </a:solidFill>
              </a:rPr>
              <a:t> </a:t>
            </a:r>
            <a:r>
              <a:rPr sz="5350" spc="-70" dirty="0">
                <a:solidFill>
                  <a:srgbClr val="11688B"/>
                </a:solidFill>
              </a:rPr>
              <a:t>and</a:t>
            </a:r>
            <a:r>
              <a:rPr sz="5350" spc="-229" dirty="0">
                <a:solidFill>
                  <a:srgbClr val="11688B"/>
                </a:solidFill>
              </a:rPr>
              <a:t> </a:t>
            </a:r>
            <a:r>
              <a:rPr sz="5350" spc="-180" dirty="0">
                <a:solidFill>
                  <a:srgbClr val="11688B"/>
                </a:solidFill>
              </a:rPr>
              <a:t>should</a:t>
            </a:r>
            <a:r>
              <a:rPr sz="5350" spc="-229" dirty="0">
                <a:solidFill>
                  <a:srgbClr val="11688B"/>
                </a:solidFill>
              </a:rPr>
              <a:t> </a:t>
            </a:r>
            <a:r>
              <a:rPr sz="5350" spc="-35" dirty="0">
                <a:solidFill>
                  <a:srgbClr val="11688B"/>
                </a:solidFill>
              </a:rPr>
              <a:t>be </a:t>
            </a:r>
            <a:r>
              <a:rPr sz="5350" spc="-40" dirty="0">
                <a:solidFill>
                  <a:srgbClr val="11688B"/>
                </a:solidFill>
              </a:rPr>
              <a:t>treated</a:t>
            </a:r>
            <a:r>
              <a:rPr sz="5350" spc="-285" dirty="0">
                <a:solidFill>
                  <a:srgbClr val="11688B"/>
                </a:solidFill>
              </a:rPr>
              <a:t> </a:t>
            </a:r>
            <a:r>
              <a:rPr sz="5350" dirty="0">
                <a:solidFill>
                  <a:srgbClr val="11688B"/>
                </a:solidFill>
              </a:rPr>
              <a:t>at</a:t>
            </a:r>
            <a:r>
              <a:rPr sz="5350" spc="-265" dirty="0">
                <a:solidFill>
                  <a:srgbClr val="11688B"/>
                </a:solidFill>
              </a:rPr>
              <a:t> </a:t>
            </a:r>
            <a:r>
              <a:rPr sz="5350" spc="-30" dirty="0">
                <a:solidFill>
                  <a:srgbClr val="11688B"/>
                </a:solidFill>
              </a:rPr>
              <a:t>the</a:t>
            </a:r>
            <a:r>
              <a:rPr sz="5350" spc="-275" dirty="0">
                <a:solidFill>
                  <a:srgbClr val="11688B"/>
                </a:solidFill>
              </a:rPr>
              <a:t> </a:t>
            </a:r>
            <a:r>
              <a:rPr sz="5350" spc="-125" dirty="0">
                <a:solidFill>
                  <a:srgbClr val="11688B"/>
                </a:solidFill>
              </a:rPr>
              <a:t>point</a:t>
            </a:r>
            <a:r>
              <a:rPr sz="5350" spc="-245" dirty="0">
                <a:solidFill>
                  <a:srgbClr val="11688B"/>
                </a:solidFill>
              </a:rPr>
              <a:t> </a:t>
            </a:r>
            <a:r>
              <a:rPr sz="5350" spc="-25" dirty="0">
                <a:solidFill>
                  <a:srgbClr val="11688B"/>
                </a:solidFill>
              </a:rPr>
              <a:t>of </a:t>
            </a:r>
            <a:r>
              <a:rPr sz="5350" spc="-65" dirty="0">
                <a:solidFill>
                  <a:srgbClr val="11688B"/>
                </a:solidFill>
              </a:rPr>
              <a:t>diagnosis</a:t>
            </a:r>
            <a:r>
              <a:rPr sz="5325" spc="-97" baseline="25821" dirty="0">
                <a:solidFill>
                  <a:srgbClr val="11688B"/>
                </a:solidFill>
              </a:rPr>
              <a:t>1,2</a:t>
            </a:r>
            <a:endParaRPr sz="5325" baseline="25821"/>
          </a:p>
        </p:txBody>
      </p:sp>
      <p:sp>
        <p:nvSpPr>
          <p:cNvPr id="5" name="object 5"/>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6" name="object 6"/>
          <p:cNvSpPr txBox="1"/>
          <p:nvPr/>
        </p:nvSpPr>
        <p:spPr>
          <a:xfrm>
            <a:off x="1566669" y="768008"/>
            <a:ext cx="1539875"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01</a:t>
            </a:r>
            <a:r>
              <a:rPr sz="1650" b="1" spc="-5" dirty="0">
                <a:solidFill>
                  <a:srgbClr val="FFFFFF"/>
                </a:solidFill>
                <a:latin typeface="Arial"/>
                <a:cs typeface="Arial"/>
              </a:rPr>
              <a:t> </a:t>
            </a:r>
            <a:r>
              <a:rPr sz="1650" b="1" spc="-10" dirty="0">
                <a:solidFill>
                  <a:srgbClr val="FFFFFF"/>
                </a:solidFill>
                <a:latin typeface="Arial"/>
                <a:cs typeface="Arial"/>
              </a:rPr>
              <a:t>Background</a:t>
            </a:r>
            <a:endParaRPr sz="1650">
              <a:latin typeface="Arial"/>
              <a:cs typeface="Arial"/>
            </a:endParaRPr>
          </a:p>
        </p:txBody>
      </p:sp>
      <p:sp>
        <p:nvSpPr>
          <p:cNvPr id="7" name="object 7"/>
          <p:cNvSpPr txBox="1"/>
          <p:nvPr/>
        </p:nvSpPr>
        <p:spPr>
          <a:xfrm>
            <a:off x="829339" y="10101337"/>
            <a:ext cx="14545310" cy="90551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9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105" dirty="0">
                <a:solidFill>
                  <a:srgbClr val="11688B"/>
                </a:solidFill>
                <a:latin typeface="Arial"/>
                <a:cs typeface="Arial"/>
              </a:rPr>
              <a:t> </a:t>
            </a:r>
            <a:r>
              <a:rPr sz="1650" dirty="0">
                <a:solidFill>
                  <a:srgbClr val="11688B"/>
                </a:solidFill>
                <a:latin typeface="Arial"/>
                <a:cs typeface="Arial"/>
              </a:rPr>
              <a:t>idiopathic</a:t>
            </a:r>
            <a:r>
              <a:rPr sz="1650" spc="110" dirty="0">
                <a:solidFill>
                  <a:srgbClr val="11688B"/>
                </a:solidFill>
                <a:latin typeface="Arial"/>
                <a:cs typeface="Arial"/>
              </a:rPr>
              <a:t> </a:t>
            </a:r>
            <a:r>
              <a:rPr sz="1650" dirty="0">
                <a:solidFill>
                  <a:srgbClr val="11688B"/>
                </a:solidFill>
                <a:latin typeface="Arial"/>
                <a:cs typeface="Arial"/>
              </a:rPr>
              <a:t>Multicentric</a:t>
            </a:r>
            <a:r>
              <a:rPr sz="1650" spc="110" dirty="0">
                <a:solidFill>
                  <a:srgbClr val="11688B"/>
                </a:solidFill>
                <a:latin typeface="Arial"/>
                <a:cs typeface="Arial"/>
              </a:rPr>
              <a:t> </a:t>
            </a:r>
            <a:r>
              <a:rPr sz="1650" dirty="0">
                <a:solidFill>
                  <a:srgbClr val="11688B"/>
                </a:solidFill>
                <a:latin typeface="Arial"/>
                <a:cs typeface="Arial"/>
              </a:rPr>
              <a:t>Castleman</a:t>
            </a:r>
            <a:r>
              <a:rPr sz="1650" spc="110"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marR="5080">
              <a:lnSpc>
                <a:spcPct val="100000"/>
              </a:lnSpc>
              <a:spcBef>
                <a:spcPts val="495"/>
              </a:spcBef>
            </a:pPr>
            <a:r>
              <a:rPr sz="1650" b="1" dirty="0">
                <a:solidFill>
                  <a:srgbClr val="11688B"/>
                </a:solidFill>
                <a:latin typeface="Arial"/>
                <a:cs typeface="Arial"/>
              </a:rPr>
              <a:t>References:</a:t>
            </a:r>
            <a:r>
              <a:rPr sz="1650" b="1" spc="-25"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25" dirty="0">
                <a:solidFill>
                  <a:srgbClr val="11688B"/>
                </a:solidFill>
                <a:latin typeface="Arial"/>
                <a:cs typeface="Arial"/>
              </a:rPr>
              <a:t> </a:t>
            </a:r>
            <a:r>
              <a:rPr sz="1650" dirty="0">
                <a:solidFill>
                  <a:srgbClr val="11688B"/>
                </a:solidFill>
                <a:latin typeface="Arial"/>
                <a:cs typeface="Arial"/>
              </a:rPr>
              <a:t>Sitenga</a:t>
            </a:r>
            <a:r>
              <a:rPr sz="1650" spc="-15" dirty="0">
                <a:solidFill>
                  <a:srgbClr val="11688B"/>
                </a:solidFill>
                <a:latin typeface="Arial"/>
                <a:cs typeface="Arial"/>
              </a:rPr>
              <a:t> </a:t>
            </a:r>
            <a:r>
              <a:rPr sz="1650" dirty="0">
                <a:solidFill>
                  <a:srgbClr val="11688B"/>
                </a:solidFill>
                <a:latin typeface="Arial"/>
                <a:cs typeface="Arial"/>
              </a:rPr>
              <a:t>J,</a:t>
            </a:r>
            <a:r>
              <a:rPr sz="1650" spc="-25" dirty="0">
                <a:solidFill>
                  <a:srgbClr val="11688B"/>
                </a:solidFill>
                <a:latin typeface="Arial"/>
                <a:cs typeface="Arial"/>
              </a:rPr>
              <a:t> </a:t>
            </a:r>
            <a:r>
              <a:rPr sz="1650" i="1" dirty="0">
                <a:solidFill>
                  <a:srgbClr val="11688B"/>
                </a:solidFill>
                <a:latin typeface="Arial"/>
                <a:cs typeface="Arial"/>
              </a:rPr>
              <a:t>et</a:t>
            </a:r>
            <a:r>
              <a:rPr sz="1650" i="1" spc="-25" dirty="0">
                <a:solidFill>
                  <a:srgbClr val="11688B"/>
                </a:solidFill>
                <a:latin typeface="Arial"/>
                <a:cs typeface="Arial"/>
              </a:rPr>
              <a:t> </a:t>
            </a:r>
            <a:r>
              <a:rPr sz="1650" i="1" dirty="0">
                <a:solidFill>
                  <a:srgbClr val="11688B"/>
                </a:solidFill>
                <a:latin typeface="Arial"/>
                <a:cs typeface="Arial"/>
              </a:rPr>
              <a:t>al.</a:t>
            </a:r>
            <a:r>
              <a:rPr sz="1650" i="1" spc="-25" dirty="0">
                <a:solidFill>
                  <a:srgbClr val="11688B"/>
                </a:solidFill>
                <a:latin typeface="Arial"/>
                <a:cs typeface="Arial"/>
              </a:rPr>
              <a:t> </a:t>
            </a:r>
            <a:r>
              <a:rPr sz="1650" i="1" dirty="0">
                <a:solidFill>
                  <a:srgbClr val="11688B"/>
                </a:solidFill>
                <a:latin typeface="Arial"/>
                <a:cs typeface="Arial"/>
              </a:rPr>
              <a:t>Patient</a:t>
            </a:r>
            <a:r>
              <a:rPr sz="1650" i="1" spc="-25" dirty="0">
                <a:solidFill>
                  <a:srgbClr val="11688B"/>
                </a:solidFill>
                <a:latin typeface="Arial"/>
                <a:cs typeface="Arial"/>
              </a:rPr>
              <a:t> </a:t>
            </a:r>
            <a:r>
              <a:rPr sz="1650" i="1" spc="-10" dirty="0">
                <a:solidFill>
                  <a:srgbClr val="11688B"/>
                </a:solidFill>
                <a:latin typeface="Arial"/>
                <a:cs typeface="Arial"/>
              </a:rPr>
              <a:t>Relat</a:t>
            </a:r>
            <a:r>
              <a:rPr sz="1650" i="1" spc="-25" dirty="0">
                <a:solidFill>
                  <a:srgbClr val="11688B"/>
                </a:solidFill>
                <a:latin typeface="Arial"/>
                <a:cs typeface="Arial"/>
              </a:rPr>
              <a:t> </a:t>
            </a:r>
            <a:r>
              <a:rPr sz="1650" i="1" dirty="0">
                <a:solidFill>
                  <a:srgbClr val="11688B"/>
                </a:solidFill>
                <a:latin typeface="Arial"/>
                <a:cs typeface="Arial"/>
              </a:rPr>
              <a:t>Outcome</a:t>
            </a:r>
            <a:r>
              <a:rPr sz="1650" i="1" spc="-15" dirty="0">
                <a:solidFill>
                  <a:srgbClr val="11688B"/>
                </a:solidFill>
                <a:latin typeface="Arial"/>
                <a:cs typeface="Arial"/>
              </a:rPr>
              <a:t> </a:t>
            </a:r>
            <a:r>
              <a:rPr sz="1650" i="1" dirty="0">
                <a:solidFill>
                  <a:srgbClr val="11688B"/>
                </a:solidFill>
                <a:latin typeface="Arial"/>
                <a:cs typeface="Arial"/>
              </a:rPr>
              <a:t>Meas.</a:t>
            </a:r>
            <a:r>
              <a:rPr sz="1650" i="1" spc="-25" dirty="0">
                <a:solidFill>
                  <a:srgbClr val="11688B"/>
                </a:solidFill>
                <a:latin typeface="Arial"/>
                <a:cs typeface="Arial"/>
              </a:rPr>
              <a:t> </a:t>
            </a:r>
            <a:r>
              <a:rPr sz="1650" dirty="0">
                <a:solidFill>
                  <a:srgbClr val="11688B"/>
                </a:solidFill>
                <a:latin typeface="Arial"/>
                <a:cs typeface="Arial"/>
              </a:rPr>
              <a:t>2018;</a:t>
            </a:r>
            <a:r>
              <a:rPr sz="1650" spc="-25" dirty="0">
                <a:solidFill>
                  <a:srgbClr val="11688B"/>
                </a:solidFill>
                <a:latin typeface="Arial"/>
                <a:cs typeface="Arial"/>
              </a:rPr>
              <a:t> </a:t>
            </a:r>
            <a:r>
              <a:rPr sz="1650" dirty="0">
                <a:solidFill>
                  <a:srgbClr val="11688B"/>
                </a:solidFill>
                <a:latin typeface="Arial"/>
                <a:cs typeface="Arial"/>
              </a:rPr>
              <a:t>9:</a:t>
            </a:r>
            <a:r>
              <a:rPr sz="1650" spc="-20" dirty="0">
                <a:solidFill>
                  <a:srgbClr val="11688B"/>
                </a:solidFill>
                <a:latin typeface="Arial"/>
                <a:cs typeface="Arial"/>
              </a:rPr>
              <a:t> </a:t>
            </a:r>
            <a:r>
              <a:rPr sz="1650" dirty="0">
                <a:solidFill>
                  <a:srgbClr val="11688B"/>
                </a:solidFill>
                <a:latin typeface="Arial"/>
                <a:cs typeface="Arial"/>
              </a:rPr>
              <a:t>35-41.</a:t>
            </a:r>
            <a:r>
              <a:rPr sz="1650" spc="-30" dirty="0">
                <a:solidFill>
                  <a:srgbClr val="11688B"/>
                </a:solidFill>
                <a:latin typeface="Arial"/>
                <a:cs typeface="Arial"/>
              </a:rPr>
              <a:t> </a:t>
            </a:r>
            <a:r>
              <a:rPr sz="1650" b="1" dirty="0">
                <a:solidFill>
                  <a:srgbClr val="11688B"/>
                </a:solidFill>
                <a:latin typeface="Arial"/>
                <a:cs typeface="Arial"/>
              </a:rPr>
              <a:t>2.</a:t>
            </a:r>
            <a:r>
              <a:rPr sz="1650" b="1" spc="-20" dirty="0">
                <a:solidFill>
                  <a:srgbClr val="11688B"/>
                </a:solidFill>
                <a:latin typeface="Arial"/>
                <a:cs typeface="Arial"/>
              </a:rPr>
              <a:t> </a:t>
            </a:r>
            <a:r>
              <a:rPr sz="1650" dirty="0">
                <a:solidFill>
                  <a:srgbClr val="11688B"/>
                </a:solidFill>
                <a:latin typeface="Arial"/>
                <a:cs typeface="Arial"/>
              </a:rPr>
              <a:t>Lang</a:t>
            </a:r>
            <a:r>
              <a:rPr sz="1650" spc="-20" dirty="0">
                <a:solidFill>
                  <a:srgbClr val="11688B"/>
                </a:solidFill>
                <a:latin typeface="Arial"/>
                <a:cs typeface="Arial"/>
              </a:rPr>
              <a:t> </a:t>
            </a:r>
            <a:r>
              <a:rPr sz="1650" dirty="0">
                <a:solidFill>
                  <a:srgbClr val="11688B"/>
                </a:solidFill>
                <a:latin typeface="Arial"/>
                <a:cs typeface="Arial"/>
              </a:rPr>
              <a:t>E,</a:t>
            </a:r>
            <a:r>
              <a:rPr sz="1650" spc="-25" dirty="0">
                <a:solidFill>
                  <a:srgbClr val="11688B"/>
                </a:solidFill>
                <a:latin typeface="Arial"/>
                <a:cs typeface="Arial"/>
              </a:rPr>
              <a:t> </a:t>
            </a:r>
            <a:r>
              <a:rPr sz="1650" dirty="0">
                <a:solidFill>
                  <a:srgbClr val="11688B"/>
                </a:solidFill>
                <a:latin typeface="Arial"/>
                <a:cs typeface="Arial"/>
              </a:rPr>
              <a:t>and</a:t>
            </a:r>
            <a:r>
              <a:rPr sz="1650" spc="-15" dirty="0">
                <a:solidFill>
                  <a:srgbClr val="11688B"/>
                </a:solidFill>
                <a:latin typeface="Arial"/>
                <a:cs typeface="Arial"/>
              </a:rPr>
              <a:t> </a:t>
            </a:r>
            <a:r>
              <a:rPr sz="1650" dirty="0">
                <a:solidFill>
                  <a:srgbClr val="11688B"/>
                </a:solidFill>
                <a:latin typeface="Arial"/>
                <a:cs typeface="Arial"/>
              </a:rPr>
              <a:t>van</a:t>
            </a:r>
            <a:r>
              <a:rPr sz="1650" spc="-20" dirty="0">
                <a:solidFill>
                  <a:srgbClr val="11688B"/>
                </a:solidFill>
                <a:latin typeface="Arial"/>
                <a:cs typeface="Arial"/>
              </a:rPr>
              <a:t> </a:t>
            </a:r>
            <a:r>
              <a:rPr sz="1650" spc="-10" dirty="0">
                <a:solidFill>
                  <a:srgbClr val="11688B"/>
                </a:solidFill>
                <a:latin typeface="Arial"/>
                <a:cs typeface="Arial"/>
              </a:rPr>
              <a:t>Rhee</a:t>
            </a:r>
            <a:r>
              <a:rPr sz="1650" spc="-20" dirty="0">
                <a:solidFill>
                  <a:srgbClr val="11688B"/>
                </a:solidFill>
                <a:latin typeface="Arial"/>
                <a:cs typeface="Arial"/>
              </a:rPr>
              <a:t> </a:t>
            </a:r>
            <a:r>
              <a:rPr sz="1650" dirty="0">
                <a:solidFill>
                  <a:srgbClr val="11688B"/>
                </a:solidFill>
                <a:latin typeface="Arial"/>
                <a:cs typeface="Arial"/>
              </a:rPr>
              <a:t>F.</a:t>
            </a:r>
            <a:r>
              <a:rPr sz="1650" spc="-25" dirty="0">
                <a:solidFill>
                  <a:srgbClr val="11688B"/>
                </a:solidFill>
                <a:latin typeface="Arial"/>
                <a:cs typeface="Arial"/>
              </a:rPr>
              <a:t> </a:t>
            </a:r>
            <a:r>
              <a:rPr sz="1650" i="1" dirty="0">
                <a:solidFill>
                  <a:srgbClr val="11688B"/>
                </a:solidFill>
                <a:latin typeface="Arial"/>
                <a:cs typeface="Arial"/>
              </a:rPr>
              <a:t>Blood</a:t>
            </a:r>
            <a:r>
              <a:rPr sz="1650" i="1" spc="-20" dirty="0">
                <a:solidFill>
                  <a:srgbClr val="11688B"/>
                </a:solidFill>
                <a:latin typeface="Arial"/>
                <a:cs typeface="Arial"/>
              </a:rPr>
              <a:t> </a:t>
            </a:r>
            <a:r>
              <a:rPr sz="1650" i="1" dirty="0">
                <a:solidFill>
                  <a:srgbClr val="11688B"/>
                </a:solidFill>
                <a:latin typeface="Arial"/>
                <a:cs typeface="Arial"/>
              </a:rPr>
              <a:t>Rec.</a:t>
            </a:r>
            <a:r>
              <a:rPr sz="1650" i="1" spc="-25" dirty="0">
                <a:solidFill>
                  <a:srgbClr val="11688B"/>
                </a:solidFill>
                <a:latin typeface="Arial"/>
                <a:cs typeface="Arial"/>
              </a:rPr>
              <a:t> </a:t>
            </a:r>
            <a:r>
              <a:rPr sz="1650" dirty="0">
                <a:solidFill>
                  <a:srgbClr val="11688B"/>
                </a:solidFill>
                <a:latin typeface="Arial"/>
                <a:cs typeface="Arial"/>
              </a:rPr>
              <a:t>2024;</a:t>
            </a:r>
            <a:r>
              <a:rPr sz="1650" spc="-20" dirty="0">
                <a:solidFill>
                  <a:srgbClr val="11688B"/>
                </a:solidFill>
                <a:latin typeface="Arial"/>
                <a:cs typeface="Arial"/>
              </a:rPr>
              <a:t> </a:t>
            </a:r>
            <a:r>
              <a:rPr sz="1650" dirty="0">
                <a:solidFill>
                  <a:srgbClr val="11688B"/>
                </a:solidFill>
                <a:latin typeface="Arial"/>
                <a:cs typeface="Arial"/>
              </a:rPr>
              <a:t>64:</a:t>
            </a:r>
            <a:r>
              <a:rPr sz="1650" spc="-25" dirty="0">
                <a:solidFill>
                  <a:srgbClr val="11688B"/>
                </a:solidFill>
                <a:latin typeface="Arial"/>
                <a:cs typeface="Arial"/>
              </a:rPr>
              <a:t> </a:t>
            </a:r>
            <a:r>
              <a:rPr sz="1650" dirty="0">
                <a:solidFill>
                  <a:srgbClr val="11688B"/>
                </a:solidFill>
                <a:latin typeface="Arial"/>
                <a:cs typeface="Arial"/>
              </a:rPr>
              <a:t>101161.</a:t>
            </a:r>
            <a:r>
              <a:rPr sz="1650" spc="-30" dirty="0">
                <a:solidFill>
                  <a:srgbClr val="11688B"/>
                </a:solidFill>
                <a:latin typeface="Arial"/>
                <a:cs typeface="Arial"/>
              </a:rPr>
              <a:t> </a:t>
            </a:r>
            <a:r>
              <a:rPr sz="1650" b="1" dirty="0">
                <a:solidFill>
                  <a:srgbClr val="11688B"/>
                </a:solidFill>
                <a:latin typeface="Arial"/>
                <a:cs typeface="Arial"/>
              </a:rPr>
              <a:t>3.</a:t>
            </a:r>
            <a:r>
              <a:rPr sz="1650" b="1" spc="-20" dirty="0">
                <a:solidFill>
                  <a:srgbClr val="11688B"/>
                </a:solidFill>
                <a:latin typeface="Arial"/>
                <a:cs typeface="Arial"/>
              </a:rPr>
              <a:t> </a:t>
            </a:r>
            <a:r>
              <a:rPr sz="1650" dirty="0">
                <a:solidFill>
                  <a:srgbClr val="11688B"/>
                </a:solidFill>
                <a:latin typeface="Arial"/>
                <a:cs typeface="Arial"/>
              </a:rPr>
              <a:t>van</a:t>
            </a:r>
            <a:r>
              <a:rPr sz="1650" spc="-20" dirty="0">
                <a:solidFill>
                  <a:srgbClr val="11688B"/>
                </a:solidFill>
                <a:latin typeface="Arial"/>
                <a:cs typeface="Arial"/>
              </a:rPr>
              <a:t> </a:t>
            </a:r>
            <a:r>
              <a:rPr sz="1650" spc="-10" dirty="0">
                <a:solidFill>
                  <a:srgbClr val="11688B"/>
                </a:solidFill>
                <a:latin typeface="Arial"/>
                <a:cs typeface="Arial"/>
              </a:rPr>
              <a:t>Rhee</a:t>
            </a:r>
            <a:r>
              <a:rPr sz="1650" spc="-20" dirty="0">
                <a:solidFill>
                  <a:srgbClr val="11688B"/>
                </a:solidFill>
                <a:latin typeface="Arial"/>
                <a:cs typeface="Arial"/>
              </a:rPr>
              <a:t> </a:t>
            </a:r>
            <a:r>
              <a:rPr sz="1650" dirty="0">
                <a:solidFill>
                  <a:srgbClr val="11688B"/>
                </a:solidFill>
                <a:latin typeface="Arial"/>
                <a:cs typeface="Arial"/>
              </a:rPr>
              <a:t>F,</a:t>
            </a:r>
            <a:r>
              <a:rPr sz="1650" spc="-20" dirty="0">
                <a:solidFill>
                  <a:srgbClr val="11688B"/>
                </a:solidFill>
                <a:latin typeface="Arial"/>
                <a:cs typeface="Arial"/>
              </a:rPr>
              <a:t> </a:t>
            </a:r>
            <a:r>
              <a:rPr sz="1650" i="1" dirty="0">
                <a:solidFill>
                  <a:srgbClr val="11688B"/>
                </a:solidFill>
                <a:latin typeface="Arial"/>
                <a:cs typeface="Arial"/>
              </a:rPr>
              <a:t>et</a:t>
            </a:r>
            <a:r>
              <a:rPr sz="1650" i="1" spc="-25" dirty="0">
                <a:solidFill>
                  <a:srgbClr val="11688B"/>
                </a:solidFill>
                <a:latin typeface="Arial"/>
                <a:cs typeface="Arial"/>
              </a:rPr>
              <a:t> al. </a:t>
            </a:r>
            <a:r>
              <a:rPr sz="1650" i="1" dirty="0">
                <a:solidFill>
                  <a:srgbClr val="11688B"/>
                </a:solidFill>
                <a:latin typeface="Arial"/>
                <a:cs typeface="Arial"/>
              </a:rPr>
              <a:t>Blood.</a:t>
            </a:r>
            <a:r>
              <a:rPr sz="1650" i="1" spc="-10" dirty="0">
                <a:solidFill>
                  <a:srgbClr val="11688B"/>
                </a:solidFill>
                <a:latin typeface="Arial"/>
                <a:cs typeface="Arial"/>
              </a:rPr>
              <a:t> </a:t>
            </a:r>
            <a:r>
              <a:rPr sz="1650" dirty="0">
                <a:solidFill>
                  <a:srgbClr val="11688B"/>
                </a:solidFill>
                <a:latin typeface="Arial"/>
                <a:cs typeface="Arial"/>
              </a:rPr>
              <a:t>2018;</a:t>
            </a:r>
            <a:r>
              <a:rPr sz="1650" spc="-10" dirty="0">
                <a:solidFill>
                  <a:srgbClr val="11688B"/>
                </a:solidFill>
                <a:latin typeface="Arial"/>
                <a:cs typeface="Arial"/>
              </a:rPr>
              <a:t> </a:t>
            </a:r>
            <a:r>
              <a:rPr sz="1650" dirty="0">
                <a:solidFill>
                  <a:srgbClr val="11688B"/>
                </a:solidFill>
                <a:latin typeface="Arial"/>
                <a:cs typeface="Arial"/>
              </a:rPr>
              <a:t>132:</a:t>
            </a:r>
            <a:r>
              <a:rPr sz="1650" spc="-10" dirty="0">
                <a:solidFill>
                  <a:srgbClr val="11688B"/>
                </a:solidFill>
                <a:latin typeface="Arial"/>
                <a:cs typeface="Arial"/>
              </a:rPr>
              <a:t> </a:t>
            </a:r>
            <a:r>
              <a:rPr sz="1650" dirty="0">
                <a:solidFill>
                  <a:srgbClr val="11688B"/>
                </a:solidFill>
                <a:latin typeface="Arial"/>
                <a:cs typeface="Arial"/>
              </a:rPr>
              <a:t>2115–25.</a:t>
            </a:r>
            <a:r>
              <a:rPr sz="1650" spc="-15" dirty="0">
                <a:solidFill>
                  <a:srgbClr val="11688B"/>
                </a:solidFill>
                <a:latin typeface="Arial"/>
                <a:cs typeface="Arial"/>
              </a:rPr>
              <a:t> </a:t>
            </a:r>
            <a:r>
              <a:rPr sz="1650" b="1" dirty="0">
                <a:solidFill>
                  <a:srgbClr val="11688B"/>
                </a:solidFill>
                <a:latin typeface="Arial"/>
                <a:cs typeface="Arial"/>
              </a:rPr>
              <a:t>4.</a:t>
            </a:r>
            <a:r>
              <a:rPr sz="1650" b="1" spc="-10" dirty="0">
                <a:solidFill>
                  <a:srgbClr val="11688B"/>
                </a:solidFill>
                <a:latin typeface="Arial"/>
                <a:cs typeface="Arial"/>
              </a:rPr>
              <a:t> </a:t>
            </a:r>
            <a:r>
              <a:rPr sz="1650" dirty="0">
                <a:solidFill>
                  <a:srgbClr val="11688B"/>
                </a:solidFill>
                <a:latin typeface="Arial"/>
                <a:cs typeface="Arial"/>
              </a:rPr>
              <a:t>Fajgenbaum</a:t>
            </a:r>
            <a:r>
              <a:rPr sz="1650" spc="-10" dirty="0">
                <a:solidFill>
                  <a:srgbClr val="11688B"/>
                </a:solidFill>
                <a:latin typeface="Arial"/>
                <a:cs typeface="Arial"/>
              </a:rPr>
              <a:t> </a:t>
            </a:r>
            <a:r>
              <a:rPr sz="1650" dirty="0">
                <a:solidFill>
                  <a:srgbClr val="11688B"/>
                </a:solidFill>
                <a:latin typeface="Arial"/>
                <a:cs typeface="Arial"/>
              </a:rPr>
              <a:t>DC,</a:t>
            </a:r>
            <a:r>
              <a:rPr sz="1650" spc="-5" dirty="0">
                <a:solidFill>
                  <a:srgbClr val="11688B"/>
                </a:solidFill>
                <a:latin typeface="Arial"/>
                <a:cs typeface="Arial"/>
              </a:rPr>
              <a:t> </a:t>
            </a:r>
            <a:r>
              <a:rPr sz="1650" i="1" dirty="0">
                <a:solidFill>
                  <a:srgbClr val="11688B"/>
                </a:solidFill>
                <a:latin typeface="Arial"/>
                <a:cs typeface="Arial"/>
              </a:rPr>
              <a:t>et</a:t>
            </a:r>
            <a:r>
              <a:rPr sz="1650" i="1" spc="-10" dirty="0">
                <a:solidFill>
                  <a:srgbClr val="11688B"/>
                </a:solidFill>
                <a:latin typeface="Arial"/>
                <a:cs typeface="Arial"/>
              </a:rPr>
              <a:t> </a:t>
            </a:r>
            <a:r>
              <a:rPr sz="1650" i="1" dirty="0">
                <a:solidFill>
                  <a:srgbClr val="11688B"/>
                </a:solidFill>
                <a:latin typeface="Arial"/>
                <a:cs typeface="Arial"/>
              </a:rPr>
              <a:t>al.</a:t>
            </a:r>
            <a:r>
              <a:rPr sz="1650" i="1" spc="-15"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2017;</a:t>
            </a:r>
            <a:r>
              <a:rPr sz="1650" spc="-10" dirty="0">
                <a:solidFill>
                  <a:srgbClr val="11688B"/>
                </a:solidFill>
                <a:latin typeface="Arial"/>
                <a:cs typeface="Arial"/>
              </a:rPr>
              <a:t> </a:t>
            </a:r>
            <a:r>
              <a:rPr sz="1650" dirty="0">
                <a:solidFill>
                  <a:srgbClr val="11688B"/>
                </a:solidFill>
                <a:latin typeface="Arial"/>
                <a:cs typeface="Arial"/>
              </a:rPr>
              <a:t>129:</a:t>
            </a:r>
            <a:r>
              <a:rPr sz="1650" spc="-10" dirty="0">
                <a:solidFill>
                  <a:srgbClr val="11688B"/>
                </a:solidFill>
                <a:latin typeface="Arial"/>
                <a:cs typeface="Arial"/>
              </a:rPr>
              <a:t> </a:t>
            </a:r>
            <a:r>
              <a:rPr sz="1650" dirty="0">
                <a:solidFill>
                  <a:srgbClr val="11688B"/>
                </a:solidFill>
                <a:latin typeface="Arial"/>
                <a:cs typeface="Arial"/>
              </a:rPr>
              <a:t>1646–57.</a:t>
            </a:r>
            <a:r>
              <a:rPr sz="1650" spc="-15" dirty="0">
                <a:solidFill>
                  <a:srgbClr val="11688B"/>
                </a:solidFill>
                <a:latin typeface="Arial"/>
                <a:cs typeface="Arial"/>
              </a:rPr>
              <a:t> </a:t>
            </a:r>
            <a:r>
              <a:rPr sz="1650" b="1" dirty="0">
                <a:solidFill>
                  <a:srgbClr val="11688B"/>
                </a:solidFill>
                <a:latin typeface="Arial"/>
                <a:cs typeface="Arial"/>
              </a:rPr>
              <a:t>5.</a:t>
            </a:r>
            <a:r>
              <a:rPr sz="1650" b="1" spc="-5" dirty="0">
                <a:solidFill>
                  <a:srgbClr val="11688B"/>
                </a:solidFill>
                <a:latin typeface="Arial"/>
                <a:cs typeface="Arial"/>
              </a:rPr>
              <a:t> </a:t>
            </a:r>
            <a:r>
              <a:rPr sz="1650" dirty="0">
                <a:solidFill>
                  <a:srgbClr val="11688B"/>
                </a:solidFill>
                <a:latin typeface="Arial"/>
                <a:cs typeface="Arial"/>
              </a:rPr>
              <a:t>Yu</a:t>
            </a:r>
            <a:r>
              <a:rPr sz="1650" spc="-5" dirty="0">
                <a:solidFill>
                  <a:srgbClr val="11688B"/>
                </a:solidFill>
                <a:latin typeface="Arial"/>
                <a:cs typeface="Arial"/>
              </a:rPr>
              <a:t> </a:t>
            </a:r>
            <a:r>
              <a:rPr sz="1650" dirty="0">
                <a:solidFill>
                  <a:srgbClr val="11688B"/>
                </a:solidFill>
                <a:latin typeface="Arial"/>
                <a:cs typeface="Arial"/>
              </a:rPr>
              <a:t>L,</a:t>
            </a:r>
            <a:r>
              <a:rPr sz="1650" spc="-10" dirty="0">
                <a:solidFill>
                  <a:srgbClr val="11688B"/>
                </a:solidFill>
                <a:latin typeface="Arial"/>
                <a:cs typeface="Arial"/>
              </a:rPr>
              <a:t> </a:t>
            </a:r>
            <a:r>
              <a:rPr sz="1650" i="1" dirty="0">
                <a:solidFill>
                  <a:srgbClr val="11688B"/>
                </a:solidFill>
                <a:latin typeface="Arial"/>
                <a:cs typeface="Arial"/>
              </a:rPr>
              <a:t>et</a:t>
            </a:r>
            <a:r>
              <a:rPr sz="1650" i="1" spc="-10" dirty="0">
                <a:solidFill>
                  <a:srgbClr val="11688B"/>
                </a:solidFill>
                <a:latin typeface="Arial"/>
                <a:cs typeface="Arial"/>
              </a:rPr>
              <a:t> </a:t>
            </a:r>
            <a:r>
              <a:rPr sz="1650" i="1" dirty="0">
                <a:solidFill>
                  <a:srgbClr val="11688B"/>
                </a:solidFill>
                <a:latin typeface="Arial"/>
                <a:cs typeface="Arial"/>
              </a:rPr>
              <a:t>al.</a:t>
            </a:r>
            <a:r>
              <a:rPr sz="1650" i="1" spc="-15" dirty="0">
                <a:solidFill>
                  <a:srgbClr val="11688B"/>
                </a:solidFill>
                <a:latin typeface="Arial"/>
                <a:cs typeface="Arial"/>
              </a:rPr>
              <a:t> </a:t>
            </a:r>
            <a:r>
              <a:rPr sz="1650" i="1" dirty="0">
                <a:solidFill>
                  <a:srgbClr val="11688B"/>
                </a:solidFill>
                <a:latin typeface="Arial"/>
                <a:cs typeface="Arial"/>
              </a:rPr>
              <a:t>Blood</a:t>
            </a:r>
            <a:r>
              <a:rPr sz="1650" dirty="0">
                <a:solidFill>
                  <a:srgbClr val="11688B"/>
                </a:solidFill>
                <a:latin typeface="Arial"/>
                <a:cs typeface="Arial"/>
              </a:rPr>
              <a:t>.</a:t>
            </a:r>
            <a:r>
              <a:rPr sz="1650" spc="-10" dirty="0">
                <a:solidFill>
                  <a:srgbClr val="11688B"/>
                </a:solidFill>
                <a:latin typeface="Arial"/>
                <a:cs typeface="Arial"/>
              </a:rPr>
              <a:t> </a:t>
            </a:r>
            <a:r>
              <a:rPr sz="1650" dirty="0">
                <a:solidFill>
                  <a:srgbClr val="11688B"/>
                </a:solidFill>
                <a:latin typeface="Arial"/>
                <a:cs typeface="Arial"/>
              </a:rPr>
              <a:t>2017;</a:t>
            </a:r>
            <a:r>
              <a:rPr sz="1650" spc="-10" dirty="0">
                <a:solidFill>
                  <a:srgbClr val="11688B"/>
                </a:solidFill>
                <a:latin typeface="Arial"/>
                <a:cs typeface="Arial"/>
              </a:rPr>
              <a:t> </a:t>
            </a:r>
            <a:r>
              <a:rPr sz="1650" dirty="0">
                <a:solidFill>
                  <a:srgbClr val="11688B"/>
                </a:solidFill>
                <a:latin typeface="Arial"/>
                <a:cs typeface="Arial"/>
              </a:rPr>
              <a:t>129:</a:t>
            </a:r>
            <a:r>
              <a:rPr sz="1650" spc="-5" dirty="0">
                <a:solidFill>
                  <a:srgbClr val="11688B"/>
                </a:solidFill>
                <a:latin typeface="Arial"/>
                <a:cs typeface="Arial"/>
              </a:rPr>
              <a:t> </a:t>
            </a:r>
            <a:r>
              <a:rPr sz="1650" spc="-10" dirty="0">
                <a:solidFill>
                  <a:srgbClr val="11688B"/>
                </a:solidFill>
                <a:latin typeface="Arial"/>
                <a:cs typeface="Arial"/>
              </a:rPr>
              <a:t>1658–68.</a:t>
            </a:r>
            <a:endParaRPr sz="1650">
              <a:latin typeface="Arial"/>
              <a:cs typeface="Arial"/>
            </a:endParaRPr>
          </a:p>
        </p:txBody>
      </p:sp>
      <p:sp>
        <p:nvSpPr>
          <p:cNvPr id="8" name="object 8"/>
          <p:cNvSpPr txBox="1"/>
          <p:nvPr/>
        </p:nvSpPr>
        <p:spPr>
          <a:xfrm>
            <a:off x="10610413" y="1814260"/>
            <a:ext cx="7387590" cy="1606550"/>
          </a:xfrm>
          <a:prstGeom prst="rect">
            <a:avLst/>
          </a:prstGeom>
        </p:spPr>
        <p:txBody>
          <a:bodyPr vert="horz" wrap="square" lIns="0" tIns="14605" rIns="0" bIns="0" rtlCol="0">
            <a:spAutoFit/>
          </a:bodyPr>
          <a:lstStyle/>
          <a:p>
            <a:pPr marL="38100" marR="30480">
              <a:lnSpc>
                <a:spcPct val="100600"/>
              </a:lnSpc>
              <a:spcBef>
                <a:spcPts val="115"/>
              </a:spcBef>
            </a:pPr>
            <a:r>
              <a:rPr sz="1950" b="1" dirty="0">
                <a:solidFill>
                  <a:srgbClr val="11688B"/>
                </a:solidFill>
                <a:latin typeface="Arial"/>
                <a:cs typeface="Arial"/>
              </a:rPr>
              <a:t>A</a:t>
            </a:r>
            <a:r>
              <a:rPr sz="1950" b="1" spc="25" dirty="0">
                <a:solidFill>
                  <a:srgbClr val="11688B"/>
                </a:solidFill>
                <a:latin typeface="Arial"/>
                <a:cs typeface="Arial"/>
              </a:rPr>
              <a:t> </a:t>
            </a:r>
            <a:r>
              <a:rPr sz="1950" b="1" dirty="0">
                <a:solidFill>
                  <a:srgbClr val="11688B"/>
                </a:solidFill>
                <a:latin typeface="Arial"/>
                <a:cs typeface="Arial"/>
              </a:rPr>
              <a:t>patient</a:t>
            </a:r>
            <a:r>
              <a:rPr sz="1950" b="1" spc="25" dirty="0">
                <a:solidFill>
                  <a:srgbClr val="11688B"/>
                </a:solidFill>
                <a:latin typeface="Arial"/>
                <a:cs typeface="Arial"/>
              </a:rPr>
              <a:t> </a:t>
            </a:r>
            <a:r>
              <a:rPr sz="1950" b="1" dirty="0">
                <a:solidFill>
                  <a:srgbClr val="11688B"/>
                </a:solidFill>
                <a:latin typeface="Arial"/>
                <a:cs typeface="Arial"/>
              </a:rPr>
              <a:t>with</a:t>
            </a:r>
            <a:r>
              <a:rPr sz="1950" b="1" spc="20" dirty="0">
                <a:solidFill>
                  <a:srgbClr val="11688B"/>
                </a:solidFill>
                <a:latin typeface="Arial"/>
                <a:cs typeface="Arial"/>
              </a:rPr>
              <a:t> </a:t>
            </a:r>
            <a:r>
              <a:rPr sz="1950" b="1" spc="50" dirty="0">
                <a:solidFill>
                  <a:srgbClr val="11688B"/>
                </a:solidFill>
                <a:latin typeface="Arial"/>
                <a:cs typeface="Arial"/>
              </a:rPr>
              <a:t>iMCD</a:t>
            </a:r>
            <a:r>
              <a:rPr sz="1950" b="1" spc="20" dirty="0">
                <a:solidFill>
                  <a:srgbClr val="11688B"/>
                </a:solidFill>
                <a:latin typeface="Arial"/>
                <a:cs typeface="Arial"/>
              </a:rPr>
              <a:t> </a:t>
            </a:r>
            <a:r>
              <a:rPr sz="1950" b="1" dirty="0">
                <a:solidFill>
                  <a:srgbClr val="11688B"/>
                </a:solidFill>
                <a:latin typeface="Arial"/>
                <a:cs typeface="Arial"/>
              </a:rPr>
              <a:t>will</a:t>
            </a:r>
            <a:r>
              <a:rPr sz="1950" b="1" spc="30" dirty="0">
                <a:solidFill>
                  <a:srgbClr val="11688B"/>
                </a:solidFill>
                <a:latin typeface="Arial"/>
                <a:cs typeface="Arial"/>
              </a:rPr>
              <a:t> </a:t>
            </a:r>
            <a:r>
              <a:rPr sz="1950" b="1" dirty="0">
                <a:solidFill>
                  <a:srgbClr val="11688B"/>
                </a:solidFill>
                <a:latin typeface="Arial"/>
                <a:cs typeface="Arial"/>
              </a:rPr>
              <a:t>have</a:t>
            </a:r>
            <a:r>
              <a:rPr sz="1950" b="1" spc="25" dirty="0">
                <a:solidFill>
                  <a:srgbClr val="11688B"/>
                </a:solidFill>
                <a:latin typeface="Arial"/>
                <a:cs typeface="Arial"/>
              </a:rPr>
              <a:t> </a:t>
            </a:r>
            <a:r>
              <a:rPr sz="1950" b="1" u="sng" dirty="0">
                <a:solidFill>
                  <a:srgbClr val="11688B"/>
                </a:solidFill>
                <a:uFill>
                  <a:solidFill>
                    <a:srgbClr val="11688B"/>
                  </a:solidFill>
                </a:uFill>
                <a:latin typeface="Arial"/>
                <a:cs typeface="Arial"/>
              </a:rPr>
              <a:t>a</a:t>
            </a:r>
            <a:r>
              <a:rPr sz="1950" b="1" u="sng" spc="20" dirty="0">
                <a:solidFill>
                  <a:srgbClr val="11688B"/>
                </a:solidFill>
                <a:uFill>
                  <a:solidFill>
                    <a:srgbClr val="11688B"/>
                  </a:solidFill>
                </a:uFill>
                <a:latin typeface="Arial"/>
                <a:cs typeface="Arial"/>
              </a:rPr>
              <a:t> </a:t>
            </a:r>
            <a:r>
              <a:rPr sz="1950" b="1" u="sng" dirty="0">
                <a:solidFill>
                  <a:srgbClr val="11688B"/>
                </a:solidFill>
                <a:uFill>
                  <a:solidFill>
                    <a:srgbClr val="11688B"/>
                  </a:solidFill>
                </a:uFill>
                <a:latin typeface="Arial"/>
                <a:cs typeface="Arial"/>
              </a:rPr>
              <a:t>mix</a:t>
            </a:r>
            <a:r>
              <a:rPr sz="1950" b="1" u="sng" spc="20" dirty="0">
                <a:solidFill>
                  <a:srgbClr val="11688B"/>
                </a:solidFill>
                <a:uFill>
                  <a:solidFill>
                    <a:srgbClr val="11688B"/>
                  </a:solidFill>
                </a:uFill>
                <a:latin typeface="Arial"/>
                <a:cs typeface="Arial"/>
              </a:rPr>
              <a:t> </a:t>
            </a:r>
            <a:r>
              <a:rPr sz="1950" b="1" u="sng" dirty="0">
                <a:solidFill>
                  <a:srgbClr val="11688B"/>
                </a:solidFill>
                <a:uFill>
                  <a:solidFill>
                    <a:srgbClr val="11688B"/>
                  </a:solidFill>
                </a:uFill>
                <a:latin typeface="Arial"/>
                <a:cs typeface="Arial"/>
              </a:rPr>
              <a:t>of</a:t>
            </a:r>
            <a:r>
              <a:rPr sz="1950" b="1" u="sng" spc="25" dirty="0">
                <a:solidFill>
                  <a:srgbClr val="11688B"/>
                </a:solidFill>
                <a:uFill>
                  <a:solidFill>
                    <a:srgbClr val="11688B"/>
                  </a:solidFill>
                </a:uFill>
                <a:latin typeface="Arial"/>
                <a:cs typeface="Arial"/>
              </a:rPr>
              <a:t> </a:t>
            </a:r>
            <a:r>
              <a:rPr sz="1950" b="1" u="sng" dirty="0">
                <a:solidFill>
                  <a:srgbClr val="11688B"/>
                </a:solidFill>
                <a:uFill>
                  <a:solidFill>
                    <a:srgbClr val="11688B"/>
                  </a:solidFill>
                </a:uFill>
                <a:latin typeface="Arial"/>
                <a:cs typeface="Arial"/>
              </a:rPr>
              <a:t>symptoms</a:t>
            </a:r>
            <a:r>
              <a:rPr sz="1950" b="1" u="none" spc="25" dirty="0">
                <a:solidFill>
                  <a:srgbClr val="11688B"/>
                </a:solidFill>
                <a:latin typeface="Arial"/>
                <a:cs typeface="Arial"/>
              </a:rPr>
              <a:t> </a:t>
            </a:r>
            <a:r>
              <a:rPr sz="1950" b="1" u="none" dirty="0">
                <a:solidFill>
                  <a:srgbClr val="11688B"/>
                </a:solidFill>
                <a:latin typeface="Arial"/>
                <a:cs typeface="Arial"/>
              </a:rPr>
              <a:t>which</a:t>
            </a:r>
            <a:r>
              <a:rPr sz="1950" b="1" u="none" spc="20" dirty="0">
                <a:solidFill>
                  <a:srgbClr val="11688B"/>
                </a:solidFill>
                <a:latin typeface="Arial"/>
                <a:cs typeface="Arial"/>
              </a:rPr>
              <a:t> </a:t>
            </a:r>
            <a:r>
              <a:rPr sz="1950" b="1" u="none" spc="-25" dirty="0">
                <a:solidFill>
                  <a:srgbClr val="11688B"/>
                </a:solidFill>
                <a:latin typeface="Arial"/>
                <a:cs typeface="Arial"/>
              </a:rPr>
              <a:t>can </a:t>
            </a:r>
            <a:r>
              <a:rPr sz="1950" b="1" u="none" dirty="0">
                <a:solidFill>
                  <a:srgbClr val="11688B"/>
                </a:solidFill>
                <a:latin typeface="Arial"/>
                <a:cs typeface="Arial"/>
              </a:rPr>
              <a:t>look</a:t>
            </a:r>
            <a:r>
              <a:rPr sz="1950" b="1" u="none" spc="100" dirty="0">
                <a:solidFill>
                  <a:srgbClr val="11688B"/>
                </a:solidFill>
                <a:latin typeface="Arial"/>
                <a:cs typeface="Arial"/>
              </a:rPr>
              <a:t> </a:t>
            </a:r>
            <a:r>
              <a:rPr sz="1950" b="1" u="none" dirty="0">
                <a:solidFill>
                  <a:srgbClr val="11688B"/>
                </a:solidFill>
                <a:latin typeface="Arial"/>
                <a:cs typeface="Arial"/>
              </a:rPr>
              <a:t>like</a:t>
            </a:r>
            <a:r>
              <a:rPr sz="1950" b="1" u="none" spc="114" dirty="0">
                <a:solidFill>
                  <a:srgbClr val="11688B"/>
                </a:solidFill>
                <a:latin typeface="Arial"/>
                <a:cs typeface="Arial"/>
              </a:rPr>
              <a:t> </a:t>
            </a:r>
            <a:r>
              <a:rPr sz="1950" b="1" u="none" dirty="0">
                <a:solidFill>
                  <a:srgbClr val="11688B"/>
                </a:solidFill>
                <a:latin typeface="Arial"/>
                <a:cs typeface="Arial"/>
              </a:rPr>
              <a:t>an</a:t>
            </a:r>
            <a:r>
              <a:rPr sz="1950" b="1" u="none" spc="120" dirty="0">
                <a:solidFill>
                  <a:srgbClr val="11688B"/>
                </a:solidFill>
                <a:latin typeface="Arial"/>
                <a:cs typeface="Arial"/>
              </a:rPr>
              <a:t> </a:t>
            </a:r>
            <a:r>
              <a:rPr sz="1950" b="1" u="none" dirty="0">
                <a:solidFill>
                  <a:srgbClr val="11688B"/>
                </a:solidFill>
                <a:latin typeface="Arial"/>
                <a:cs typeface="Arial"/>
              </a:rPr>
              <a:t>infection,</a:t>
            </a:r>
            <a:r>
              <a:rPr sz="1950" b="1" u="none" spc="114" dirty="0">
                <a:solidFill>
                  <a:srgbClr val="11688B"/>
                </a:solidFill>
                <a:latin typeface="Arial"/>
                <a:cs typeface="Arial"/>
              </a:rPr>
              <a:t> </a:t>
            </a:r>
            <a:r>
              <a:rPr sz="1950" b="1" u="none" dirty="0">
                <a:solidFill>
                  <a:srgbClr val="11688B"/>
                </a:solidFill>
                <a:latin typeface="Arial"/>
                <a:cs typeface="Arial"/>
              </a:rPr>
              <a:t>autoimmune/autoinflammatory</a:t>
            </a:r>
            <a:r>
              <a:rPr sz="1950" b="1" u="none" spc="125" dirty="0">
                <a:solidFill>
                  <a:srgbClr val="11688B"/>
                </a:solidFill>
                <a:latin typeface="Arial"/>
                <a:cs typeface="Arial"/>
              </a:rPr>
              <a:t> </a:t>
            </a:r>
            <a:r>
              <a:rPr sz="1950" b="1" u="none" spc="-10" dirty="0">
                <a:solidFill>
                  <a:srgbClr val="11688B"/>
                </a:solidFill>
                <a:latin typeface="Arial"/>
                <a:cs typeface="Arial"/>
              </a:rPr>
              <a:t>disease </a:t>
            </a:r>
            <a:r>
              <a:rPr sz="1950" b="1" u="none" dirty="0">
                <a:solidFill>
                  <a:srgbClr val="11688B"/>
                </a:solidFill>
                <a:latin typeface="Arial"/>
                <a:cs typeface="Arial"/>
              </a:rPr>
              <a:t>and/or</a:t>
            </a:r>
            <a:r>
              <a:rPr sz="1950" b="1" u="none" spc="225" dirty="0">
                <a:solidFill>
                  <a:srgbClr val="11688B"/>
                </a:solidFill>
                <a:latin typeface="Arial"/>
                <a:cs typeface="Arial"/>
              </a:rPr>
              <a:t> </a:t>
            </a:r>
            <a:r>
              <a:rPr sz="1950" b="1" u="none" spc="-10" dirty="0">
                <a:solidFill>
                  <a:srgbClr val="11688B"/>
                </a:solidFill>
                <a:latin typeface="Arial"/>
                <a:cs typeface="Arial"/>
              </a:rPr>
              <a:t>malignancy*</a:t>
            </a:r>
            <a:endParaRPr sz="1950">
              <a:latin typeface="Arial"/>
              <a:cs typeface="Arial"/>
            </a:endParaRPr>
          </a:p>
          <a:p>
            <a:pPr marL="38100">
              <a:lnSpc>
                <a:spcPct val="100000"/>
              </a:lnSpc>
              <a:spcBef>
                <a:spcPts val="1825"/>
              </a:spcBef>
            </a:pPr>
            <a:r>
              <a:rPr sz="2950" b="1" dirty="0">
                <a:solidFill>
                  <a:srgbClr val="11688B"/>
                </a:solidFill>
                <a:latin typeface="Arial"/>
                <a:cs typeface="Arial"/>
              </a:rPr>
              <a:t>Patients</a:t>
            </a:r>
            <a:r>
              <a:rPr sz="2950" b="1" spc="45" dirty="0">
                <a:solidFill>
                  <a:srgbClr val="11688B"/>
                </a:solidFill>
                <a:latin typeface="Arial"/>
                <a:cs typeface="Arial"/>
              </a:rPr>
              <a:t> </a:t>
            </a:r>
            <a:r>
              <a:rPr sz="2950" b="1" dirty="0">
                <a:solidFill>
                  <a:srgbClr val="11688B"/>
                </a:solidFill>
                <a:latin typeface="Arial"/>
                <a:cs typeface="Arial"/>
              </a:rPr>
              <a:t>can</a:t>
            </a:r>
            <a:r>
              <a:rPr sz="2950" b="1" spc="50" dirty="0">
                <a:solidFill>
                  <a:srgbClr val="11688B"/>
                </a:solidFill>
                <a:latin typeface="Arial"/>
                <a:cs typeface="Arial"/>
              </a:rPr>
              <a:t> </a:t>
            </a:r>
            <a:r>
              <a:rPr sz="2950" b="1" dirty="0">
                <a:solidFill>
                  <a:srgbClr val="11688B"/>
                </a:solidFill>
                <a:latin typeface="Arial"/>
                <a:cs typeface="Arial"/>
              </a:rPr>
              <a:t>often</a:t>
            </a:r>
            <a:r>
              <a:rPr sz="2950" b="1" spc="55" dirty="0">
                <a:solidFill>
                  <a:srgbClr val="11688B"/>
                </a:solidFill>
                <a:latin typeface="Arial"/>
                <a:cs typeface="Arial"/>
              </a:rPr>
              <a:t> </a:t>
            </a:r>
            <a:r>
              <a:rPr sz="2950" b="1" dirty="0">
                <a:solidFill>
                  <a:srgbClr val="11688B"/>
                </a:solidFill>
                <a:latin typeface="Arial"/>
                <a:cs typeface="Arial"/>
              </a:rPr>
              <a:t>present</a:t>
            </a:r>
            <a:r>
              <a:rPr sz="2950" b="1" spc="50" dirty="0">
                <a:solidFill>
                  <a:srgbClr val="11688B"/>
                </a:solidFill>
                <a:latin typeface="Arial"/>
                <a:cs typeface="Arial"/>
              </a:rPr>
              <a:t> </a:t>
            </a:r>
            <a:r>
              <a:rPr sz="2950" b="1" spc="-10" dirty="0">
                <a:solidFill>
                  <a:srgbClr val="11688B"/>
                </a:solidFill>
                <a:latin typeface="Arial"/>
                <a:cs typeface="Arial"/>
              </a:rPr>
              <a:t>with…</a:t>
            </a:r>
            <a:r>
              <a:rPr sz="2925" b="1" spc="-15" baseline="25641" dirty="0">
                <a:solidFill>
                  <a:srgbClr val="11688B"/>
                </a:solidFill>
                <a:latin typeface="Arial"/>
                <a:cs typeface="Arial"/>
              </a:rPr>
              <a:t>4</a:t>
            </a:r>
            <a:endParaRPr sz="2925" baseline="25641">
              <a:latin typeface="Arial"/>
              <a:cs typeface="Arial"/>
            </a:endParaRPr>
          </a:p>
        </p:txBody>
      </p:sp>
      <p:sp>
        <p:nvSpPr>
          <p:cNvPr id="9" name="object 9"/>
          <p:cNvSpPr/>
          <p:nvPr/>
        </p:nvSpPr>
        <p:spPr>
          <a:xfrm>
            <a:off x="10581374" y="3728526"/>
            <a:ext cx="1635760" cy="1635760"/>
          </a:xfrm>
          <a:custGeom>
            <a:avLst/>
            <a:gdLst/>
            <a:ahLst/>
            <a:cxnLst/>
            <a:rect l="l" t="t" r="r" b="b"/>
            <a:pathLst>
              <a:path w="1635759" h="1635760">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8" y="83106"/>
                </a:lnTo>
                <a:lnTo>
                  <a:pt x="499384" y="64255"/>
                </a:lnTo>
                <a:lnTo>
                  <a:pt x="541891" y="47667"/>
                </a:lnTo>
                <a:lnTo>
                  <a:pt x="585512" y="33422"/>
                </a:lnTo>
                <a:lnTo>
                  <a:pt x="630171" y="21594"/>
                </a:lnTo>
                <a:lnTo>
                  <a:pt x="675791" y="12262"/>
                </a:lnTo>
                <a:lnTo>
                  <a:pt x="722295" y="5500"/>
                </a:lnTo>
                <a:lnTo>
                  <a:pt x="769608" y="1388"/>
                </a:lnTo>
                <a:lnTo>
                  <a:pt x="817651" y="0"/>
                </a:lnTo>
                <a:lnTo>
                  <a:pt x="865694" y="1388"/>
                </a:lnTo>
                <a:lnTo>
                  <a:pt x="913006" y="5500"/>
                </a:lnTo>
                <a:lnTo>
                  <a:pt x="959511" y="12262"/>
                </a:lnTo>
                <a:lnTo>
                  <a:pt x="1005131" y="21594"/>
                </a:lnTo>
                <a:lnTo>
                  <a:pt x="1049790" y="33422"/>
                </a:lnTo>
                <a:lnTo>
                  <a:pt x="1093411" y="47667"/>
                </a:lnTo>
                <a:lnTo>
                  <a:pt x="1135918" y="64255"/>
                </a:lnTo>
                <a:lnTo>
                  <a:pt x="1177233" y="83106"/>
                </a:lnTo>
                <a:lnTo>
                  <a:pt x="1217281" y="104146"/>
                </a:lnTo>
                <a:lnTo>
                  <a:pt x="1255984" y="127298"/>
                </a:lnTo>
                <a:lnTo>
                  <a:pt x="1293266" y="152484"/>
                </a:lnTo>
                <a:lnTo>
                  <a:pt x="1329050" y="179628"/>
                </a:lnTo>
                <a:lnTo>
                  <a:pt x="1363260" y="208654"/>
                </a:lnTo>
                <a:lnTo>
                  <a:pt x="1395818" y="239484"/>
                </a:lnTo>
                <a:lnTo>
                  <a:pt x="1426648" y="272042"/>
                </a:lnTo>
                <a:lnTo>
                  <a:pt x="1455673" y="306251"/>
                </a:lnTo>
                <a:lnTo>
                  <a:pt x="1482818" y="342035"/>
                </a:lnTo>
                <a:lnTo>
                  <a:pt x="1508004" y="379317"/>
                </a:lnTo>
                <a:lnTo>
                  <a:pt x="1531155" y="418021"/>
                </a:lnTo>
                <a:lnTo>
                  <a:pt x="1552195" y="458068"/>
                </a:lnTo>
                <a:lnTo>
                  <a:pt x="1571047" y="499384"/>
                </a:lnTo>
                <a:lnTo>
                  <a:pt x="1587634" y="541890"/>
                </a:lnTo>
                <a:lnTo>
                  <a:pt x="1601880" y="585512"/>
                </a:lnTo>
                <a:lnTo>
                  <a:pt x="1613707" y="630171"/>
                </a:lnTo>
                <a:lnTo>
                  <a:pt x="1623040" y="675791"/>
                </a:lnTo>
                <a:lnTo>
                  <a:pt x="1629801" y="722295"/>
                </a:lnTo>
                <a:lnTo>
                  <a:pt x="1633914" y="769607"/>
                </a:lnTo>
                <a:lnTo>
                  <a:pt x="1635302" y="817650"/>
                </a:lnTo>
                <a:lnTo>
                  <a:pt x="1633914" y="865694"/>
                </a:lnTo>
                <a:lnTo>
                  <a:pt x="1629801" y="913006"/>
                </a:lnTo>
                <a:lnTo>
                  <a:pt x="1623040" y="959510"/>
                </a:lnTo>
                <a:lnTo>
                  <a:pt x="1613707" y="1005130"/>
                </a:lnTo>
                <a:lnTo>
                  <a:pt x="1601880" y="1049789"/>
                </a:lnTo>
                <a:lnTo>
                  <a:pt x="1587634" y="1093410"/>
                </a:lnTo>
                <a:lnTo>
                  <a:pt x="1571047" y="1135917"/>
                </a:lnTo>
                <a:lnTo>
                  <a:pt x="1552195" y="1177233"/>
                </a:lnTo>
                <a:lnTo>
                  <a:pt x="1531155" y="1217280"/>
                </a:lnTo>
                <a:lnTo>
                  <a:pt x="1508004" y="1255983"/>
                </a:lnTo>
                <a:lnTo>
                  <a:pt x="1482818" y="1293265"/>
                </a:lnTo>
                <a:lnTo>
                  <a:pt x="1455673" y="1329049"/>
                </a:lnTo>
                <a:lnTo>
                  <a:pt x="1426648" y="1363259"/>
                </a:lnTo>
                <a:lnTo>
                  <a:pt x="1395818" y="1395817"/>
                </a:lnTo>
                <a:lnTo>
                  <a:pt x="1363260" y="1426647"/>
                </a:lnTo>
                <a:lnTo>
                  <a:pt x="1329050" y="1455673"/>
                </a:lnTo>
                <a:lnTo>
                  <a:pt x="1293266" y="1482817"/>
                </a:lnTo>
                <a:lnTo>
                  <a:pt x="1255984" y="1508003"/>
                </a:lnTo>
                <a:lnTo>
                  <a:pt x="1217281" y="1531154"/>
                </a:lnTo>
                <a:lnTo>
                  <a:pt x="1177233" y="1552194"/>
                </a:lnTo>
                <a:lnTo>
                  <a:pt x="1135918" y="1571046"/>
                </a:lnTo>
                <a:lnTo>
                  <a:pt x="1093411" y="1587633"/>
                </a:lnTo>
                <a:lnTo>
                  <a:pt x="1049790" y="1601879"/>
                </a:lnTo>
                <a:lnTo>
                  <a:pt x="1005131" y="1613707"/>
                </a:lnTo>
                <a:lnTo>
                  <a:pt x="959511" y="1623039"/>
                </a:lnTo>
                <a:lnTo>
                  <a:pt x="913006" y="1629800"/>
                </a:lnTo>
                <a:lnTo>
                  <a:pt x="865694" y="1633913"/>
                </a:lnTo>
                <a:lnTo>
                  <a:pt x="817651" y="1635301"/>
                </a:lnTo>
                <a:lnTo>
                  <a:pt x="769608" y="1633913"/>
                </a:lnTo>
                <a:lnTo>
                  <a:pt x="722295" y="1629800"/>
                </a:lnTo>
                <a:lnTo>
                  <a:pt x="675791" y="1623039"/>
                </a:lnTo>
                <a:lnTo>
                  <a:pt x="630171" y="1613707"/>
                </a:lnTo>
                <a:lnTo>
                  <a:pt x="585512" y="1601879"/>
                </a:lnTo>
                <a:lnTo>
                  <a:pt x="541891" y="1587633"/>
                </a:lnTo>
                <a:lnTo>
                  <a:pt x="499384" y="1571046"/>
                </a:lnTo>
                <a:lnTo>
                  <a:pt x="458068"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sp>
        <p:nvSpPr>
          <p:cNvPr id="10" name="object 10"/>
          <p:cNvSpPr txBox="1"/>
          <p:nvPr/>
        </p:nvSpPr>
        <p:spPr>
          <a:xfrm>
            <a:off x="10962568" y="4146335"/>
            <a:ext cx="843280" cy="621030"/>
          </a:xfrm>
          <a:prstGeom prst="rect">
            <a:avLst/>
          </a:prstGeom>
        </p:spPr>
        <p:txBody>
          <a:bodyPr vert="horz" wrap="square" lIns="0" tIns="27940" rIns="0" bIns="0" rtlCol="0">
            <a:spAutoFit/>
          </a:bodyPr>
          <a:lstStyle/>
          <a:p>
            <a:pPr marL="144145" marR="5080" indent="-132080">
              <a:lnSpc>
                <a:spcPts val="2320"/>
              </a:lnSpc>
              <a:spcBef>
                <a:spcPts val="220"/>
              </a:spcBef>
            </a:pPr>
            <a:r>
              <a:rPr sz="1950" dirty="0">
                <a:solidFill>
                  <a:srgbClr val="11688B"/>
                </a:solidFill>
                <a:latin typeface="Arial"/>
                <a:cs typeface="Arial"/>
              </a:rPr>
              <a:t>Flu-</a:t>
            </a:r>
            <a:r>
              <a:rPr sz="1950" spc="-20" dirty="0">
                <a:solidFill>
                  <a:srgbClr val="11688B"/>
                </a:solidFill>
                <a:latin typeface="Arial"/>
                <a:cs typeface="Arial"/>
              </a:rPr>
              <a:t>like </a:t>
            </a:r>
            <a:r>
              <a:rPr sz="1950" spc="-10" dirty="0">
                <a:solidFill>
                  <a:srgbClr val="11688B"/>
                </a:solidFill>
                <a:latin typeface="Arial"/>
                <a:cs typeface="Arial"/>
              </a:rPr>
              <a:t>fever</a:t>
            </a:r>
            <a:endParaRPr sz="1950">
              <a:latin typeface="Arial"/>
              <a:cs typeface="Arial"/>
            </a:endParaRPr>
          </a:p>
        </p:txBody>
      </p:sp>
      <p:sp>
        <p:nvSpPr>
          <p:cNvPr id="11" name="object 11"/>
          <p:cNvSpPr txBox="1"/>
          <p:nvPr/>
        </p:nvSpPr>
        <p:spPr>
          <a:xfrm>
            <a:off x="12751665" y="4322246"/>
            <a:ext cx="133794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11688B"/>
                </a:solidFill>
                <a:latin typeface="Arial"/>
                <a:cs typeface="Arial"/>
              </a:rPr>
              <a:t>Neuropathy</a:t>
            </a:r>
            <a:endParaRPr sz="1950">
              <a:latin typeface="Arial"/>
              <a:cs typeface="Arial"/>
            </a:endParaRPr>
          </a:p>
        </p:txBody>
      </p:sp>
      <p:sp>
        <p:nvSpPr>
          <p:cNvPr id="12" name="object 12"/>
          <p:cNvSpPr/>
          <p:nvPr/>
        </p:nvSpPr>
        <p:spPr>
          <a:xfrm>
            <a:off x="12591365" y="3728526"/>
            <a:ext cx="1635760" cy="1635760"/>
          </a:xfrm>
          <a:custGeom>
            <a:avLst/>
            <a:gdLst/>
            <a:ahLst/>
            <a:cxnLst/>
            <a:rect l="l" t="t" r="r" b="b"/>
            <a:pathLst>
              <a:path w="1635759" h="1635760">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8" y="83106"/>
                </a:lnTo>
                <a:lnTo>
                  <a:pt x="499384" y="64255"/>
                </a:lnTo>
                <a:lnTo>
                  <a:pt x="541891" y="47667"/>
                </a:lnTo>
                <a:lnTo>
                  <a:pt x="585512" y="33422"/>
                </a:lnTo>
                <a:lnTo>
                  <a:pt x="630171" y="21594"/>
                </a:lnTo>
                <a:lnTo>
                  <a:pt x="675791" y="12262"/>
                </a:lnTo>
                <a:lnTo>
                  <a:pt x="722295" y="5500"/>
                </a:lnTo>
                <a:lnTo>
                  <a:pt x="769608" y="1388"/>
                </a:lnTo>
                <a:lnTo>
                  <a:pt x="817651" y="0"/>
                </a:lnTo>
                <a:lnTo>
                  <a:pt x="865694" y="1388"/>
                </a:lnTo>
                <a:lnTo>
                  <a:pt x="913006" y="5500"/>
                </a:lnTo>
                <a:lnTo>
                  <a:pt x="959511" y="12262"/>
                </a:lnTo>
                <a:lnTo>
                  <a:pt x="1005131" y="21594"/>
                </a:lnTo>
                <a:lnTo>
                  <a:pt x="1049790" y="33422"/>
                </a:lnTo>
                <a:lnTo>
                  <a:pt x="1093411" y="47667"/>
                </a:lnTo>
                <a:lnTo>
                  <a:pt x="1135918" y="64255"/>
                </a:lnTo>
                <a:lnTo>
                  <a:pt x="1177233" y="83106"/>
                </a:lnTo>
                <a:lnTo>
                  <a:pt x="1217281" y="104146"/>
                </a:lnTo>
                <a:lnTo>
                  <a:pt x="1255984" y="127298"/>
                </a:lnTo>
                <a:lnTo>
                  <a:pt x="1293266" y="152484"/>
                </a:lnTo>
                <a:lnTo>
                  <a:pt x="1329050" y="179628"/>
                </a:lnTo>
                <a:lnTo>
                  <a:pt x="1363260" y="208654"/>
                </a:lnTo>
                <a:lnTo>
                  <a:pt x="1395818" y="239484"/>
                </a:lnTo>
                <a:lnTo>
                  <a:pt x="1426648" y="272042"/>
                </a:lnTo>
                <a:lnTo>
                  <a:pt x="1455673" y="306251"/>
                </a:lnTo>
                <a:lnTo>
                  <a:pt x="1482818" y="342035"/>
                </a:lnTo>
                <a:lnTo>
                  <a:pt x="1508004" y="379317"/>
                </a:lnTo>
                <a:lnTo>
                  <a:pt x="1531155" y="418021"/>
                </a:lnTo>
                <a:lnTo>
                  <a:pt x="1552195" y="458068"/>
                </a:lnTo>
                <a:lnTo>
                  <a:pt x="1571047" y="499384"/>
                </a:lnTo>
                <a:lnTo>
                  <a:pt x="1587634" y="541890"/>
                </a:lnTo>
                <a:lnTo>
                  <a:pt x="1601880" y="585512"/>
                </a:lnTo>
                <a:lnTo>
                  <a:pt x="1613707" y="630171"/>
                </a:lnTo>
                <a:lnTo>
                  <a:pt x="1623040" y="675791"/>
                </a:lnTo>
                <a:lnTo>
                  <a:pt x="1629801" y="722295"/>
                </a:lnTo>
                <a:lnTo>
                  <a:pt x="1633914" y="769607"/>
                </a:lnTo>
                <a:lnTo>
                  <a:pt x="1635302" y="817650"/>
                </a:lnTo>
                <a:lnTo>
                  <a:pt x="1633914" y="865694"/>
                </a:lnTo>
                <a:lnTo>
                  <a:pt x="1629801" y="913006"/>
                </a:lnTo>
                <a:lnTo>
                  <a:pt x="1623040" y="959510"/>
                </a:lnTo>
                <a:lnTo>
                  <a:pt x="1613707" y="1005130"/>
                </a:lnTo>
                <a:lnTo>
                  <a:pt x="1601880" y="1049789"/>
                </a:lnTo>
                <a:lnTo>
                  <a:pt x="1587634" y="1093410"/>
                </a:lnTo>
                <a:lnTo>
                  <a:pt x="1571047" y="1135917"/>
                </a:lnTo>
                <a:lnTo>
                  <a:pt x="1552195" y="1177233"/>
                </a:lnTo>
                <a:lnTo>
                  <a:pt x="1531155" y="1217280"/>
                </a:lnTo>
                <a:lnTo>
                  <a:pt x="1508004" y="1255983"/>
                </a:lnTo>
                <a:lnTo>
                  <a:pt x="1482818" y="1293265"/>
                </a:lnTo>
                <a:lnTo>
                  <a:pt x="1455673" y="1329049"/>
                </a:lnTo>
                <a:lnTo>
                  <a:pt x="1426648" y="1363259"/>
                </a:lnTo>
                <a:lnTo>
                  <a:pt x="1395818" y="1395817"/>
                </a:lnTo>
                <a:lnTo>
                  <a:pt x="1363260" y="1426647"/>
                </a:lnTo>
                <a:lnTo>
                  <a:pt x="1329050" y="1455673"/>
                </a:lnTo>
                <a:lnTo>
                  <a:pt x="1293266" y="1482817"/>
                </a:lnTo>
                <a:lnTo>
                  <a:pt x="1255984" y="1508003"/>
                </a:lnTo>
                <a:lnTo>
                  <a:pt x="1217281" y="1531154"/>
                </a:lnTo>
                <a:lnTo>
                  <a:pt x="1177233" y="1552194"/>
                </a:lnTo>
                <a:lnTo>
                  <a:pt x="1135918" y="1571046"/>
                </a:lnTo>
                <a:lnTo>
                  <a:pt x="1093411" y="1587633"/>
                </a:lnTo>
                <a:lnTo>
                  <a:pt x="1049790" y="1601879"/>
                </a:lnTo>
                <a:lnTo>
                  <a:pt x="1005131" y="1613707"/>
                </a:lnTo>
                <a:lnTo>
                  <a:pt x="959511" y="1623039"/>
                </a:lnTo>
                <a:lnTo>
                  <a:pt x="913006" y="1629800"/>
                </a:lnTo>
                <a:lnTo>
                  <a:pt x="865694" y="1633913"/>
                </a:lnTo>
                <a:lnTo>
                  <a:pt x="817651" y="1635301"/>
                </a:lnTo>
                <a:lnTo>
                  <a:pt x="769608" y="1633913"/>
                </a:lnTo>
                <a:lnTo>
                  <a:pt x="722295" y="1629800"/>
                </a:lnTo>
                <a:lnTo>
                  <a:pt x="675791" y="1623039"/>
                </a:lnTo>
                <a:lnTo>
                  <a:pt x="630171" y="1613707"/>
                </a:lnTo>
                <a:lnTo>
                  <a:pt x="585512" y="1601879"/>
                </a:lnTo>
                <a:lnTo>
                  <a:pt x="541891" y="1587633"/>
                </a:lnTo>
                <a:lnTo>
                  <a:pt x="499384" y="1571046"/>
                </a:lnTo>
                <a:lnTo>
                  <a:pt x="458068"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sp>
        <p:nvSpPr>
          <p:cNvPr id="13" name="object 13"/>
          <p:cNvSpPr txBox="1"/>
          <p:nvPr/>
        </p:nvSpPr>
        <p:spPr>
          <a:xfrm>
            <a:off x="14908290" y="4186544"/>
            <a:ext cx="1021715" cy="621030"/>
          </a:xfrm>
          <a:prstGeom prst="rect">
            <a:avLst/>
          </a:prstGeom>
        </p:spPr>
        <p:txBody>
          <a:bodyPr vert="horz" wrap="square" lIns="0" tIns="27940" rIns="0" bIns="0" rtlCol="0">
            <a:spAutoFit/>
          </a:bodyPr>
          <a:lstStyle/>
          <a:p>
            <a:pPr marL="124460" marR="5080" indent="-112395">
              <a:lnSpc>
                <a:spcPts val="2320"/>
              </a:lnSpc>
              <a:spcBef>
                <a:spcPts val="220"/>
              </a:spcBef>
            </a:pPr>
            <a:r>
              <a:rPr sz="1950" spc="-10" dirty="0">
                <a:solidFill>
                  <a:srgbClr val="11688B"/>
                </a:solidFill>
                <a:latin typeface="Arial"/>
                <a:cs typeface="Arial"/>
              </a:rPr>
              <a:t>Enlarged organs</a:t>
            </a:r>
            <a:endParaRPr sz="1950">
              <a:latin typeface="Arial"/>
              <a:cs typeface="Arial"/>
            </a:endParaRPr>
          </a:p>
        </p:txBody>
      </p:sp>
      <p:sp>
        <p:nvSpPr>
          <p:cNvPr id="14" name="object 14"/>
          <p:cNvSpPr/>
          <p:nvPr/>
        </p:nvSpPr>
        <p:spPr>
          <a:xfrm>
            <a:off x="14601356" y="3728526"/>
            <a:ext cx="1635760" cy="1635760"/>
          </a:xfrm>
          <a:custGeom>
            <a:avLst/>
            <a:gdLst/>
            <a:ahLst/>
            <a:cxnLst/>
            <a:rect l="l" t="t" r="r" b="b"/>
            <a:pathLst>
              <a:path w="1635759" h="1635760">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8" y="83106"/>
                </a:lnTo>
                <a:lnTo>
                  <a:pt x="499384" y="64255"/>
                </a:lnTo>
                <a:lnTo>
                  <a:pt x="541891" y="47667"/>
                </a:lnTo>
                <a:lnTo>
                  <a:pt x="585512" y="33422"/>
                </a:lnTo>
                <a:lnTo>
                  <a:pt x="630171" y="21594"/>
                </a:lnTo>
                <a:lnTo>
                  <a:pt x="675791" y="12262"/>
                </a:lnTo>
                <a:lnTo>
                  <a:pt x="722295" y="5500"/>
                </a:lnTo>
                <a:lnTo>
                  <a:pt x="769608" y="1388"/>
                </a:lnTo>
                <a:lnTo>
                  <a:pt x="817651" y="0"/>
                </a:lnTo>
                <a:lnTo>
                  <a:pt x="865694" y="1388"/>
                </a:lnTo>
                <a:lnTo>
                  <a:pt x="913006" y="5500"/>
                </a:lnTo>
                <a:lnTo>
                  <a:pt x="959511" y="12262"/>
                </a:lnTo>
                <a:lnTo>
                  <a:pt x="1005131" y="21594"/>
                </a:lnTo>
                <a:lnTo>
                  <a:pt x="1049790" y="33422"/>
                </a:lnTo>
                <a:lnTo>
                  <a:pt x="1093411" y="47667"/>
                </a:lnTo>
                <a:lnTo>
                  <a:pt x="1135918" y="64255"/>
                </a:lnTo>
                <a:lnTo>
                  <a:pt x="1177233" y="83106"/>
                </a:lnTo>
                <a:lnTo>
                  <a:pt x="1217281" y="104146"/>
                </a:lnTo>
                <a:lnTo>
                  <a:pt x="1255984" y="127298"/>
                </a:lnTo>
                <a:lnTo>
                  <a:pt x="1293266" y="152484"/>
                </a:lnTo>
                <a:lnTo>
                  <a:pt x="1329050" y="179628"/>
                </a:lnTo>
                <a:lnTo>
                  <a:pt x="1363260" y="208654"/>
                </a:lnTo>
                <a:lnTo>
                  <a:pt x="1395818" y="239484"/>
                </a:lnTo>
                <a:lnTo>
                  <a:pt x="1426648" y="272042"/>
                </a:lnTo>
                <a:lnTo>
                  <a:pt x="1455673" y="306251"/>
                </a:lnTo>
                <a:lnTo>
                  <a:pt x="1482818" y="342035"/>
                </a:lnTo>
                <a:lnTo>
                  <a:pt x="1508004" y="379317"/>
                </a:lnTo>
                <a:lnTo>
                  <a:pt x="1531155" y="418021"/>
                </a:lnTo>
                <a:lnTo>
                  <a:pt x="1552195" y="458068"/>
                </a:lnTo>
                <a:lnTo>
                  <a:pt x="1571047" y="499384"/>
                </a:lnTo>
                <a:lnTo>
                  <a:pt x="1587634" y="541890"/>
                </a:lnTo>
                <a:lnTo>
                  <a:pt x="1601880" y="585512"/>
                </a:lnTo>
                <a:lnTo>
                  <a:pt x="1613707" y="630171"/>
                </a:lnTo>
                <a:lnTo>
                  <a:pt x="1623040" y="675791"/>
                </a:lnTo>
                <a:lnTo>
                  <a:pt x="1629801" y="722295"/>
                </a:lnTo>
                <a:lnTo>
                  <a:pt x="1633914" y="769607"/>
                </a:lnTo>
                <a:lnTo>
                  <a:pt x="1635302" y="817650"/>
                </a:lnTo>
                <a:lnTo>
                  <a:pt x="1633914" y="865694"/>
                </a:lnTo>
                <a:lnTo>
                  <a:pt x="1629801" y="913006"/>
                </a:lnTo>
                <a:lnTo>
                  <a:pt x="1623040" y="959510"/>
                </a:lnTo>
                <a:lnTo>
                  <a:pt x="1613707" y="1005130"/>
                </a:lnTo>
                <a:lnTo>
                  <a:pt x="1601880" y="1049789"/>
                </a:lnTo>
                <a:lnTo>
                  <a:pt x="1587634" y="1093410"/>
                </a:lnTo>
                <a:lnTo>
                  <a:pt x="1571047" y="1135917"/>
                </a:lnTo>
                <a:lnTo>
                  <a:pt x="1552195" y="1177233"/>
                </a:lnTo>
                <a:lnTo>
                  <a:pt x="1531155" y="1217280"/>
                </a:lnTo>
                <a:lnTo>
                  <a:pt x="1508004" y="1255983"/>
                </a:lnTo>
                <a:lnTo>
                  <a:pt x="1482818" y="1293265"/>
                </a:lnTo>
                <a:lnTo>
                  <a:pt x="1455673" y="1329049"/>
                </a:lnTo>
                <a:lnTo>
                  <a:pt x="1426648" y="1363259"/>
                </a:lnTo>
                <a:lnTo>
                  <a:pt x="1395818" y="1395817"/>
                </a:lnTo>
                <a:lnTo>
                  <a:pt x="1363260" y="1426647"/>
                </a:lnTo>
                <a:lnTo>
                  <a:pt x="1329050" y="1455673"/>
                </a:lnTo>
                <a:lnTo>
                  <a:pt x="1293266" y="1482817"/>
                </a:lnTo>
                <a:lnTo>
                  <a:pt x="1255984" y="1508003"/>
                </a:lnTo>
                <a:lnTo>
                  <a:pt x="1217281" y="1531154"/>
                </a:lnTo>
                <a:lnTo>
                  <a:pt x="1177233" y="1552194"/>
                </a:lnTo>
                <a:lnTo>
                  <a:pt x="1135918" y="1571046"/>
                </a:lnTo>
                <a:lnTo>
                  <a:pt x="1093411" y="1587633"/>
                </a:lnTo>
                <a:lnTo>
                  <a:pt x="1049790" y="1601879"/>
                </a:lnTo>
                <a:lnTo>
                  <a:pt x="1005131" y="1613707"/>
                </a:lnTo>
                <a:lnTo>
                  <a:pt x="959511" y="1623039"/>
                </a:lnTo>
                <a:lnTo>
                  <a:pt x="913006" y="1629800"/>
                </a:lnTo>
                <a:lnTo>
                  <a:pt x="865694" y="1633913"/>
                </a:lnTo>
                <a:lnTo>
                  <a:pt x="817651" y="1635301"/>
                </a:lnTo>
                <a:lnTo>
                  <a:pt x="769608" y="1633913"/>
                </a:lnTo>
                <a:lnTo>
                  <a:pt x="722295" y="1629800"/>
                </a:lnTo>
                <a:lnTo>
                  <a:pt x="675791" y="1623039"/>
                </a:lnTo>
                <a:lnTo>
                  <a:pt x="630171" y="1613707"/>
                </a:lnTo>
                <a:lnTo>
                  <a:pt x="585512" y="1601879"/>
                </a:lnTo>
                <a:lnTo>
                  <a:pt x="541891" y="1587633"/>
                </a:lnTo>
                <a:lnTo>
                  <a:pt x="499384" y="1571046"/>
                </a:lnTo>
                <a:lnTo>
                  <a:pt x="458068"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sp>
        <p:nvSpPr>
          <p:cNvPr id="15" name="object 15"/>
          <p:cNvSpPr txBox="1"/>
          <p:nvPr/>
        </p:nvSpPr>
        <p:spPr>
          <a:xfrm>
            <a:off x="16897340" y="4053354"/>
            <a:ext cx="1063625" cy="922655"/>
          </a:xfrm>
          <a:prstGeom prst="rect">
            <a:avLst/>
          </a:prstGeom>
        </p:spPr>
        <p:txBody>
          <a:bodyPr vert="horz" wrap="square" lIns="0" tIns="15875" rIns="0" bIns="0" rtlCol="0">
            <a:spAutoFit/>
          </a:bodyPr>
          <a:lstStyle/>
          <a:p>
            <a:pPr marL="12700" marR="5080" indent="-635" algn="ctr">
              <a:lnSpc>
                <a:spcPct val="100200"/>
              </a:lnSpc>
              <a:spcBef>
                <a:spcPts val="125"/>
              </a:spcBef>
            </a:pPr>
            <a:r>
              <a:rPr sz="1950" spc="-20" dirty="0">
                <a:solidFill>
                  <a:srgbClr val="11688B"/>
                </a:solidFill>
                <a:latin typeface="Arial"/>
                <a:cs typeface="Arial"/>
              </a:rPr>
              <a:t>Skin </a:t>
            </a:r>
            <a:r>
              <a:rPr sz="1950" spc="-10" dirty="0">
                <a:solidFill>
                  <a:srgbClr val="11688B"/>
                </a:solidFill>
                <a:latin typeface="Arial"/>
                <a:cs typeface="Arial"/>
              </a:rPr>
              <a:t>changes/ lesions</a:t>
            </a:r>
            <a:endParaRPr sz="1950">
              <a:latin typeface="Arial"/>
              <a:cs typeface="Arial"/>
            </a:endParaRPr>
          </a:p>
        </p:txBody>
      </p:sp>
      <p:sp>
        <p:nvSpPr>
          <p:cNvPr id="16" name="object 16"/>
          <p:cNvSpPr/>
          <p:nvPr/>
        </p:nvSpPr>
        <p:spPr>
          <a:xfrm>
            <a:off x="16611347" y="3728526"/>
            <a:ext cx="1635760" cy="1635760"/>
          </a:xfrm>
          <a:custGeom>
            <a:avLst/>
            <a:gdLst/>
            <a:ahLst/>
            <a:cxnLst/>
            <a:rect l="l" t="t" r="r" b="b"/>
            <a:pathLst>
              <a:path w="1635759" h="1635760">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8" y="83106"/>
                </a:lnTo>
                <a:lnTo>
                  <a:pt x="499384" y="64255"/>
                </a:lnTo>
                <a:lnTo>
                  <a:pt x="541891" y="47667"/>
                </a:lnTo>
                <a:lnTo>
                  <a:pt x="585512" y="33422"/>
                </a:lnTo>
                <a:lnTo>
                  <a:pt x="630171" y="21594"/>
                </a:lnTo>
                <a:lnTo>
                  <a:pt x="675791" y="12262"/>
                </a:lnTo>
                <a:lnTo>
                  <a:pt x="722295" y="5500"/>
                </a:lnTo>
                <a:lnTo>
                  <a:pt x="769608" y="1388"/>
                </a:lnTo>
                <a:lnTo>
                  <a:pt x="817651" y="0"/>
                </a:lnTo>
                <a:lnTo>
                  <a:pt x="865694" y="1388"/>
                </a:lnTo>
                <a:lnTo>
                  <a:pt x="913006" y="5500"/>
                </a:lnTo>
                <a:lnTo>
                  <a:pt x="959511" y="12262"/>
                </a:lnTo>
                <a:lnTo>
                  <a:pt x="1005131" y="21594"/>
                </a:lnTo>
                <a:lnTo>
                  <a:pt x="1049790" y="33422"/>
                </a:lnTo>
                <a:lnTo>
                  <a:pt x="1093411" y="47667"/>
                </a:lnTo>
                <a:lnTo>
                  <a:pt x="1135918" y="64255"/>
                </a:lnTo>
                <a:lnTo>
                  <a:pt x="1177233" y="83106"/>
                </a:lnTo>
                <a:lnTo>
                  <a:pt x="1217281" y="104146"/>
                </a:lnTo>
                <a:lnTo>
                  <a:pt x="1255984" y="127298"/>
                </a:lnTo>
                <a:lnTo>
                  <a:pt x="1293266" y="152484"/>
                </a:lnTo>
                <a:lnTo>
                  <a:pt x="1329050" y="179628"/>
                </a:lnTo>
                <a:lnTo>
                  <a:pt x="1363260" y="208654"/>
                </a:lnTo>
                <a:lnTo>
                  <a:pt x="1395818" y="239484"/>
                </a:lnTo>
                <a:lnTo>
                  <a:pt x="1426648" y="272042"/>
                </a:lnTo>
                <a:lnTo>
                  <a:pt x="1455673" y="306251"/>
                </a:lnTo>
                <a:lnTo>
                  <a:pt x="1482818" y="342035"/>
                </a:lnTo>
                <a:lnTo>
                  <a:pt x="1508004" y="379317"/>
                </a:lnTo>
                <a:lnTo>
                  <a:pt x="1531155" y="418021"/>
                </a:lnTo>
                <a:lnTo>
                  <a:pt x="1552195" y="458068"/>
                </a:lnTo>
                <a:lnTo>
                  <a:pt x="1571047" y="499384"/>
                </a:lnTo>
                <a:lnTo>
                  <a:pt x="1587634" y="541890"/>
                </a:lnTo>
                <a:lnTo>
                  <a:pt x="1601880" y="585512"/>
                </a:lnTo>
                <a:lnTo>
                  <a:pt x="1613707" y="630171"/>
                </a:lnTo>
                <a:lnTo>
                  <a:pt x="1623040" y="675791"/>
                </a:lnTo>
                <a:lnTo>
                  <a:pt x="1629801" y="722295"/>
                </a:lnTo>
                <a:lnTo>
                  <a:pt x="1633914" y="769607"/>
                </a:lnTo>
                <a:lnTo>
                  <a:pt x="1635302" y="817650"/>
                </a:lnTo>
                <a:lnTo>
                  <a:pt x="1633914" y="865694"/>
                </a:lnTo>
                <a:lnTo>
                  <a:pt x="1629801" y="913006"/>
                </a:lnTo>
                <a:lnTo>
                  <a:pt x="1623040" y="959510"/>
                </a:lnTo>
                <a:lnTo>
                  <a:pt x="1613707" y="1005130"/>
                </a:lnTo>
                <a:lnTo>
                  <a:pt x="1601880" y="1049789"/>
                </a:lnTo>
                <a:lnTo>
                  <a:pt x="1587634" y="1093410"/>
                </a:lnTo>
                <a:lnTo>
                  <a:pt x="1571047" y="1135917"/>
                </a:lnTo>
                <a:lnTo>
                  <a:pt x="1552195" y="1177233"/>
                </a:lnTo>
                <a:lnTo>
                  <a:pt x="1531155" y="1217280"/>
                </a:lnTo>
                <a:lnTo>
                  <a:pt x="1508004" y="1255983"/>
                </a:lnTo>
                <a:lnTo>
                  <a:pt x="1482818" y="1293265"/>
                </a:lnTo>
                <a:lnTo>
                  <a:pt x="1455673" y="1329049"/>
                </a:lnTo>
                <a:lnTo>
                  <a:pt x="1426648" y="1363259"/>
                </a:lnTo>
                <a:lnTo>
                  <a:pt x="1395818" y="1395817"/>
                </a:lnTo>
                <a:lnTo>
                  <a:pt x="1363260" y="1426647"/>
                </a:lnTo>
                <a:lnTo>
                  <a:pt x="1329050" y="1455673"/>
                </a:lnTo>
                <a:lnTo>
                  <a:pt x="1293266" y="1482817"/>
                </a:lnTo>
                <a:lnTo>
                  <a:pt x="1255984" y="1508003"/>
                </a:lnTo>
                <a:lnTo>
                  <a:pt x="1217281" y="1531154"/>
                </a:lnTo>
                <a:lnTo>
                  <a:pt x="1177233" y="1552194"/>
                </a:lnTo>
                <a:lnTo>
                  <a:pt x="1135918" y="1571046"/>
                </a:lnTo>
                <a:lnTo>
                  <a:pt x="1093411" y="1587633"/>
                </a:lnTo>
                <a:lnTo>
                  <a:pt x="1049790" y="1601879"/>
                </a:lnTo>
                <a:lnTo>
                  <a:pt x="1005131" y="1613707"/>
                </a:lnTo>
                <a:lnTo>
                  <a:pt x="959511" y="1623039"/>
                </a:lnTo>
                <a:lnTo>
                  <a:pt x="913006" y="1629800"/>
                </a:lnTo>
                <a:lnTo>
                  <a:pt x="865694" y="1633913"/>
                </a:lnTo>
                <a:lnTo>
                  <a:pt x="817651" y="1635301"/>
                </a:lnTo>
                <a:lnTo>
                  <a:pt x="769608" y="1633913"/>
                </a:lnTo>
                <a:lnTo>
                  <a:pt x="722295" y="1629800"/>
                </a:lnTo>
                <a:lnTo>
                  <a:pt x="675791" y="1623039"/>
                </a:lnTo>
                <a:lnTo>
                  <a:pt x="630171" y="1613707"/>
                </a:lnTo>
                <a:lnTo>
                  <a:pt x="585512" y="1601879"/>
                </a:lnTo>
                <a:lnTo>
                  <a:pt x="541891" y="1587633"/>
                </a:lnTo>
                <a:lnTo>
                  <a:pt x="499384" y="1571046"/>
                </a:lnTo>
                <a:lnTo>
                  <a:pt x="458068"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sp>
        <p:nvSpPr>
          <p:cNvPr id="17" name="object 17"/>
          <p:cNvSpPr txBox="1"/>
          <p:nvPr/>
        </p:nvSpPr>
        <p:spPr>
          <a:xfrm>
            <a:off x="10954766" y="6438203"/>
            <a:ext cx="891540"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11688B"/>
                </a:solidFill>
                <a:latin typeface="Arial"/>
                <a:cs typeface="Arial"/>
              </a:rPr>
              <a:t>Arthritis</a:t>
            </a:r>
            <a:endParaRPr sz="1950">
              <a:latin typeface="Arial"/>
              <a:cs typeface="Arial"/>
            </a:endParaRPr>
          </a:p>
        </p:txBody>
      </p:sp>
      <p:sp>
        <p:nvSpPr>
          <p:cNvPr id="18" name="object 18"/>
          <p:cNvSpPr/>
          <p:nvPr/>
        </p:nvSpPr>
        <p:spPr>
          <a:xfrm>
            <a:off x="10582389" y="5771711"/>
            <a:ext cx="1635760" cy="1635760"/>
          </a:xfrm>
          <a:custGeom>
            <a:avLst/>
            <a:gdLst/>
            <a:ahLst/>
            <a:cxnLst/>
            <a:rect l="l" t="t" r="r" b="b"/>
            <a:pathLst>
              <a:path w="1635759" h="1635759">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8" y="83106"/>
                </a:lnTo>
                <a:lnTo>
                  <a:pt x="499384" y="64255"/>
                </a:lnTo>
                <a:lnTo>
                  <a:pt x="541891" y="47667"/>
                </a:lnTo>
                <a:lnTo>
                  <a:pt x="585512" y="33422"/>
                </a:lnTo>
                <a:lnTo>
                  <a:pt x="630171" y="21594"/>
                </a:lnTo>
                <a:lnTo>
                  <a:pt x="675791" y="12262"/>
                </a:lnTo>
                <a:lnTo>
                  <a:pt x="722295" y="5500"/>
                </a:lnTo>
                <a:lnTo>
                  <a:pt x="769608" y="1388"/>
                </a:lnTo>
                <a:lnTo>
                  <a:pt x="817651" y="0"/>
                </a:lnTo>
                <a:lnTo>
                  <a:pt x="865694" y="1388"/>
                </a:lnTo>
                <a:lnTo>
                  <a:pt x="913006" y="5500"/>
                </a:lnTo>
                <a:lnTo>
                  <a:pt x="959511" y="12262"/>
                </a:lnTo>
                <a:lnTo>
                  <a:pt x="1005131" y="21594"/>
                </a:lnTo>
                <a:lnTo>
                  <a:pt x="1049790" y="33422"/>
                </a:lnTo>
                <a:lnTo>
                  <a:pt x="1093411" y="47667"/>
                </a:lnTo>
                <a:lnTo>
                  <a:pt x="1135918" y="64255"/>
                </a:lnTo>
                <a:lnTo>
                  <a:pt x="1177233" y="83106"/>
                </a:lnTo>
                <a:lnTo>
                  <a:pt x="1217281" y="104146"/>
                </a:lnTo>
                <a:lnTo>
                  <a:pt x="1255984" y="127298"/>
                </a:lnTo>
                <a:lnTo>
                  <a:pt x="1293266" y="152484"/>
                </a:lnTo>
                <a:lnTo>
                  <a:pt x="1329050" y="179628"/>
                </a:lnTo>
                <a:lnTo>
                  <a:pt x="1363260" y="208654"/>
                </a:lnTo>
                <a:lnTo>
                  <a:pt x="1395818" y="239484"/>
                </a:lnTo>
                <a:lnTo>
                  <a:pt x="1426648" y="272042"/>
                </a:lnTo>
                <a:lnTo>
                  <a:pt x="1455673" y="306251"/>
                </a:lnTo>
                <a:lnTo>
                  <a:pt x="1482818" y="342035"/>
                </a:lnTo>
                <a:lnTo>
                  <a:pt x="1508004" y="379317"/>
                </a:lnTo>
                <a:lnTo>
                  <a:pt x="1531155" y="418021"/>
                </a:lnTo>
                <a:lnTo>
                  <a:pt x="1552195" y="458068"/>
                </a:lnTo>
                <a:lnTo>
                  <a:pt x="1571047" y="499384"/>
                </a:lnTo>
                <a:lnTo>
                  <a:pt x="1587634" y="541890"/>
                </a:lnTo>
                <a:lnTo>
                  <a:pt x="1601880" y="585512"/>
                </a:lnTo>
                <a:lnTo>
                  <a:pt x="1613707" y="630171"/>
                </a:lnTo>
                <a:lnTo>
                  <a:pt x="1623040" y="675791"/>
                </a:lnTo>
                <a:lnTo>
                  <a:pt x="1629801" y="722295"/>
                </a:lnTo>
                <a:lnTo>
                  <a:pt x="1633914" y="769607"/>
                </a:lnTo>
                <a:lnTo>
                  <a:pt x="1635302" y="817650"/>
                </a:lnTo>
                <a:lnTo>
                  <a:pt x="1633914" y="865694"/>
                </a:lnTo>
                <a:lnTo>
                  <a:pt x="1629801" y="913006"/>
                </a:lnTo>
                <a:lnTo>
                  <a:pt x="1623040" y="959510"/>
                </a:lnTo>
                <a:lnTo>
                  <a:pt x="1613707" y="1005130"/>
                </a:lnTo>
                <a:lnTo>
                  <a:pt x="1601880" y="1049789"/>
                </a:lnTo>
                <a:lnTo>
                  <a:pt x="1587634" y="1093410"/>
                </a:lnTo>
                <a:lnTo>
                  <a:pt x="1571047" y="1135917"/>
                </a:lnTo>
                <a:lnTo>
                  <a:pt x="1552195" y="1177233"/>
                </a:lnTo>
                <a:lnTo>
                  <a:pt x="1531155" y="1217280"/>
                </a:lnTo>
                <a:lnTo>
                  <a:pt x="1508004" y="1255983"/>
                </a:lnTo>
                <a:lnTo>
                  <a:pt x="1482818" y="1293265"/>
                </a:lnTo>
                <a:lnTo>
                  <a:pt x="1455673" y="1329049"/>
                </a:lnTo>
                <a:lnTo>
                  <a:pt x="1426648" y="1363259"/>
                </a:lnTo>
                <a:lnTo>
                  <a:pt x="1395818" y="1395817"/>
                </a:lnTo>
                <a:lnTo>
                  <a:pt x="1363260" y="1426647"/>
                </a:lnTo>
                <a:lnTo>
                  <a:pt x="1329050" y="1455673"/>
                </a:lnTo>
                <a:lnTo>
                  <a:pt x="1293266" y="1482817"/>
                </a:lnTo>
                <a:lnTo>
                  <a:pt x="1255984" y="1508003"/>
                </a:lnTo>
                <a:lnTo>
                  <a:pt x="1217281" y="1531154"/>
                </a:lnTo>
                <a:lnTo>
                  <a:pt x="1177233" y="1552194"/>
                </a:lnTo>
                <a:lnTo>
                  <a:pt x="1135918" y="1571046"/>
                </a:lnTo>
                <a:lnTo>
                  <a:pt x="1093411" y="1587633"/>
                </a:lnTo>
                <a:lnTo>
                  <a:pt x="1049790" y="1601879"/>
                </a:lnTo>
                <a:lnTo>
                  <a:pt x="1005131" y="1613707"/>
                </a:lnTo>
                <a:lnTo>
                  <a:pt x="959511" y="1623039"/>
                </a:lnTo>
                <a:lnTo>
                  <a:pt x="913006" y="1629800"/>
                </a:lnTo>
                <a:lnTo>
                  <a:pt x="865694" y="1633913"/>
                </a:lnTo>
                <a:lnTo>
                  <a:pt x="817651" y="1635301"/>
                </a:lnTo>
                <a:lnTo>
                  <a:pt x="769608" y="1633913"/>
                </a:lnTo>
                <a:lnTo>
                  <a:pt x="722295" y="1629800"/>
                </a:lnTo>
                <a:lnTo>
                  <a:pt x="675791" y="1623039"/>
                </a:lnTo>
                <a:lnTo>
                  <a:pt x="630171" y="1613707"/>
                </a:lnTo>
                <a:lnTo>
                  <a:pt x="585512" y="1601879"/>
                </a:lnTo>
                <a:lnTo>
                  <a:pt x="541891" y="1587633"/>
                </a:lnTo>
                <a:lnTo>
                  <a:pt x="499384" y="1571046"/>
                </a:lnTo>
                <a:lnTo>
                  <a:pt x="458068"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sp>
        <p:nvSpPr>
          <p:cNvPr id="19" name="object 19"/>
          <p:cNvSpPr txBox="1"/>
          <p:nvPr/>
        </p:nvSpPr>
        <p:spPr>
          <a:xfrm>
            <a:off x="12859704" y="6438203"/>
            <a:ext cx="100393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11688B"/>
                </a:solidFill>
                <a:latin typeface="Arial"/>
                <a:cs typeface="Arial"/>
              </a:rPr>
              <a:t>Anaemia</a:t>
            </a:r>
            <a:endParaRPr sz="1950">
              <a:latin typeface="Arial"/>
              <a:cs typeface="Arial"/>
            </a:endParaRPr>
          </a:p>
        </p:txBody>
      </p:sp>
      <p:sp>
        <p:nvSpPr>
          <p:cNvPr id="20" name="object 20"/>
          <p:cNvSpPr/>
          <p:nvPr/>
        </p:nvSpPr>
        <p:spPr>
          <a:xfrm>
            <a:off x="12543618" y="5771711"/>
            <a:ext cx="1635760" cy="1635760"/>
          </a:xfrm>
          <a:custGeom>
            <a:avLst/>
            <a:gdLst/>
            <a:ahLst/>
            <a:cxnLst/>
            <a:rect l="l" t="t" r="r" b="b"/>
            <a:pathLst>
              <a:path w="1635759" h="1635759">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8" y="83106"/>
                </a:lnTo>
                <a:lnTo>
                  <a:pt x="499384" y="64255"/>
                </a:lnTo>
                <a:lnTo>
                  <a:pt x="541891" y="47667"/>
                </a:lnTo>
                <a:lnTo>
                  <a:pt x="585512" y="33422"/>
                </a:lnTo>
                <a:lnTo>
                  <a:pt x="630171" y="21594"/>
                </a:lnTo>
                <a:lnTo>
                  <a:pt x="675791" y="12262"/>
                </a:lnTo>
                <a:lnTo>
                  <a:pt x="722295" y="5500"/>
                </a:lnTo>
                <a:lnTo>
                  <a:pt x="769608" y="1388"/>
                </a:lnTo>
                <a:lnTo>
                  <a:pt x="817651" y="0"/>
                </a:lnTo>
                <a:lnTo>
                  <a:pt x="865694" y="1388"/>
                </a:lnTo>
                <a:lnTo>
                  <a:pt x="913006" y="5500"/>
                </a:lnTo>
                <a:lnTo>
                  <a:pt x="959511" y="12262"/>
                </a:lnTo>
                <a:lnTo>
                  <a:pt x="1005131" y="21594"/>
                </a:lnTo>
                <a:lnTo>
                  <a:pt x="1049790" y="33422"/>
                </a:lnTo>
                <a:lnTo>
                  <a:pt x="1093411" y="47667"/>
                </a:lnTo>
                <a:lnTo>
                  <a:pt x="1135918" y="64255"/>
                </a:lnTo>
                <a:lnTo>
                  <a:pt x="1177233" y="83106"/>
                </a:lnTo>
                <a:lnTo>
                  <a:pt x="1217281" y="104146"/>
                </a:lnTo>
                <a:lnTo>
                  <a:pt x="1255984" y="127298"/>
                </a:lnTo>
                <a:lnTo>
                  <a:pt x="1293266" y="152484"/>
                </a:lnTo>
                <a:lnTo>
                  <a:pt x="1329050" y="179628"/>
                </a:lnTo>
                <a:lnTo>
                  <a:pt x="1363260" y="208654"/>
                </a:lnTo>
                <a:lnTo>
                  <a:pt x="1395818" y="239484"/>
                </a:lnTo>
                <a:lnTo>
                  <a:pt x="1426648" y="272042"/>
                </a:lnTo>
                <a:lnTo>
                  <a:pt x="1455673" y="306251"/>
                </a:lnTo>
                <a:lnTo>
                  <a:pt x="1482818" y="342035"/>
                </a:lnTo>
                <a:lnTo>
                  <a:pt x="1508004" y="379317"/>
                </a:lnTo>
                <a:lnTo>
                  <a:pt x="1531155" y="418021"/>
                </a:lnTo>
                <a:lnTo>
                  <a:pt x="1552195" y="458068"/>
                </a:lnTo>
                <a:lnTo>
                  <a:pt x="1571047" y="499384"/>
                </a:lnTo>
                <a:lnTo>
                  <a:pt x="1587634" y="541890"/>
                </a:lnTo>
                <a:lnTo>
                  <a:pt x="1601880" y="585512"/>
                </a:lnTo>
                <a:lnTo>
                  <a:pt x="1613707" y="630171"/>
                </a:lnTo>
                <a:lnTo>
                  <a:pt x="1623040" y="675791"/>
                </a:lnTo>
                <a:lnTo>
                  <a:pt x="1629801" y="722295"/>
                </a:lnTo>
                <a:lnTo>
                  <a:pt x="1633914" y="769607"/>
                </a:lnTo>
                <a:lnTo>
                  <a:pt x="1635302" y="817650"/>
                </a:lnTo>
                <a:lnTo>
                  <a:pt x="1633914" y="865694"/>
                </a:lnTo>
                <a:lnTo>
                  <a:pt x="1629801" y="913006"/>
                </a:lnTo>
                <a:lnTo>
                  <a:pt x="1623040" y="959510"/>
                </a:lnTo>
                <a:lnTo>
                  <a:pt x="1613707" y="1005130"/>
                </a:lnTo>
                <a:lnTo>
                  <a:pt x="1601880" y="1049789"/>
                </a:lnTo>
                <a:lnTo>
                  <a:pt x="1587634" y="1093410"/>
                </a:lnTo>
                <a:lnTo>
                  <a:pt x="1571047" y="1135917"/>
                </a:lnTo>
                <a:lnTo>
                  <a:pt x="1552195" y="1177233"/>
                </a:lnTo>
                <a:lnTo>
                  <a:pt x="1531155" y="1217280"/>
                </a:lnTo>
                <a:lnTo>
                  <a:pt x="1508004" y="1255983"/>
                </a:lnTo>
                <a:lnTo>
                  <a:pt x="1482818" y="1293265"/>
                </a:lnTo>
                <a:lnTo>
                  <a:pt x="1455673" y="1329049"/>
                </a:lnTo>
                <a:lnTo>
                  <a:pt x="1426648" y="1363259"/>
                </a:lnTo>
                <a:lnTo>
                  <a:pt x="1395818" y="1395817"/>
                </a:lnTo>
                <a:lnTo>
                  <a:pt x="1363260" y="1426647"/>
                </a:lnTo>
                <a:lnTo>
                  <a:pt x="1329050" y="1455673"/>
                </a:lnTo>
                <a:lnTo>
                  <a:pt x="1293266" y="1482817"/>
                </a:lnTo>
                <a:lnTo>
                  <a:pt x="1255984" y="1508003"/>
                </a:lnTo>
                <a:lnTo>
                  <a:pt x="1217281" y="1531154"/>
                </a:lnTo>
                <a:lnTo>
                  <a:pt x="1177233" y="1552194"/>
                </a:lnTo>
                <a:lnTo>
                  <a:pt x="1135918" y="1571046"/>
                </a:lnTo>
                <a:lnTo>
                  <a:pt x="1093411" y="1587633"/>
                </a:lnTo>
                <a:lnTo>
                  <a:pt x="1049790" y="1601879"/>
                </a:lnTo>
                <a:lnTo>
                  <a:pt x="1005131" y="1613707"/>
                </a:lnTo>
                <a:lnTo>
                  <a:pt x="959511" y="1623039"/>
                </a:lnTo>
                <a:lnTo>
                  <a:pt x="913006" y="1629800"/>
                </a:lnTo>
                <a:lnTo>
                  <a:pt x="865694" y="1633913"/>
                </a:lnTo>
                <a:lnTo>
                  <a:pt x="817651" y="1635301"/>
                </a:lnTo>
                <a:lnTo>
                  <a:pt x="769608" y="1633913"/>
                </a:lnTo>
                <a:lnTo>
                  <a:pt x="722295" y="1629800"/>
                </a:lnTo>
                <a:lnTo>
                  <a:pt x="675791" y="1623039"/>
                </a:lnTo>
                <a:lnTo>
                  <a:pt x="630171" y="1613707"/>
                </a:lnTo>
                <a:lnTo>
                  <a:pt x="585512" y="1601879"/>
                </a:lnTo>
                <a:lnTo>
                  <a:pt x="541891" y="1587633"/>
                </a:lnTo>
                <a:lnTo>
                  <a:pt x="499384" y="1571046"/>
                </a:lnTo>
                <a:lnTo>
                  <a:pt x="458068"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sp>
        <p:nvSpPr>
          <p:cNvPr id="21" name="object 21"/>
          <p:cNvSpPr txBox="1"/>
          <p:nvPr/>
        </p:nvSpPr>
        <p:spPr>
          <a:xfrm>
            <a:off x="14924185" y="6438203"/>
            <a:ext cx="98488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11688B"/>
                </a:solidFill>
                <a:latin typeface="Arial"/>
                <a:cs typeface="Arial"/>
              </a:rPr>
              <a:t>Oedema</a:t>
            </a:r>
            <a:endParaRPr sz="1950">
              <a:latin typeface="Arial"/>
              <a:cs typeface="Arial"/>
            </a:endParaRPr>
          </a:p>
        </p:txBody>
      </p:sp>
      <p:sp>
        <p:nvSpPr>
          <p:cNvPr id="22" name="object 22"/>
          <p:cNvSpPr/>
          <p:nvPr/>
        </p:nvSpPr>
        <p:spPr>
          <a:xfrm>
            <a:off x="14601356" y="5771711"/>
            <a:ext cx="1635760" cy="1635760"/>
          </a:xfrm>
          <a:custGeom>
            <a:avLst/>
            <a:gdLst/>
            <a:ahLst/>
            <a:cxnLst/>
            <a:rect l="l" t="t" r="r" b="b"/>
            <a:pathLst>
              <a:path w="1635759" h="1635759">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9" y="83106"/>
                </a:lnTo>
                <a:lnTo>
                  <a:pt x="499384" y="64255"/>
                </a:lnTo>
                <a:lnTo>
                  <a:pt x="541891" y="47667"/>
                </a:lnTo>
                <a:lnTo>
                  <a:pt x="585512" y="33422"/>
                </a:lnTo>
                <a:lnTo>
                  <a:pt x="630171" y="21594"/>
                </a:lnTo>
                <a:lnTo>
                  <a:pt x="675791" y="12262"/>
                </a:lnTo>
                <a:lnTo>
                  <a:pt x="722296" y="5500"/>
                </a:lnTo>
                <a:lnTo>
                  <a:pt x="769608" y="1388"/>
                </a:lnTo>
                <a:lnTo>
                  <a:pt x="817651" y="0"/>
                </a:lnTo>
                <a:lnTo>
                  <a:pt x="865694" y="1388"/>
                </a:lnTo>
                <a:lnTo>
                  <a:pt x="913007" y="5500"/>
                </a:lnTo>
                <a:lnTo>
                  <a:pt x="959511" y="12262"/>
                </a:lnTo>
                <a:lnTo>
                  <a:pt x="1005131" y="21594"/>
                </a:lnTo>
                <a:lnTo>
                  <a:pt x="1049790" y="33422"/>
                </a:lnTo>
                <a:lnTo>
                  <a:pt x="1093411" y="47667"/>
                </a:lnTo>
                <a:lnTo>
                  <a:pt x="1135918" y="64255"/>
                </a:lnTo>
                <a:lnTo>
                  <a:pt x="1177234" y="83106"/>
                </a:lnTo>
                <a:lnTo>
                  <a:pt x="1217281" y="104146"/>
                </a:lnTo>
                <a:lnTo>
                  <a:pt x="1255985" y="127298"/>
                </a:lnTo>
                <a:lnTo>
                  <a:pt x="1293266" y="152484"/>
                </a:lnTo>
                <a:lnTo>
                  <a:pt x="1329051" y="179628"/>
                </a:lnTo>
                <a:lnTo>
                  <a:pt x="1363260" y="208654"/>
                </a:lnTo>
                <a:lnTo>
                  <a:pt x="1395818" y="239484"/>
                </a:lnTo>
                <a:lnTo>
                  <a:pt x="1426648" y="272042"/>
                </a:lnTo>
                <a:lnTo>
                  <a:pt x="1455674" y="306251"/>
                </a:lnTo>
                <a:lnTo>
                  <a:pt x="1482818" y="342035"/>
                </a:lnTo>
                <a:lnTo>
                  <a:pt x="1508004" y="379317"/>
                </a:lnTo>
                <a:lnTo>
                  <a:pt x="1531156" y="418021"/>
                </a:lnTo>
                <a:lnTo>
                  <a:pt x="1552196" y="458068"/>
                </a:lnTo>
                <a:lnTo>
                  <a:pt x="1571048" y="499384"/>
                </a:lnTo>
                <a:lnTo>
                  <a:pt x="1587635" y="541890"/>
                </a:lnTo>
                <a:lnTo>
                  <a:pt x="1601881" y="585512"/>
                </a:lnTo>
                <a:lnTo>
                  <a:pt x="1613708" y="630171"/>
                </a:lnTo>
                <a:lnTo>
                  <a:pt x="1623041" y="675791"/>
                </a:lnTo>
                <a:lnTo>
                  <a:pt x="1629802" y="722295"/>
                </a:lnTo>
                <a:lnTo>
                  <a:pt x="1633915" y="769607"/>
                </a:lnTo>
                <a:lnTo>
                  <a:pt x="1635303" y="817650"/>
                </a:lnTo>
                <a:lnTo>
                  <a:pt x="1633915" y="865694"/>
                </a:lnTo>
                <a:lnTo>
                  <a:pt x="1629802" y="913006"/>
                </a:lnTo>
                <a:lnTo>
                  <a:pt x="1623041" y="959510"/>
                </a:lnTo>
                <a:lnTo>
                  <a:pt x="1613708" y="1005130"/>
                </a:lnTo>
                <a:lnTo>
                  <a:pt x="1601881" y="1049789"/>
                </a:lnTo>
                <a:lnTo>
                  <a:pt x="1587635" y="1093410"/>
                </a:lnTo>
                <a:lnTo>
                  <a:pt x="1571048" y="1135917"/>
                </a:lnTo>
                <a:lnTo>
                  <a:pt x="1552196" y="1177233"/>
                </a:lnTo>
                <a:lnTo>
                  <a:pt x="1531156" y="1217280"/>
                </a:lnTo>
                <a:lnTo>
                  <a:pt x="1508004" y="1255983"/>
                </a:lnTo>
                <a:lnTo>
                  <a:pt x="1482818" y="1293265"/>
                </a:lnTo>
                <a:lnTo>
                  <a:pt x="1455674" y="1329049"/>
                </a:lnTo>
                <a:lnTo>
                  <a:pt x="1426648" y="1363259"/>
                </a:lnTo>
                <a:lnTo>
                  <a:pt x="1395818" y="1395817"/>
                </a:lnTo>
                <a:lnTo>
                  <a:pt x="1363260" y="1426647"/>
                </a:lnTo>
                <a:lnTo>
                  <a:pt x="1329051" y="1455673"/>
                </a:lnTo>
                <a:lnTo>
                  <a:pt x="1293266" y="1482817"/>
                </a:lnTo>
                <a:lnTo>
                  <a:pt x="1255985" y="1508003"/>
                </a:lnTo>
                <a:lnTo>
                  <a:pt x="1217281" y="1531154"/>
                </a:lnTo>
                <a:lnTo>
                  <a:pt x="1177234" y="1552194"/>
                </a:lnTo>
                <a:lnTo>
                  <a:pt x="1135918" y="1571046"/>
                </a:lnTo>
                <a:lnTo>
                  <a:pt x="1093411" y="1587633"/>
                </a:lnTo>
                <a:lnTo>
                  <a:pt x="1049790" y="1601879"/>
                </a:lnTo>
                <a:lnTo>
                  <a:pt x="1005131" y="1613707"/>
                </a:lnTo>
                <a:lnTo>
                  <a:pt x="959511" y="1623039"/>
                </a:lnTo>
                <a:lnTo>
                  <a:pt x="913007" y="1629800"/>
                </a:lnTo>
                <a:lnTo>
                  <a:pt x="865694" y="1633913"/>
                </a:lnTo>
                <a:lnTo>
                  <a:pt x="817651" y="1635301"/>
                </a:lnTo>
                <a:lnTo>
                  <a:pt x="769608" y="1633913"/>
                </a:lnTo>
                <a:lnTo>
                  <a:pt x="722296" y="1629800"/>
                </a:lnTo>
                <a:lnTo>
                  <a:pt x="675791" y="1623039"/>
                </a:lnTo>
                <a:lnTo>
                  <a:pt x="630171" y="1613707"/>
                </a:lnTo>
                <a:lnTo>
                  <a:pt x="585512" y="1601879"/>
                </a:lnTo>
                <a:lnTo>
                  <a:pt x="541891" y="1587633"/>
                </a:lnTo>
                <a:lnTo>
                  <a:pt x="499384" y="1571046"/>
                </a:lnTo>
                <a:lnTo>
                  <a:pt x="458069"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sp>
        <p:nvSpPr>
          <p:cNvPr id="23" name="object 23"/>
          <p:cNvSpPr txBox="1"/>
          <p:nvPr/>
        </p:nvSpPr>
        <p:spPr>
          <a:xfrm>
            <a:off x="16762527" y="6387942"/>
            <a:ext cx="1333500" cy="327025"/>
          </a:xfrm>
          <a:prstGeom prst="rect">
            <a:avLst/>
          </a:prstGeom>
        </p:spPr>
        <p:txBody>
          <a:bodyPr vert="horz" wrap="square" lIns="0" tIns="15875" rIns="0" bIns="0" rtlCol="0">
            <a:spAutoFit/>
          </a:bodyPr>
          <a:lstStyle/>
          <a:p>
            <a:pPr marL="12700">
              <a:lnSpc>
                <a:spcPct val="100000"/>
              </a:lnSpc>
              <a:spcBef>
                <a:spcPts val="125"/>
              </a:spcBef>
            </a:pPr>
            <a:r>
              <a:rPr sz="1950" dirty="0">
                <a:solidFill>
                  <a:srgbClr val="11688B"/>
                </a:solidFill>
                <a:latin typeface="Arial"/>
                <a:cs typeface="Arial"/>
              </a:rPr>
              <a:t>Weight</a:t>
            </a:r>
            <a:r>
              <a:rPr sz="1950" spc="65" dirty="0">
                <a:solidFill>
                  <a:srgbClr val="11688B"/>
                </a:solidFill>
                <a:latin typeface="Arial"/>
                <a:cs typeface="Arial"/>
              </a:rPr>
              <a:t> </a:t>
            </a:r>
            <a:r>
              <a:rPr sz="1950" spc="-20" dirty="0">
                <a:solidFill>
                  <a:srgbClr val="11688B"/>
                </a:solidFill>
                <a:latin typeface="Arial"/>
                <a:cs typeface="Arial"/>
              </a:rPr>
              <a:t>loss</a:t>
            </a:r>
            <a:endParaRPr sz="1950">
              <a:latin typeface="Arial"/>
              <a:cs typeface="Arial"/>
            </a:endParaRPr>
          </a:p>
        </p:txBody>
      </p:sp>
      <p:grpSp>
        <p:nvGrpSpPr>
          <p:cNvPr id="24" name="object 24"/>
          <p:cNvGrpSpPr/>
          <p:nvPr/>
        </p:nvGrpSpPr>
        <p:grpSpPr>
          <a:xfrm>
            <a:off x="11290724" y="646598"/>
            <a:ext cx="8320405" cy="6776720"/>
            <a:chOff x="11290724" y="646598"/>
            <a:chExt cx="8320405" cy="6776720"/>
          </a:xfrm>
        </p:grpSpPr>
        <p:sp>
          <p:nvSpPr>
            <p:cNvPr id="25" name="object 25"/>
            <p:cNvSpPr/>
            <p:nvPr/>
          </p:nvSpPr>
          <p:spPr>
            <a:xfrm>
              <a:off x="16611347" y="5771711"/>
              <a:ext cx="1635760" cy="1635760"/>
            </a:xfrm>
            <a:custGeom>
              <a:avLst/>
              <a:gdLst/>
              <a:ahLst/>
              <a:cxnLst/>
              <a:rect l="l" t="t" r="r" b="b"/>
              <a:pathLst>
                <a:path w="1635759" h="1635759">
                  <a:moveTo>
                    <a:pt x="0" y="817650"/>
                  </a:moveTo>
                  <a:lnTo>
                    <a:pt x="1388" y="769607"/>
                  </a:lnTo>
                  <a:lnTo>
                    <a:pt x="5500" y="722295"/>
                  </a:lnTo>
                  <a:lnTo>
                    <a:pt x="12262" y="675791"/>
                  </a:lnTo>
                  <a:lnTo>
                    <a:pt x="21594" y="630171"/>
                  </a:lnTo>
                  <a:lnTo>
                    <a:pt x="33422" y="585512"/>
                  </a:lnTo>
                  <a:lnTo>
                    <a:pt x="47667" y="541890"/>
                  </a:lnTo>
                  <a:lnTo>
                    <a:pt x="64255" y="499384"/>
                  </a:lnTo>
                  <a:lnTo>
                    <a:pt x="83107" y="458068"/>
                  </a:lnTo>
                  <a:lnTo>
                    <a:pt x="104147" y="418021"/>
                  </a:lnTo>
                  <a:lnTo>
                    <a:pt x="127298" y="379317"/>
                  </a:lnTo>
                  <a:lnTo>
                    <a:pt x="152484" y="342035"/>
                  </a:lnTo>
                  <a:lnTo>
                    <a:pt x="179628" y="306251"/>
                  </a:lnTo>
                  <a:lnTo>
                    <a:pt x="208654" y="272042"/>
                  </a:lnTo>
                  <a:lnTo>
                    <a:pt x="239484" y="239484"/>
                  </a:lnTo>
                  <a:lnTo>
                    <a:pt x="272042" y="208654"/>
                  </a:lnTo>
                  <a:lnTo>
                    <a:pt x="306252" y="179628"/>
                  </a:lnTo>
                  <a:lnTo>
                    <a:pt x="342036" y="152484"/>
                  </a:lnTo>
                  <a:lnTo>
                    <a:pt x="379318" y="127298"/>
                  </a:lnTo>
                  <a:lnTo>
                    <a:pt x="418021" y="104146"/>
                  </a:lnTo>
                  <a:lnTo>
                    <a:pt x="458069" y="83106"/>
                  </a:lnTo>
                  <a:lnTo>
                    <a:pt x="499384" y="64255"/>
                  </a:lnTo>
                  <a:lnTo>
                    <a:pt x="541891" y="47667"/>
                  </a:lnTo>
                  <a:lnTo>
                    <a:pt x="585512" y="33422"/>
                  </a:lnTo>
                  <a:lnTo>
                    <a:pt x="630171" y="21594"/>
                  </a:lnTo>
                  <a:lnTo>
                    <a:pt x="675791" y="12262"/>
                  </a:lnTo>
                  <a:lnTo>
                    <a:pt x="722296" y="5500"/>
                  </a:lnTo>
                  <a:lnTo>
                    <a:pt x="769608" y="1388"/>
                  </a:lnTo>
                  <a:lnTo>
                    <a:pt x="817651" y="0"/>
                  </a:lnTo>
                  <a:lnTo>
                    <a:pt x="865694" y="1388"/>
                  </a:lnTo>
                  <a:lnTo>
                    <a:pt x="913007" y="5500"/>
                  </a:lnTo>
                  <a:lnTo>
                    <a:pt x="959511" y="12262"/>
                  </a:lnTo>
                  <a:lnTo>
                    <a:pt x="1005131" y="21594"/>
                  </a:lnTo>
                  <a:lnTo>
                    <a:pt x="1049790" y="33422"/>
                  </a:lnTo>
                  <a:lnTo>
                    <a:pt x="1093411" y="47667"/>
                  </a:lnTo>
                  <a:lnTo>
                    <a:pt x="1135918" y="64255"/>
                  </a:lnTo>
                  <a:lnTo>
                    <a:pt x="1177234" y="83106"/>
                  </a:lnTo>
                  <a:lnTo>
                    <a:pt x="1217281" y="104146"/>
                  </a:lnTo>
                  <a:lnTo>
                    <a:pt x="1255985" y="127298"/>
                  </a:lnTo>
                  <a:lnTo>
                    <a:pt x="1293266" y="152484"/>
                  </a:lnTo>
                  <a:lnTo>
                    <a:pt x="1329051" y="179628"/>
                  </a:lnTo>
                  <a:lnTo>
                    <a:pt x="1363260" y="208654"/>
                  </a:lnTo>
                  <a:lnTo>
                    <a:pt x="1395818" y="239484"/>
                  </a:lnTo>
                  <a:lnTo>
                    <a:pt x="1426648" y="272042"/>
                  </a:lnTo>
                  <a:lnTo>
                    <a:pt x="1455674" y="306251"/>
                  </a:lnTo>
                  <a:lnTo>
                    <a:pt x="1482818" y="342035"/>
                  </a:lnTo>
                  <a:lnTo>
                    <a:pt x="1508004" y="379317"/>
                  </a:lnTo>
                  <a:lnTo>
                    <a:pt x="1531156" y="418021"/>
                  </a:lnTo>
                  <a:lnTo>
                    <a:pt x="1552196" y="458068"/>
                  </a:lnTo>
                  <a:lnTo>
                    <a:pt x="1571048" y="499384"/>
                  </a:lnTo>
                  <a:lnTo>
                    <a:pt x="1587635" y="541890"/>
                  </a:lnTo>
                  <a:lnTo>
                    <a:pt x="1601881" y="585512"/>
                  </a:lnTo>
                  <a:lnTo>
                    <a:pt x="1613708" y="630171"/>
                  </a:lnTo>
                  <a:lnTo>
                    <a:pt x="1623041" y="675791"/>
                  </a:lnTo>
                  <a:lnTo>
                    <a:pt x="1629802" y="722295"/>
                  </a:lnTo>
                  <a:lnTo>
                    <a:pt x="1633915" y="769607"/>
                  </a:lnTo>
                  <a:lnTo>
                    <a:pt x="1635303" y="817650"/>
                  </a:lnTo>
                  <a:lnTo>
                    <a:pt x="1633915" y="865694"/>
                  </a:lnTo>
                  <a:lnTo>
                    <a:pt x="1629802" y="913006"/>
                  </a:lnTo>
                  <a:lnTo>
                    <a:pt x="1623041" y="959510"/>
                  </a:lnTo>
                  <a:lnTo>
                    <a:pt x="1613708" y="1005130"/>
                  </a:lnTo>
                  <a:lnTo>
                    <a:pt x="1601881" y="1049789"/>
                  </a:lnTo>
                  <a:lnTo>
                    <a:pt x="1587635" y="1093410"/>
                  </a:lnTo>
                  <a:lnTo>
                    <a:pt x="1571048" y="1135917"/>
                  </a:lnTo>
                  <a:lnTo>
                    <a:pt x="1552196" y="1177233"/>
                  </a:lnTo>
                  <a:lnTo>
                    <a:pt x="1531156" y="1217280"/>
                  </a:lnTo>
                  <a:lnTo>
                    <a:pt x="1508004" y="1255983"/>
                  </a:lnTo>
                  <a:lnTo>
                    <a:pt x="1482818" y="1293265"/>
                  </a:lnTo>
                  <a:lnTo>
                    <a:pt x="1455674" y="1329049"/>
                  </a:lnTo>
                  <a:lnTo>
                    <a:pt x="1426648" y="1363259"/>
                  </a:lnTo>
                  <a:lnTo>
                    <a:pt x="1395818" y="1395817"/>
                  </a:lnTo>
                  <a:lnTo>
                    <a:pt x="1363260" y="1426647"/>
                  </a:lnTo>
                  <a:lnTo>
                    <a:pt x="1329051" y="1455673"/>
                  </a:lnTo>
                  <a:lnTo>
                    <a:pt x="1293266" y="1482817"/>
                  </a:lnTo>
                  <a:lnTo>
                    <a:pt x="1255985" y="1508003"/>
                  </a:lnTo>
                  <a:lnTo>
                    <a:pt x="1217281" y="1531154"/>
                  </a:lnTo>
                  <a:lnTo>
                    <a:pt x="1177234" y="1552194"/>
                  </a:lnTo>
                  <a:lnTo>
                    <a:pt x="1135918" y="1571046"/>
                  </a:lnTo>
                  <a:lnTo>
                    <a:pt x="1093411" y="1587633"/>
                  </a:lnTo>
                  <a:lnTo>
                    <a:pt x="1049790" y="1601879"/>
                  </a:lnTo>
                  <a:lnTo>
                    <a:pt x="1005131" y="1613707"/>
                  </a:lnTo>
                  <a:lnTo>
                    <a:pt x="959511" y="1623039"/>
                  </a:lnTo>
                  <a:lnTo>
                    <a:pt x="913007" y="1629800"/>
                  </a:lnTo>
                  <a:lnTo>
                    <a:pt x="865694" y="1633913"/>
                  </a:lnTo>
                  <a:lnTo>
                    <a:pt x="817651" y="1635301"/>
                  </a:lnTo>
                  <a:lnTo>
                    <a:pt x="769608" y="1633913"/>
                  </a:lnTo>
                  <a:lnTo>
                    <a:pt x="722296" y="1629800"/>
                  </a:lnTo>
                  <a:lnTo>
                    <a:pt x="675791" y="1623039"/>
                  </a:lnTo>
                  <a:lnTo>
                    <a:pt x="630171" y="1613707"/>
                  </a:lnTo>
                  <a:lnTo>
                    <a:pt x="585512" y="1601879"/>
                  </a:lnTo>
                  <a:lnTo>
                    <a:pt x="541891" y="1587633"/>
                  </a:lnTo>
                  <a:lnTo>
                    <a:pt x="499384" y="1571046"/>
                  </a:lnTo>
                  <a:lnTo>
                    <a:pt x="458069" y="1552194"/>
                  </a:lnTo>
                  <a:lnTo>
                    <a:pt x="418021" y="1531154"/>
                  </a:lnTo>
                  <a:lnTo>
                    <a:pt x="379318" y="1508003"/>
                  </a:lnTo>
                  <a:lnTo>
                    <a:pt x="342036" y="1482817"/>
                  </a:lnTo>
                  <a:lnTo>
                    <a:pt x="306252" y="1455673"/>
                  </a:lnTo>
                  <a:lnTo>
                    <a:pt x="272042" y="1426647"/>
                  </a:lnTo>
                  <a:lnTo>
                    <a:pt x="239484" y="1395817"/>
                  </a:lnTo>
                  <a:lnTo>
                    <a:pt x="208654" y="1363259"/>
                  </a:lnTo>
                  <a:lnTo>
                    <a:pt x="179628" y="1329049"/>
                  </a:lnTo>
                  <a:lnTo>
                    <a:pt x="152484" y="1293265"/>
                  </a:lnTo>
                  <a:lnTo>
                    <a:pt x="127298" y="1255983"/>
                  </a:lnTo>
                  <a:lnTo>
                    <a:pt x="104147" y="1217280"/>
                  </a:lnTo>
                  <a:lnTo>
                    <a:pt x="83107" y="1177233"/>
                  </a:lnTo>
                  <a:lnTo>
                    <a:pt x="64255" y="1135917"/>
                  </a:lnTo>
                  <a:lnTo>
                    <a:pt x="47667" y="1093410"/>
                  </a:lnTo>
                  <a:lnTo>
                    <a:pt x="33422" y="1049789"/>
                  </a:lnTo>
                  <a:lnTo>
                    <a:pt x="21594" y="1005130"/>
                  </a:lnTo>
                  <a:lnTo>
                    <a:pt x="12262" y="959510"/>
                  </a:lnTo>
                  <a:lnTo>
                    <a:pt x="5500" y="913006"/>
                  </a:lnTo>
                  <a:lnTo>
                    <a:pt x="1388" y="865694"/>
                  </a:lnTo>
                  <a:lnTo>
                    <a:pt x="0" y="817650"/>
                  </a:lnTo>
                  <a:close/>
                </a:path>
              </a:pathLst>
            </a:custGeom>
            <a:ln w="31412">
              <a:solidFill>
                <a:srgbClr val="ED7D31"/>
              </a:solidFill>
            </a:ln>
          </p:spPr>
          <p:txBody>
            <a:bodyPr wrap="square" lIns="0" tIns="0" rIns="0" bIns="0" rtlCol="0"/>
            <a:lstStyle/>
            <a:p>
              <a:endParaRPr/>
            </a:p>
          </p:txBody>
        </p:sp>
        <p:pic>
          <p:nvPicPr>
            <p:cNvPr id="26" name="object 26"/>
            <p:cNvPicPr/>
            <p:nvPr/>
          </p:nvPicPr>
          <p:blipFill>
            <a:blip r:embed="rId2" cstate="print"/>
            <a:stretch>
              <a:fillRect/>
            </a:stretch>
          </p:blipFill>
          <p:spPr>
            <a:xfrm>
              <a:off x="11290724" y="4924665"/>
              <a:ext cx="209260" cy="209261"/>
            </a:xfrm>
            <a:prstGeom prst="rect">
              <a:avLst/>
            </a:prstGeom>
          </p:spPr>
        </p:pic>
        <p:pic>
          <p:nvPicPr>
            <p:cNvPr id="27" name="object 27"/>
            <p:cNvPicPr/>
            <p:nvPr/>
          </p:nvPicPr>
          <p:blipFill>
            <a:blip r:embed="rId3" cstate="print"/>
            <a:stretch>
              <a:fillRect/>
            </a:stretch>
          </p:blipFill>
          <p:spPr>
            <a:xfrm>
              <a:off x="13284233" y="5952996"/>
              <a:ext cx="209260" cy="209260"/>
            </a:xfrm>
            <a:prstGeom prst="rect">
              <a:avLst/>
            </a:prstGeom>
          </p:spPr>
        </p:pic>
        <p:pic>
          <p:nvPicPr>
            <p:cNvPr id="28" name="object 28"/>
            <p:cNvPicPr/>
            <p:nvPr/>
          </p:nvPicPr>
          <p:blipFill>
            <a:blip r:embed="rId4" cstate="print"/>
            <a:stretch>
              <a:fillRect/>
            </a:stretch>
          </p:blipFill>
          <p:spPr>
            <a:xfrm>
              <a:off x="15303606" y="4993382"/>
              <a:ext cx="209260" cy="209260"/>
            </a:xfrm>
            <a:prstGeom prst="rect">
              <a:avLst/>
            </a:prstGeom>
          </p:spPr>
        </p:pic>
        <p:pic>
          <p:nvPicPr>
            <p:cNvPr id="29" name="object 29"/>
            <p:cNvPicPr/>
            <p:nvPr/>
          </p:nvPicPr>
          <p:blipFill>
            <a:blip r:embed="rId3" cstate="print"/>
            <a:stretch>
              <a:fillRect/>
            </a:stretch>
          </p:blipFill>
          <p:spPr>
            <a:xfrm>
              <a:off x="17325472" y="6004912"/>
              <a:ext cx="209260" cy="209260"/>
            </a:xfrm>
            <a:prstGeom prst="rect">
              <a:avLst/>
            </a:prstGeom>
          </p:spPr>
        </p:pic>
        <p:sp>
          <p:nvSpPr>
            <p:cNvPr id="30" name="object 30"/>
            <p:cNvSpPr/>
            <p:nvPr/>
          </p:nvSpPr>
          <p:spPr>
            <a:xfrm>
              <a:off x="11395359" y="5027061"/>
              <a:ext cx="1993264" cy="1030605"/>
            </a:xfrm>
            <a:custGeom>
              <a:avLst/>
              <a:gdLst/>
              <a:ahLst/>
              <a:cxnLst/>
              <a:rect l="l" t="t" r="r" b="b"/>
              <a:pathLst>
                <a:path w="1993265" h="1030604">
                  <a:moveTo>
                    <a:pt x="0" y="0"/>
                  </a:moveTo>
                  <a:lnTo>
                    <a:pt x="1992748" y="1030566"/>
                  </a:lnTo>
                </a:path>
              </a:pathLst>
            </a:custGeom>
            <a:ln w="20941">
              <a:solidFill>
                <a:srgbClr val="11688B"/>
              </a:solidFill>
            </a:ln>
          </p:spPr>
          <p:txBody>
            <a:bodyPr wrap="square" lIns="0" tIns="0" rIns="0" bIns="0" rtlCol="0"/>
            <a:lstStyle/>
            <a:p>
              <a:endParaRPr/>
            </a:p>
          </p:txBody>
        </p:sp>
        <p:sp>
          <p:nvSpPr>
            <p:cNvPr id="31" name="object 31"/>
            <p:cNvSpPr/>
            <p:nvPr/>
          </p:nvSpPr>
          <p:spPr>
            <a:xfrm>
              <a:off x="13386011" y="5098012"/>
              <a:ext cx="2033270" cy="965835"/>
            </a:xfrm>
            <a:custGeom>
              <a:avLst/>
              <a:gdLst/>
              <a:ahLst/>
              <a:cxnLst/>
              <a:rect l="l" t="t" r="r" b="b"/>
              <a:pathLst>
                <a:path w="2033269" h="965835">
                  <a:moveTo>
                    <a:pt x="0" y="965240"/>
                  </a:moveTo>
                  <a:lnTo>
                    <a:pt x="2032992" y="0"/>
                  </a:lnTo>
                </a:path>
              </a:pathLst>
            </a:custGeom>
            <a:ln w="20941">
              <a:solidFill>
                <a:srgbClr val="11688B"/>
              </a:solidFill>
            </a:ln>
          </p:spPr>
          <p:txBody>
            <a:bodyPr wrap="square" lIns="0" tIns="0" rIns="0" bIns="0" rtlCol="0"/>
            <a:lstStyle/>
            <a:p>
              <a:endParaRPr/>
            </a:p>
          </p:txBody>
        </p:sp>
        <p:sp>
          <p:nvSpPr>
            <p:cNvPr id="32" name="object 32"/>
            <p:cNvSpPr/>
            <p:nvPr/>
          </p:nvSpPr>
          <p:spPr>
            <a:xfrm>
              <a:off x="15419007" y="5093357"/>
              <a:ext cx="1937385" cy="942340"/>
            </a:xfrm>
            <a:custGeom>
              <a:avLst/>
              <a:gdLst/>
              <a:ahLst/>
              <a:cxnLst/>
              <a:rect l="l" t="t" r="r" b="b"/>
              <a:pathLst>
                <a:path w="1937384" h="942339">
                  <a:moveTo>
                    <a:pt x="1937113" y="942200"/>
                  </a:moveTo>
                  <a:lnTo>
                    <a:pt x="0" y="0"/>
                  </a:lnTo>
                </a:path>
              </a:pathLst>
            </a:custGeom>
            <a:ln w="20941">
              <a:solidFill>
                <a:srgbClr val="11688B"/>
              </a:solidFill>
            </a:ln>
          </p:spPr>
          <p:txBody>
            <a:bodyPr wrap="square" lIns="0" tIns="0" rIns="0" bIns="0" rtlCol="0"/>
            <a:lstStyle/>
            <a:p>
              <a:endParaRPr/>
            </a:p>
          </p:txBody>
        </p:sp>
        <p:pic>
          <p:nvPicPr>
            <p:cNvPr id="33" name="object 33"/>
            <p:cNvPicPr/>
            <p:nvPr/>
          </p:nvPicPr>
          <p:blipFill>
            <a:blip r:embed="rId5" cstate="print"/>
            <a:stretch>
              <a:fillRect/>
            </a:stretch>
          </p:blipFill>
          <p:spPr>
            <a:xfrm>
              <a:off x="17325472" y="5031432"/>
              <a:ext cx="209260" cy="209261"/>
            </a:xfrm>
            <a:prstGeom prst="rect">
              <a:avLst/>
            </a:prstGeom>
          </p:spPr>
        </p:pic>
        <p:pic>
          <p:nvPicPr>
            <p:cNvPr id="34" name="object 34"/>
            <p:cNvPicPr/>
            <p:nvPr/>
          </p:nvPicPr>
          <p:blipFill>
            <a:blip r:embed="rId5" cstate="print"/>
            <a:stretch>
              <a:fillRect/>
            </a:stretch>
          </p:blipFill>
          <p:spPr>
            <a:xfrm>
              <a:off x="15307983" y="5952996"/>
              <a:ext cx="209260" cy="209260"/>
            </a:xfrm>
            <a:prstGeom prst="rect">
              <a:avLst/>
            </a:prstGeom>
          </p:spPr>
        </p:pic>
        <p:pic>
          <p:nvPicPr>
            <p:cNvPr id="35" name="object 35"/>
            <p:cNvPicPr/>
            <p:nvPr/>
          </p:nvPicPr>
          <p:blipFill>
            <a:blip r:embed="rId6" cstate="print"/>
            <a:stretch>
              <a:fillRect/>
            </a:stretch>
          </p:blipFill>
          <p:spPr>
            <a:xfrm>
              <a:off x="13315227" y="4957997"/>
              <a:ext cx="209260" cy="209261"/>
            </a:xfrm>
            <a:prstGeom prst="rect">
              <a:avLst/>
            </a:prstGeom>
          </p:spPr>
        </p:pic>
        <p:sp>
          <p:nvSpPr>
            <p:cNvPr id="36" name="object 36"/>
            <p:cNvSpPr/>
            <p:nvPr/>
          </p:nvSpPr>
          <p:spPr>
            <a:xfrm>
              <a:off x="13408774" y="5062629"/>
              <a:ext cx="1999614" cy="995044"/>
            </a:xfrm>
            <a:custGeom>
              <a:avLst/>
              <a:gdLst/>
              <a:ahLst/>
              <a:cxnLst/>
              <a:rect l="l" t="t" r="r" b="b"/>
              <a:pathLst>
                <a:path w="1999615" h="995045">
                  <a:moveTo>
                    <a:pt x="0" y="0"/>
                  </a:moveTo>
                  <a:lnTo>
                    <a:pt x="1999464" y="994998"/>
                  </a:lnTo>
                </a:path>
              </a:pathLst>
            </a:custGeom>
            <a:ln w="20941">
              <a:solidFill>
                <a:srgbClr val="A5A5A5"/>
              </a:solidFill>
            </a:ln>
          </p:spPr>
          <p:txBody>
            <a:bodyPr wrap="square" lIns="0" tIns="0" rIns="0" bIns="0" rtlCol="0"/>
            <a:lstStyle/>
            <a:p>
              <a:endParaRPr/>
            </a:p>
          </p:txBody>
        </p:sp>
        <p:sp>
          <p:nvSpPr>
            <p:cNvPr id="37" name="object 37"/>
            <p:cNvSpPr/>
            <p:nvPr/>
          </p:nvSpPr>
          <p:spPr>
            <a:xfrm>
              <a:off x="15408241" y="5131532"/>
              <a:ext cx="2059305" cy="926465"/>
            </a:xfrm>
            <a:custGeom>
              <a:avLst/>
              <a:gdLst/>
              <a:ahLst/>
              <a:cxnLst/>
              <a:rect l="l" t="t" r="r" b="b"/>
              <a:pathLst>
                <a:path w="2059305" h="926464">
                  <a:moveTo>
                    <a:pt x="2059236" y="0"/>
                  </a:moveTo>
                  <a:lnTo>
                    <a:pt x="0" y="926094"/>
                  </a:lnTo>
                </a:path>
              </a:pathLst>
            </a:custGeom>
            <a:ln w="20941">
              <a:solidFill>
                <a:srgbClr val="A5A5A5"/>
              </a:solidFill>
            </a:ln>
          </p:spPr>
          <p:txBody>
            <a:bodyPr wrap="square" lIns="0" tIns="0" rIns="0" bIns="0" rtlCol="0"/>
            <a:lstStyle/>
            <a:p>
              <a:endParaRPr/>
            </a:p>
          </p:txBody>
        </p:sp>
        <p:sp>
          <p:nvSpPr>
            <p:cNvPr id="38" name="object 38"/>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39" name="object 39"/>
            <p:cNvPicPr/>
            <p:nvPr/>
          </p:nvPicPr>
          <p:blipFill>
            <a:blip r:embed="rId7" cstate="print"/>
            <a:stretch>
              <a:fillRect/>
            </a:stretch>
          </p:blipFill>
          <p:spPr>
            <a:xfrm>
              <a:off x="18719429" y="743851"/>
              <a:ext cx="670974" cy="670974"/>
            </a:xfrm>
            <a:prstGeom prst="rect">
              <a:avLst/>
            </a:prstGeom>
          </p:spPr>
        </p:pic>
      </p:grpSp>
      <p:grpSp>
        <p:nvGrpSpPr>
          <p:cNvPr id="40" name="object 40"/>
          <p:cNvGrpSpPr/>
          <p:nvPr/>
        </p:nvGrpSpPr>
        <p:grpSpPr>
          <a:xfrm>
            <a:off x="12213743" y="7780290"/>
            <a:ext cx="2474595" cy="209550"/>
            <a:chOff x="12213743" y="7780290"/>
            <a:chExt cx="2474595" cy="209550"/>
          </a:xfrm>
        </p:grpSpPr>
        <p:pic>
          <p:nvPicPr>
            <p:cNvPr id="41" name="object 41"/>
            <p:cNvPicPr/>
            <p:nvPr/>
          </p:nvPicPr>
          <p:blipFill>
            <a:blip r:embed="rId4" cstate="print"/>
            <a:stretch>
              <a:fillRect/>
            </a:stretch>
          </p:blipFill>
          <p:spPr>
            <a:xfrm>
              <a:off x="12213743" y="7780290"/>
              <a:ext cx="209260" cy="209260"/>
            </a:xfrm>
            <a:prstGeom prst="rect">
              <a:avLst/>
            </a:prstGeom>
          </p:spPr>
        </p:pic>
        <p:pic>
          <p:nvPicPr>
            <p:cNvPr id="42" name="object 42"/>
            <p:cNvPicPr/>
            <p:nvPr/>
          </p:nvPicPr>
          <p:blipFill>
            <a:blip r:embed="rId8" cstate="print"/>
            <a:stretch>
              <a:fillRect/>
            </a:stretch>
          </p:blipFill>
          <p:spPr>
            <a:xfrm>
              <a:off x="14478543" y="7780290"/>
              <a:ext cx="209260" cy="209260"/>
            </a:xfrm>
            <a:prstGeom prst="rect">
              <a:avLst/>
            </a:prstGeom>
          </p:spPr>
        </p:pic>
      </p:grpSp>
      <p:sp>
        <p:nvSpPr>
          <p:cNvPr id="43" name="object 43"/>
          <p:cNvSpPr txBox="1"/>
          <p:nvPr/>
        </p:nvSpPr>
        <p:spPr>
          <a:xfrm>
            <a:off x="10602306" y="7760048"/>
            <a:ext cx="6940550" cy="1035685"/>
          </a:xfrm>
          <a:prstGeom prst="rect">
            <a:avLst/>
          </a:prstGeom>
        </p:spPr>
        <p:txBody>
          <a:bodyPr vert="horz" wrap="square" lIns="0" tIns="17145" rIns="0" bIns="0" rtlCol="0">
            <a:spAutoFit/>
          </a:bodyPr>
          <a:lstStyle/>
          <a:p>
            <a:pPr marL="2017395">
              <a:lnSpc>
                <a:spcPct val="100000"/>
              </a:lnSpc>
              <a:spcBef>
                <a:spcPts val="135"/>
              </a:spcBef>
              <a:tabLst>
                <a:tab pos="4282440" algn="l"/>
              </a:tabLst>
            </a:pPr>
            <a:r>
              <a:rPr sz="1450" dirty="0">
                <a:solidFill>
                  <a:srgbClr val="11688B"/>
                </a:solidFill>
                <a:latin typeface="Arial"/>
                <a:cs typeface="Arial"/>
              </a:rPr>
              <a:t>Example</a:t>
            </a:r>
            <a:r>
              <a:rPr sz="1450" spc="105" dirty="0">
                <a:solidFill>
                  <a:srgbClr val="11688B"/>
                </a:solidFill>
                <a:latin typeface="Arial"/>
                <a:cs typeface="Arial"/>
              </a:rPr>
              <a:t> </a:t>
            </a:r>
            <a:r>
              <a:rPr sz="1450" dirty="0">
                <a:solidFill>
                  <a:srgbClr val="11688B"/>
                </a:solidFill>
                <a:latin typeface="Arial"/>
                <a:cs typeface="Arial"/>
              </a:rPr>
              <a:t>patient</a:t>
            </a:r>
            <a:r>
              <a:rPr sz="1450" spc="110" dirty="0">
                <a:solidFill>
                  <a:srgbClr val="11688B"/>
                </a:solidFill>
                <a:latin typeface="Arial"/>
                <a:cs typeface="Arial"/>
              </a:rPr>
              <a:t> </a:t>
            </a:r>
            <a:r>
              <a:rPr sz="1450" spc="-50" dirty="0">
                <a:solidFill>
                  <a:srgbClr val="11688B"/>
                </a:solidFill>
                <a:latin typeface="Arial"/>
                <a:cs typeface="Arial"/>
              </a:rPr>
              <a:t>1</a:t>
            </a:r>
            <a:r>
              <a:rPr sz="1450" dirty="0">
                <a:solidFill>
                  <a:srgbClr val="11688B"/>
                </a:solidFill>
                <a:latin typeface="Arial"/>
                <a:cs typeface="Arial"/>
              </a:rPr>
              <a:t>	Example</a:t>
            </a:r>
            <a:r>
              <a:rPr sz="1450" spc="105" dirty="0">
                <a:solidFill>
                  <a:srgbClr val="11688B"/>
                </a:solidFill>
                <a:latin typeface="Arial"/>
                <a:cs typeface="Arial"/>
              </a:rPr>
              <a:t> </a:t>
            </a:r>
            <a:r>
              <a:rPr sz="1450" dirty="0">
                <a:solidFill>
                  <a:srgbClr val="11688B"/>
                </a:solidFill>
                <a:latin typeface="Arial"/>
                <a:cs typeface="Arial"/>
              </a:rPr>
              <a:t>patient</a:t>
            </a:r>
            <a:r>
              <a:rPr sz="1450" spc="110" dirty="0">
                <a:solidFill>
                  <a:srgbClr val="11688B"/>
                </a:solidFill>
                <a:latin typeface="Arial"/>
                <a:cs typeface="Arial"/>
              </a:rPr>
              <a:t> </a:t>
            </a:r>
            <a:r>
              <a:rPr sz="1450" spc="-50" dirty="0">
                <a:solidFill>
                  <a:srgbClr val="11688B"/>
                </a:solidFill>
                <a:latin typeface="Arial"/>
                <a:cs typeface="Arial"/>
              </a:rPr>
              <a:t>2</a:t>
            </a:r>
            <a:endParaRPr sz="1450">
              <a:latin typeface="Arial"/>
              <a:cs typeface="Arial"/>
            </a:endParaRPr>
          </a:p>
          <a:p>
            <a:pPr>
              <a:lnSpc>
                <a:spcPct val="100000"/>
              </a:lnSpc>
              <a:spcBef>
                <a:spcPts val="1019"/>
              </a:spcBef>
            </a:pPr>
            <a:endParaRPr sz="1450">
              <a:latin typeface="Arial"/>
              <a:cs typeface="Arial"/>
            </a:endParaRPr>
          </a:p>
          <a:p>
            <a:pPr marL="12700" marR="5080">
              <a:lnSpc>
                <a:spcPct val="100000"/>
              </a:lnSpc>
              <a:spcBef>
                <a:spcPts val="5"/>
              </a:spcBef>
            </a:pPr>
            <a:r>
              <a:rPr sz="1450" dirty="0">
                <a:solidFill>
                  <a:srgbClr val="11688B"/>
                </a:solidFill>
                <a:latin typeface="Arial"/>
                <a:cs typeface="Arial"/>
              </a:rPr>
              <a:t>*Please</a:t>
            </a:r>
            <a:r>
              <a:rPr sz="1450" spc="95" dirty="0">
                <a:solidFill>
                  <a:srgbClr val="11688B"/>
                </a:solidFill>
                <a:latin typeface="Arial"/>
                <a:cs typeface="Arial"/>
              </a:rPr>
              <a:t> </a:t>
            </a:r>
            <a:r>
              <a:rPr sz="1450" dirty="0">
                <a:solidFill>
                  <a:srgbClr val="11688B"/>
                </a:solidFill>
                <a:latin typeface="Arial"/>
                <a:cs typeface="Arial"/>
              </a:rPr>
              <a:t>note,</a:t>
            </a:r>
            <a:r>
              <a:rPr sz="1450" spc="90" dirty="0">
                <a:solidFill>
                  <a:srgbClr val="11688B"/>
                </a:solidFill>
                <a:latin typeface="Arial"/>
                <a:cs typeface="Arial"/>
              </a:rPr>
              <a:t> </a:t>
            </a:r>
            <a:r>
              <a:rPr sz="1450" dirty="0">
                <a:solidFill>
                  <a:srgbClr val="11688B"/>
                </a:solidFill>
                <a:latin typeface="Arial"/>
                <a:cs typeface="Arial"/>
              </a:rPr>
              <a:t>not</a:t>
            </a:r>
            <a:r>
              <a:rPr sz="1450" spc="95" dirty="0">
                <a:solidFill>
                  <a:srgbClr val="11688B"/>
                </a:solidFill>
                <a:latin typeface="Arial"/>
                <a:cs typeface="Arial"/>
              </a:rPr>
              <a:t> </a:t>
            </a:r>
            <a:r>
              <a:rPr sz="1450" dirty="0">
                <a:solidFill>
                  <a:srgbClr val="11688B"/>
                </a:solidFill>
                <a:latin typeface="Arial"/>
                <a:cs typeface="Arial"/>
              </a:rPr>
              <a:t>all</a:t>
            </a:r>
            <a:r>
              <a:rPr sz="1450" spc="95" dirty="0">
                <a:solidFill>
                  <a:srgbClr val="11688B"/>
                </a:solidFill>
                <a:latin typeface="Arial"/>
                <a:cs typeface="Arial"/>
              </a:rPr>
              <a:t> </a:t>
            </a:r>
            <a:r>
              <a:rPr sz="1450" dirty="0">
                <a:solidFill>
                  <a:srgbClr val="11688B"/>
                </a:solidFill>
                <a:latin typeface="Arial"/>
                <a:cs typeface="Arial"/>
              </a:rPr>
              <a:t>iMCD</a:t>
            </a:r>
            <a:r>
              <a:rPr sz="1450" spc="95" dirty="0">
                <a:solidFill>
                  <a:srgbClr val="11688B"/>
                </a:solidFill>
                <a:latin typeface="Arial"/>
                <a:cs typeface="Arial"/>
              </a:rPr>
              <a:t> </a:t>
            </a:r>
            <a:r>
              <a:rPr sz="1450" dirty="0">
                <a:solidFill>
                  <a:srgbClr val="11688B"/>
                </a:solidFill>
                <a:latin typeface="Arial"/>
                <a:cs typeface="Arial"/>
              </a:rPr>
              <a:t>patients</a:t>
            </a:r>
            <a:r>
              <a:rPr sz="1450" spc="95" dirty="0">
                <a:solidFill>
                  <a:srgbClr val="11688B"/>
                </a:solidFill>
                <a:latin typeface="Arial"/>
                <a:cs typeface="Arial"/>
              </a:rPr>
              <a:t> </a:t>
            </a:r>
            <a:r>
              <a:rPr sz="1450" dirty="0">
                <a:solidFill>
                  <a:srgbClr val="11688B"/>
                </a:solidFill>
                <a:latin typeface="Arial"/>
                <a:cs typeface="Arial"/>
              </a:rPr>
              <a:t>will</a:t>
            </a:r>
            <a:r>
              <a:rPr sz="1450" spc="95" dirty="0">
                <a:solidFill>
                  <a:srgbClr val="11688B"/>
                </a:solidFill>
                <a:latin typeface="Arial"/>
                <a:cs typeface="Arial"/>
              </a:rPr>
              <a:t> </a:t>
            </a:r>
            <a:r>
              <a:rPr sz="1450" dirty="0">
                <a:solidFill>
                  <a:srgbClr val="11688B"/>
                </a:solidFill>
                <a:latin typeface="Arial"/>
                <a:cs typeface="Arial"/>
              </a:rPr>
              <a:t>exhibit</a:t>
            </a:r>
            <a:r>
              <a:rPr sz="1450" spc="95" dirty="0">
                <a:solidFill>
                  <a:srgbClr val="11688B"/>
                </a:solidFill>
                <a:latin typeface="Arial"/>
                <a:cs typeface="Arial"/>
              </a:rPr>
              <a:t> </a:t>
            </a:r>
            <a:r>
              <a:rPr sz="1450" dirty="0">
                <a:solidFill>
                  <a:srgbClr val="11688B"/>
                </a:solidFill>
                <a:latin typeface="Arial"/>
                <a:cs typeface="Arial"/>
              </a:rPr>
              <a:t>all</a:t>
            </a:r>
            <a:r>
              <a:rPr sz="1450" spc="105" dirty="0">
                <a:solidFill>
                  <a:srgbClr val="11688B"/>
                </a:solidFill>
                <a:latin typeface="Arial"/>
                <a:cs typeface="Arial"/>
              </a:rPr>
              <a:t> </a:t>
            </a:r>
            <a:r>
              <a:rPr sz="1450" dirty="0">
                <a:solidFill>
                  <a:srgbClr val="11688B"/>
                </a:solidFill>
                <a:latin typeface="Arial"/>
                <a:cs typeface="Arial"/>
              </a:rPr>
              <a:t>of</a:t>
            </a:r>
            <a:r>
              <a:rPr sz="1450" spc="100" dirty="0">
                <a:solidFill>
                  <a:srgbClr val="11688B"/>
                </a:solidFill>
                <a:latin typeface="Arial"/>
                <a:cs typeface="Arial"/>
              </a:rPr>
              <a:t> </a:t>
            </a:r>
            <a:r>
              <a:rPr sz="1450" dirty="0">
                <a:solidFill>
                  <a:srgbClr val="11688B"/>
                </a:solidFill>
                <a:latin typeface="Arial"/>
                <a:cs typeface="Arial"/>
              </a:rPr>
              <a:t>the</a:t>
            </a:r>
            <a:r>
              <a:rPr sz="1450" spc="95" dirty="0">
                <a:solidFill>
                  <a:srgbClr val="11688B"/>
                </a:solidFill>
                <a:latin typeface="Arial"/>
                <a:cs typeface="Arial"/>
              </a:rPr>
              <a:t> </a:t>
            </a:r>
            <a:r>
              <a:rPr sz="1450" dirty="0">
                <a:solidFill>
                  <a:srgbClr val="11688B"/>
                </a:solidFill>
                <a:latin typeface="Arial"/>
                <a:cs typeface="Arial"/>
              </a:rPr>
              <a:t>symptoms</a:t>
            </a:r>
            <a:r>
              <a:rPr sz="1450" spc="95" dirty="0">
                <a:solidFill>
                  <a:srgbClr val="11688B"/>
                </a:solidFill>
                <a:latin typeface="Arial"/>
                <a:cs typeface="Arial"/>
              </a:rPr>
              <a:t> </a:t>
            </a:r>
            <a:r>
              <a:rPr sz="1450" dirty="0">
                <a:solidFill>
                  <a:srgbClr val="11688B"/>
                </a:solidFill>
                <a:latin typeface="Arial"/>
                <a:cs typeface="Arial"/>
              </a:rPr>
              <a:t>described</a:t>
            </a:r>
            <a:r>
              <a:rPr sz="1450" spc="95" dirty="0">
                <a:solidFill>
                  <a:srgbClr val="11688B"/>
                </a:solidFill>
                <a:latin typeface="Arial"/>
                <a:cs typeface="Arial"/>
              </a:rPr>
              <a:t> </a:t>
            </a:r>
            <a:r>
              <a:rPr sz="1450" spc="-10" dirty="0">
                <a:solidFill>
                  <a:srgbClr val="11688B"/>
                </a:solidFill>
                <a:latin typeface="Arial"/>
                <a:cs typeface="Arial"/>
              </a:rPr>
              <a:t>here. </a:t>
            </a:r>
            <a:r>
              <a:rPr sz="1450" dirty="0">
                <a:solidFill>
                  <a:srgbClr val="11688B"/>
                </a:solidFill>
                <a:latin typeface="Arial"/>
                <a:cs typeface="Arial"/>
              </a:rPr>
              <a:t>See</a:t>
            </a:r>
            <a:r>
              <a:rPr sz="1450" spc="80" dirty="0">
                <a:solidFill>
                  <a:srgbClr val="11688B"/>
                </a:solidFill>
                <a:latin typeface="Arial"/>
                <a:cs typeface="Arial"/>
              </a:rPr>
              <a:t> </a:t>
            </a:r>
            <a:r>
              <a:rPr sz="1450" dirty="0">
                <a:solidFill>
                  <a:srgbClr val="11688B"/>
                </a:solidFill>
                <a:latin typeface="Arial"/>
                <a:cs typeface="Arial"/>
              </a:rPr>
              <a:t>the</a:t>
            </a:r>
            <a:r>
              <a:rPr sz="1450" spc="85" dirty="0">
                <a:solidFill>
                  <a:srgbClr val="11688B"/>
                </a:solidFill>
                <a:latin typeface="Arial"/>
                <a:cs typeface="Arial"/>
              </a:rPr>
              <a:t> </a:t>
            </a:r>
            <a:r>
              <a:rPr sz="1450" dirty="0">
                <a:solidFill>
                  <a:srgbClr val="11688B"/>
                </a:solidFill>
                <a:latin typeface="Arial"/>
                <a:cs typeface="Arial"/>
              </a:rPr>
              <a:t>diagnostic</a:t>
            </a:r>
            <a:r>
              <a:rPr sz="1450" spc="80" dirty="0">
                <a:solidFill>
                  <a:srgbClr val="11688B"/>
                </a:solidFill>
                <a:latin typeface="Arial"/>
                <a:cs typeface="Arial"/>
              </a:rPr>
              <a:t> </a:t>
            </a:r>
            <a:r>
              <a:rPr sz="1450" dirty="0">
                <a:solidFill>
                  <a:srgbClr val="11688B"/>
                </a:solidFill>
                <a:latin typeface="Arial"/>
                <a:cs typeface="Arial"/>
              </a:rPr>
              <a:t>guidelines</a:t>
            </a:r>
            <a:r>
              <a:rPr sz="1450" spc="85" dirty="0">
                <a:solidFill>
                  <a:srgbClr val="11688B"/>
                </a:solidFill>
                <a:latin typeface="Arial"/>
                <a:cs typeface="Arial"/>
              </a:rPr>
              <a:t> </a:t>
            </a:r>
            <a:r>
              <a:rPr sz="1450" dirty="0">
                <a:solidFill>
                  <a:srgbClr val="11688B"/>
                </a:solidFill>
                <a:latin typeface="Arial"/>
                <a:cs typeface="Arial"/>
              </a:rPr>
              <a:t>for</a:t>
            </a:r>
            <a:r>
              <a:rPr sz="1450" spc="85" dirty="0">
                <a:solidFill>
                  <a:srgbClr val="11688B"/>
                </a:solidFill>
                <a:latin typeface="Arial"/>
                <a:cs typeface="Arial"/>
              </a:rPr>
              <a:t> </a:t>
            </a:r>
            <a:r>
              <a:rPr sz="1450" dirty="0">
                <a:solidFill>
                  <a:srgbClr val="11688B"/>
                </a:solidFill>
                <a:latin typeface="Arial"/>
                <a:cs typeface="Arial"/>
              </a:rPr>
              <a:t>more</a:t>
            </a:r>
            <a:r>
              <a:rPr sz="1450" spc="80" dirty="0">
                <a:solidFill>
                  <a:srgbClr val="11688B"/>
                </a:solidFill>
                <a:latin typeface="Arial"/>
                <a:cs typeface="Arial"/>
              </a:rPr>
              <a:t> </a:t>
            </a:r>
            <a:r>
              <a:rPr sz="1450" spc="-10" dirty="0">
                <a:solidFill>
                  <a:srgbClr val="11688B"/>
                </a:solidFill>
                <a:latin typeface="Arial"/>
                <a:cs typeface="Arial"/>
              </a:rPr>
              <a:t>information.</a:t>
            </a:r>
            <a:endParaRPr sz="1450">
              <a:latin typeface="Arial"/>
              <a:cs typeface="Arial"/>
            </a:endParaRPr>
          </a:p>
        </p:txBody>
      </p:sp>
      <p:sp>
        <p:nvSpPr>
          <p:cNvPr id="44" name="object 44"/>
          <p:cNvSpPr/>
          <p:nvPr/>
        </p:nvSpPr>
        <p:spPr>
          <a:xfrm>
            <a:off x="10573122" y="7647704"/>
            <a:ext cx="7673975" cy="457834"/>
          </a:xfrm>
          <a:custGeom>
            <a:avLst/>
            <a:gdLst/>
            <a:ahLst/>
            <a:cxnLst/>
            <a:rect l="l" t="t" r="r" b="b"/>
            <a:pathLst>
              <a:path w="7673975" h="457834">
                <a:moveTo>
                  <a:pt x="0" y="22901"/>
                </a:moveTo>
                <a:lnTo>
                  <a:pt x="1799" y="13987"/>
                </a:lnTo>
                <a:lnTo>
                  <a:pt x="6707" y="6707"/>
                </a:lnTo>
                <a:lnTo>
                  <a:pt x="13987" y="1799"/>
                </a:lnTo>
                <a:lnTo>
                  <a:pt x="22901" y="0"/>
                </a:lnTo>
                <a:lnTo>
                  <a:pt x="7650631" y="0"/>
                </a:lnTo>
                <a:lnTo>
                  <a:pt x="7659546" y="1799"/>
                </a:lnTo>
                <a:lnTo>
                  <a:pt x="7666825" y="6707"/>
                </a:lnTo>
                <a:lnTo>
                  <a:pt x="7671733" y="13987"/>
                </a:lnTo>
                <a:lnTo>
                  <a:pt x="7673533" y="22901"/>
                </a:lnTo>
                <a:lnTo>
                  <a:pt x="7673533" y="434340"/>
                </a:lnTo>
                <a:lnTo>
                  <a:pt x="7671733" y="443254"/>
                </a:lnTo>
                <a:lnTo>
                  <a:pt x="7666825" y="450534"/>
                </a:lnTo>
                <a:lnTo>
                  <a:pt x="7659546" y="455442"/>
                </a:lnTo>
                <a:lnTo>
                  <a:pt x="7650631" y="457242"/>
                </a:lnTo>
                <a:lnTo>
                  <a:pt x="22901" y="457242"/>
                </a:lnTo>
                <a:lnTo>
                  <a:pt x="13987" y="455442"/>
                </a:lnTo>
                <a:lnTo>
                  <a:pt x="6707" y="450534"/>
                </a:lnTo>
                <a:lnTo>
                  <a:pt x="1799" y="443254"/>
                </a:lnTo>
                <a:lnTo>
                  <a:pt x="0" y="434340"/>
                </a:lnTo>
                <a:lnTo>
                  <a:pt x="0" y="22901"/>
                </a:lnTo>
                <a:close/>
              </a:path>
            </a:pathLst>
          </a:custGeom>
          <a:ln w="10470">
            <a:solidFill>
              <a:srgbClr val="11688B"/>
            </a:solidFill>
          </a:ln>
        </p:spPr>
        <p:txBody>
          <a:bodyPr wrap="square" lIns="0" tIns="0" rIns="0" bIns="0" rtlCol="0"/>
          <a:lstStyle/>
          <a:p>
            <a:endParaRPr/>
          </a:p>
        </p:txBody>
      </p:sp>
      <p:sp>
        <p:nvSpPr>
          <p:cNvPr id="45" name="object 45"/>
          <p:cNvSpPr/>
          <p:nvPr/>
        </p:nvSpPr>
        <p:spPr>
          <a:xfrm>
            <a:off x="1722997" y="8517122"/>
            <a:ext cx="4179570" cy="949960"/>
          </a:xfrm>
          <a:custGeom>
            <a:avLst/>
            <a:gdLst/>
            <a:ahLst/>
            <a:cxnLst/>
            <a:rect l="l" t="t" r="r" b="b"/>
            <a:pathLst>
              <a:path w="4179570" h="949959">
                <a:moveTo>
                  <a:pt x="4017212" y="0"/>
                </a:moveTo>
                <a:lnTo>
                  <a:pt x="162302" y="0"/>
                </a:lnTo>
                <a:lnTo>
                  <a:pt x="119156" y="5797"/>
                </a:lnTo>
                <a:lnTo>
                  <a:pt x="80385" y="22159"/>
                </a:lnTo>
                <a:lnTo>
                  <a:pt x="47537" y="47537"/>
                </a:lnTo>
                <a:lnTo>
                  <a:pt x="22159" y="80385"/>
                </a:lnTo>
                <a:lnTo>
                  <a:pt x="5797" y="119157"/>
                </a:lnTo>
                <a:lnTo>
                  <a:pt x="0" y="162303"/>
                </a:lnTo>
                <a:lnTo>
                  <a:pt x="0" y="787495"/>
                </a:lnTo>
                <a:lnTo>
                  <a:pt x="5797" y="830642"/>
                </a:lnTo>
                <a:lnTo>
                  <a:pt x="22159" y="869413"/>
                </a:lnTo>
                <a:lnTo>
                  <a:pt x="47537" y="902261"/>
                </a:lnTo>
                <a:lnTo>
                  <a:pt x="80385" y="927640"/>
                </a:lnTo>
                <a:lnTo>
                  <a:pt x="119156" y="944001"/>
                </a:lnTo>
                <a:lnTo>
                  <a:pt x="162302" y="949799"/>
                </a:lnTo>
                <a:lnTo>
                  <a:pt x="4017212" y="949799"/>
                </a:lnTo>
                <a:lnTo>
                  <a:pt x="4060359" y="944001"/>
                </a:lnTo>
                <a:lnTo>
                  <a:pt x="4099129" y="927640"/>
                </a:lnTo>
                <a:lnTo>
                  <a:pt x="4131978" y="902261"/>
                </a:lnTo>
                <a:lnTo>
                  <a:pt x="4157356" y="869413"/>
                </a:lnTo>
                <a:lnTo>
                  <a:pt x="4173718" y="830642"/>
                </a:lnTo>
                <a:lnTo>
                  <a:pt x="4179515" y="787495"/>
                </a:lnTo>
                <a:lnTo>
                  <a:pt x="4179515" y="162303"/>
                </a:lnTo>
                <a:lnTo>
                  <a:pt x="4173718" y="119157"/>
                </a:lnTo>
                <a:lnTo>
                  <a:pt x="4157356" y="80385"/>
                </a:lnTo>
                <a:lnTo>
                  <a:pt x="4131978" y="47537"/>
                </a:lnTo>
                <a:lnTo>
                  <a:pt x="4099129" y="22159"/>
                </a:lnTo>
                <a:lnTo>
                  <a:pt x="4060359" y="5797"/>
                </a:lnTo>
                <a:lnTo>
                  <a:pt x="4017212" y="0"/>
                </a:lnTo>
                <a:close/>
              </a:path>
            </a:pathLst>
          </a:custGeom>
          <a:solidFill>
            <a:srgbClr val="F28A04"/>
          </a:solidFill>
        </p:spPr>
        <p:txBody>
          <a:bodyPr wrap="square" lIns="0" tIns="0" rIns="0" bIns="0" rtlCol="0"/>
          <a:lstStyle/>
          <a:p>
            <a:endParaRPr/>
          </a:p>
        </p:txBody>
      </p:sp>
      <p:sp>
        <p:nvSpPr>
          <p:cNvPr id="46" name="object 46"/>
          <p:cNvSpPr txBox="1"/>
          <p:nvPr/>
        </p:nvSpPr>
        <p:spPr>
          <a:xfrm>
            <a:off x="1951800" y="8689024"/>
            <a:ext cx="2883535" cy="578485"/>
          </a:xfrm>
          <a:prstGeom prst="rect">
            <a:avLst/>
          </a:prstGeom>
        </p:spPr>
        <p:txBody>
          <a:bodyPr vert="horz" wrap="square" lIns="0" tIns="15875" rIns="0" bIns="0" rtlCol="0">
            <a:spAutoFit/>
          </a:bodyPr>
          <a:lstStyle/>
          <a:p>
            <a:pPr marL="12700">
              <a:lnSpc>
                <a:spcPct val="100000"/>
              </a:lnSpc>
              <a:spcBef>
                <a:spcPts val="125"/>
              </a:spcBef>
            </a:pPr>
            <a:r>
              <a:rPr sz="3600" b="1" dirty="0">
                <a:solidFill>
                  <a:srgbClr val="FFFFFF"/>
                </a:solidFill>
                <a:latin typeface="Arial"/>
                <a:cs typeface="Arial"/>
              </a:rPr>
              <a:t>Organ</a:t>
            </a:r>
            <a:r>
              <a:rPr sz="3600" b="1" spc="10" dirty="0">
                <a:solidFill>
                  <a:srgbClr val="FFFFFF"/>
                </a:solidFill>
                <a:latin typeface="Arial"/>
                <a:cs typeface="Arial"/>
              </a:rPr>
              <a:t> </a:t>
            </a:r>
            <a:r>
              <a:rPr sz="3600" b="1" spc="-10" dirty="0">
                <a:solidFill>
                  <a:srgbClr val="FFFFFF"/>
                </a:solidFill>
                <a:latin typeface="Arial"/>
                <a:cs typeface="Arial"/>
              </a:rPr>
              <a:t>failure</a:t>
            </a:r>
            <a:endParaRPr sz="3600">
              <a:latin typeface="Arial"/>
              <a:cs typeface="Arial"/>
            </a:endParaRPr>
          </a:p>
        </p:txBody>
      </p:sp>
      <p:pic>
        <p:nvPicPr>
          <p:cNvPr id="47" name="object 47"/>
          <p:cNvPicPr/>
          <p:nvPr/>
        </p:nvPicPr>
        <p:blipFill>
          <a:blip r:embed="rId9" cstate="print"/>
          <a:stretch>
            <a:fillRect/>
          </a:stretch>
        </p:blipFill>
        <p:spPr>
          <a:xfrm>
            <a:off x="4958173" y="8689997"/>
            <a:ext cx="605636" cy="6056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381760">
              <a:lnSpc>
                <a:spcPct val="100000"/>
              </a:lnSpc>
              <a:spcBef>
                <a:spcPts val="120"/>
              </a:spcBef>
            </a:pPr>
            <a:r>
              <a:rPr spc="-120" dirty="0"/>
              <a:t>Pathogenesis</a:t>
            </a:r>
          </a:p>
        </p:txBody>
      </p:sp>
      <p:sp>
        <p:nvSpPr>
          <p:cNvPr id="3" name="object 3"/>
          <p:cNvSpPr txBox="1"/>
          <p:nvPr/>
        </p:nvSpPr>
        <p:spPr>
          <a:xfrm>
            <a:off x="9922859" y="3670538"/>
            <a:ext cx="258445" cy="276860"/>
          </a:xfrm>
          <a:prstGeom prst="rect">
            <a:avLst/>
          </a:prstGeom>
        </p:spPr>
        <p:txBody>
          <a:bodyPr vert="horz" wrap="square" lIns="0" tIns="12065" rIns="0" bIns="0" rtlCol="0">
            <a:spAutoFit/>
          </a:bodyPr>
          <a:lstStyle/>
          <a:p>
            <a:pPr marL="12700">
              <a:lnSpc>
                <a:spcPct val="100000"/>
              </a:lnSpc>
              <a:spcBef>
                <a:spcPts val="95"/>
              </a:spcBef>
            </a:pPr>
            <a:r>
              <a:rPr sz="1650" b="1" spc="-25" dirty="0">
                <a:solidFill>
                  <a:srgbClr val="FFFFFF"/>
                </a:solidFill>
                <a:latin typeface="Arial"/>
                <a:cs typeface="Arial"/>
              </a:rPr>
              <a:t>02</a:t>
            </a:r>
            <a:endParaRPr sz="165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8680" y="4135445"/>
            <a:ext cx="9695815" cy="835025"/>
          </a:xfrm>
          <a:prstGeom prst="rect">
            <a:avLst/>
          </a:prstGeom>
        </p:spPr>
        <p:txBody>
          <a:bodyPr vert="horz" wrap="square" lIns="0" tIns="6985" rIns="0" bIns="0" rtlCol="0">
            <a:spAutoFit/>
          </a:bodyPr>
          <a:lstStyle/>
          <a:p>
            <a:pPr marL="38100" marR="30480">
              <a:lnSpc>
                <a:spcPct val="102699"/>
              </a:lnSpc>
              <a:spcBef>
                <a:spcPts val="55"/>
              </a:spcBef>
            </a:pPr>
            <a:r>
              <a:rPr sz="2600" dirty="0">
                <a:solidFill>
                  <a:srgbClr val="11688B"/>
                </a:solidFill>
                <a:latin typeface="Arial"/>
                <a:cs typeface="Arial"/>
              </a:rPr>
              <a:t>The</a:t>
            </a:r>
            <a:r>
              <a:rPr sz="2600" spc="204" dirty="0">
                <a:solidFill>
                  <a:srgbClr val="11688B"/>
                </a:solidFill>
                <a:latin typeface="Arial"/>
                <a:cs typeface="Arial"/>
              </a:rPr>
              <a:t> </a:t>
            </a:r>
            <a:r>
              <a:rPr sz="2600" dirty="0">
                <a:solidFill>
                  <a:srgbClr val="11688B"/>
                </a:solidFill>
                <a:latin typeface="Arial"/>
                <a:cs typeface="Arial"/>
              </a:rPr>
              <a:t>cytokine</a:t>
            </a:r>
            <a:r>
              <a:rPr sz="2600" spc="204" dirty="0">
                <a:solidFill>
                  <a:srgbClr val="11688B"/>
                </a:solidFill>
                <a:latin typeface="Arial"/>
                <a:cs typeface="Arial"/>
              </a:rPr>
              <a:t> </a:t>
            </a:r>
            <a:r>
              <a:rPr sz="2600" spc="50" dirty="0">
                <a:solidFill>
                  <a:srgbClr val="11688B"/>
                </a:solidFill>
                <a:latin typeface="Arial"/>
                <a:cs typeface="Arial"/>
              </a:rPr>
              <a:t>storm</a:t>
            </a:r>
            <a:r>
              <a:rPr sz="2600" spc="210" dirty="0">
                <a:solidFill>
                  <a:srgbClr val="11688B"/>
                </a:solidFill>
                <a:latin typeface="Arial"/>
                <a:cs typeface="Arial"/>
              </a:rPr>
              <a:t> </a:t>
            </a:r>
            <a:r>
              <a:rPr sz="2600" dirty="0">
                <a:solidFill>
                  <a:srgbClr val="11688B"/>
                </a:solidFill>
                <a:latin typeface="Arial"/>
                <a:cs typeface="Arial"/>
              </a:rPr>
              <a:t>that</a:t>
            </a:r>
            <a:r>
              <a:rPr sz="2600" spc="220" dirty="0">
                <a:solidFill>
                  <a:srgbClr val="11688B"/>
                </a:solidFill>
                <a:latin typeface="Arial"/>
                <a:cs typeface="Arial"/>
              </a:rPr>
              <a:t> </a:t>
            </a:r>
            <a:r>
              <a:rPr sz="2600" dirty="0">
                <a:solidFill>
                  <a:srgbClr val="11688B"/>
                </a:solidFill>
                <a:latin typeface="Arial"/>
                <a:cs typeface="Arial"/>
              </a:rPr>
              <a:t>drives</a:t>
            </a:r>
            <a:r>
              <a:rPr sz="2600" spc="215" dirty="0">
                <a:solidFill>
                  <a:srgbClr val="11688B"/>
                </a:solidFill>
                <a:latin typeface="Arial"/>
                <a:cs typeface="Arial"/>
              </a:rPr>
              <a:t> </a:t>
            </a:r>
            <a:r>
              <a:rPr sz="2600" dirty="0">
                <a:solidFill>
                  <a:srgbClr val="11688B"/>
                </a:solidFill>
                <a:latin typeface="Arial"/>
                <a:cs typeface="Arial"/>
              </a:rPr>
              <a:t>idiopathic</a:t>
            </a:r>
            <a:r>
              <a:rPr sz="2600" spc="204" dirty="0">
                <a:solidFill>
                  <a:srgbClr val="11688B"/>
                </a:solidFill>
                <a:latin typeface="Arial"/>
                <a:cs typeface="Arial"/>
              </a:rPr>
              <a:t> </a:t>
            </a:r>
            <a:r>
              <a:rPr sz="2600" dirty="0">
                <a:solidFill>
                  <a:srgbClr val="11688B"/>
                </a:solidFill>
                <a:latin typeface="Arial"/>
                <a:cs typeface="Arial"/>
              </a:rPr>
              <a:t>Multicentric</a:t>
            </a:r>
            <a:r>
              <a:rPr sz="2600" spc="204" dirty="0">
                <a:solidFill>
                  <a:srgbClr val="11688B"/>
                </a:solidFill>
                <a:latin typeface="Arial"/>
                <a:cs typeface="Arial"/>
              </a:rPr>
              <a:t> </a:t>
            </a:r>
            <a:r>
              <a:rPr sz="2600" spc="-10" dirty="0">
                <a:solidFill>
                  <a:srgbClr val="11688B"/>
                </a:solidFill>
                <a:latin typeface="Arial"/>
                <a:cs typeface="Arial"/>
              </a:rPr>
              <a:t>Castleman </a:t>
            </a:r>
            <a:r>
              <a:rPr sz="2600" dirty="0">
                <a:solidFill>
                  <a:srgbClr val="11688B"/>
                </a:solidFill>
                <a:latin typeface="Arial"/>
                <a:cs typeface="Arial"/>
              </a:rPr>
              <a:t>Disease</a:t>
            </a:r>
            <a:r>
              <a:rPr sz="2600" spc="40" dirty="0">
                <a:solidFill>
                  <a:srgbClr val="11688B"/>
                </a:solidFill>
                <a:latin typeface="Arial"/>
                <a:cs typeface="Arial"/>
              </a:rPr>
              <a:t> </a:t>
            </a:r>
            <a:r>
              <a:rPr sz="2600" spc="-20" dirty="0">
                <a:solidFill>
                  <a:srgbClr val="11688B"/>
                </a:solidFill>
                <a:latin typeface="Arial"/>
                <a:cs typeface="Arial"/>
              </a:rPr>
              <a:t>(iMCD)</a:t>
            </a:r>
            <a:r>
              <a:rPr sz="2600" spc="50" dirty="0">
                <a:solidFill>
                  <a:srgbClr val="11688B"/>
                </a:solidFill>
                <a:latin typeface="Arial"/>
                <a:cs typeface="Arial"/>
              </a:rPr>
              <a:t> </a:t>
            </a:r>
            <a:r>
              <a:rPr sz="2600" dirty="0">
                <a:solidFill>
                  <a:srgbClr val="11688B"/>
                </a:solidFill>
                <a:latin typeface="Arial"/>
                <a:cs typeface="Arial"/>
              </a:rPr>
              <a:t>is</a:t>
            </a:r>
            <a:r>
              <a:rPr sz="2600" spc="45" dirty="0">
                <a:solidFill>
                  <a:srgbClr val="11688B"/>
                </a:solidFill>
                <a:latin typeface="Arial"/>
                <a:cs typeface="Arial"/>
              </a:rPr>
              <a:t> </a:t>
            </a:r>
            <a:r>
              <a:rPr sz="2600" dirty="0">
                <a:solidFill>
                  <a:srgbClr val="11688B"/>
                </a:solidFill>
                <a:latin typeface="Arial"/>
                <a:cs typeface="Arial"/>
              </a:rPr>
              <a:t>hypothesised</a:t>
            </a:r>
            <a:r>
              <a:rPr sz="2600" spc="55" dirty="0">
                <a:solidFill>
                  <a:srgbClr val="11688B"/>
                </a:solidFill>
                <a:latin typeface="Arial"/>
                <a:cs typeface="Arial"/>
              </a:rPr>
              <a:t> </a:t>
            </a:r>
            <a:r>
              <a:rPr sz="2600" spc="75" dirty="0">
                <a:solidFill>
                  <a:srgbClr val="11688B"/>
                </a:solidFill>
                <a:latin typeface="Arial"/>
                <a:cs typeface="Arial"/>
              </a:rPr>
              <a:t>to</a:t>
            </a:r>
            <a:r>
              <a:rPr sz="2600" spc="45" dirty="0">
                <a:solidFill>
                  <a:srgbClr val="11688B"/>
                </a:solidFill>
                <a:latin typeface="Arial"/>
                <a:cs typeface="Arial"/>
              </a:rPr>
              <a:t> </a:t>
            </a:r>
            <a:r>
              <a:rPr sz="2600" dirty="0">
                <a:solidFill>
                  <a:srgbClr val="11688B"/>
                </a:solidFill>
                <a:latin typeface="Arial"/>
                <a:cs typeface="Arial"/>
              </a:rPr>
              <a:t>be</a:t>
            </a:r>
            <a:r>
              <a:rPr sz="2600" spc="45" dirty="0">
                <a:solidFill>
                  <a:srgbClr val="11688B"/>
                </a:solidFill>
                <a:latin typeface="Arial"/>
                <a:cs typeface="Arial"/>
              </a:rPr>
              <a:t> </a:t>
            </a:r>
            <a:r>
              <a:rPr sz="2600" dirty="0">
                <a:solidFill>
                  <a:srgbClr val="11688B"/>
                </a:solidFill>
                <a:latin typeface="Arial"/>
                <a:cs typeface="Arial"/>
              </a:rPr>
              <a:t>caused</a:t>
            </a:r>
            <a:r>
              <a:rPr sz="2600" spc="50" dirty="0">
                <a:solidFill>
                  <a:srgbClr val="11688B"/>
                </a:solidFill>
                <a:latin typeface="Arial"/>
                <a:cs typeface="Arial"/>
              </a:rPr>
              <a:t> </a:t>
            </a:r>
            <a:r>
              <a:rPr sz="2600" spc="-20" dirty="0">
                <a:solidFill>
                  <a:srgbClr val="11688B"/>
                </a:solidFill>
                <a:latin typeface="Arial"/>
                <a:cs typeface="Arial"/>
              </a:rPr>
              <a:t>by:</a:t>
            </a:r>
            <a:r>
              <a:rPr sz="2550" spc="-30" baseline="26143" dirty="0">
                <a:solidFill>
                  <a:srgbClr val="11688B"/>
                </a:solidFill>
                <a:latin typeface="Arial"/>
                <a:cs typeface="Arial"/>
              </a:rPr>
              <a:t>1</a:t>
            </a:r>
            <a:endParaRPr sz="2550" baseline="26143">
              <a:latin typeface="Arial"/>
              <a:cs typeface="Arial"/>
            </a:endParaRPr>
          </a:p>
        </p:txBody>
      </p:sp>
      <p:sp>
        <p:nvSpPr>
          <p:cNvPr id="3" name="object 3"/>
          <p:cNvSpPr txBox="1"/>
          <p:nvPr/>
        </p:nvSpPr>
        <p:spPr>
          <a:xfrm>
            <a:off x="1434080" y="5474881"/>
            <a:ext cx="7446009" cy="427990"/>
          </a:xfrm>
          <a:prstGeom prst="rect">
            <a:avLst/>
          </a:prstGeom>
        </p:spPr>
        <p:txBody>
          <a:bodyPr vert="horz" wrap="square" lIns="0" tIns="17145" rIns="0" bIns="0" rtlCol="0">
            <a:spAutoFit/>
          </a:bodyPr>
          <a:lstStyle/>
          <a:p>
            <a:pPr marL="295275" indent="-282575">
              <a:lnSpc>
                <a:spcPct val="100000"/>
              </a:lnSpc>
              <a:spcBef>
                <a:spcPts val="135"/>
              </a:spcBef>
              <a:buChar char="•"/>
              <a:tabLst>
                <a:tab pos="295275" algn="l"/>
              </a:tabLst>
            </a:pPr>
            <a:r>
              <a:rPr sz="2600" dirty="0">
                <a:solidFill>
                  <a:srgbClr val="11688B"/>
                </a:solidFill>
                <a:latin typeface="Arial"/>
                <a:cs typeface="Arial"/>
              </a:rPr>
              <a:t>An</a:t>
            </a:r>
            <a:r>
              <a:rPr sz="2600" spc="190" dirty="0">
                <a:solidFill>
                  <a:srgbClr val="11688B"/>
                </a:solidFill>
                <a:latin typeface="Arial"/>
                <a:cs typeface="Arial"/>
              </a:rPr>
              <a:t> </a:t>
            </a:r>
            <a:r>
              <a:rPr sz="2600" dirty="0">
                <a:solidFill>
                  <a:srgbClr val="11688B"/>
                </a:solidFill>
                <a:latin typeface="Arial"/>
                <a:cs typeface="Arial"/>
              </a:rPr>
              <a:t>uncontrolled</a:t>
            </a:r>
            <a:r>
              <a:rPr sz="2600" spc="200" dirty="0">
                <a:solidFill>
                  <a:srgbClr val="11688B"/>
                </a:solidFill>
                <a:latin typeface="Arial"/>
                <a:cs typeface="Arial"/>
              </a:rPr>
              <a:t> </a:t>
            </a:r>
            <a:r>
              <a:rPr sz="2600" dirty="0">
                <a:solidFill>
                  <a:srgbClr val="11688B"/>
                </a:solidFill>
                <a:latin typeface="Arial"/>
                <a:cs typeface="Arial"/>
              </a:rPr>
              <a:t>infection</a:t>
            </a:r>
            <a:r>
              <a:rPr sz="2600" spc="190" dirty="0">
                <a:solidFill>
                  <a:srgbClr val="11688B"/>
                </a:solidFill>
                <a:latin typeface="Arial"/>
                <a:cs typeface="Arial"/>
              </a:rPr>
              <a:t> </a:t>
            </a:r>
            <a:r>
              <a:rPr sz="2600" dirty="0">
                <a:solidFill>
                  <a:srgbClr val="11688B"/>
                </a:solidFill>
                <a:latin typeface="Arial"/>
                <a:cs typeface="Arial"/>
              </a:rPr>
              <a:t>(pathogen</a:t>
            </a:r>
            <a:r>
              <a:rPr sz="2600" spc="190" dirty="0">
                <a:solidFill>
                  <a:srgbClr val="11688B"/>
                </a:solidFill>
                <a:latin typeface="Arial"/>
                <a:cs typeface="Arial"/>
              </a:rPr>
              <a:t> </a:t>
            </a:r>
            <a:r>
              <a:rPr sz="2600" spc="-10" dirty="0">
                <a:solidFill>
                  <a:srgbClr val="11688B"/>
                </a:solidFill>
                <a:latin typeface="Arial"/>
                <a:cs typeface="Arial"/>
              </a:rPr>
              <a:t>hypothesis)</a:t>
            </a:r>
            <a:endParaRPr sz="2600">
              <a:latin typeface="Arial"/>
              <a:cs typeface="Arial"/>
            </a:endParaRPr>
          </a:p>
        </p:txBody>
      </p:sp>
      <p:sp>
        <p:nvSpPr>
          <p:cNvPr id="4" name="object 4"/>
          <p:cNvSpPr txBox="1"/>
          <p:nvPr/>
        </p:nvSpPr>
        <p:spPr>
          <a:xfrm>
            <a:off x="1434080" y="6271506"/>
            <a:ext cx="10005695" cy="835025"/>
          </a:xfrm>
          <a:prstGeom prst="rect">
            <a:avLst/>
          </a:prstGeom>
        </p:spPr>
        <p:txBody>
          <a:bodyPr vert="horz" wrap="square" lIns="0" tIns="6985" rIns="0" bIns="0" rtlCol="0">
            <a:spAutoFit/>
          </a:bodyPr>
          <a:lstStyle/>
          <a:p>
            <a:pPr marL="295275" marR="5080" indent="-283210">
              <a:lnSpc>
                <a:spcPct val="102699"/>
              </a:lnSpc>
              <a:spcBef>
                <a:spcPts val="55"/>
              </a:spcBef>
              <a:buChar char="•"/>
              <a:tabLst>
                <a:tab pos="295275" algn="l"/>
              </a:tabLst>
            </a:pPr>
            <a:r>
              <a:rPr sz="2600" dirty="0">
                <a:solidFill>
                  <a:srgbClr val="11688B"/>
                </a:solidFill>
                <a:latin typeface="Arial"/>
                <a:cs typeface="Arial"/>
              </a:rPr>
              <a:t>A</a:t>
            </a:r>
            <a:r>
              <a:rPr sz="2600" spc="80" dirty="0">
                <a:solidFill>
                  <a:srgbClr val="11688B"/>
                </a:solidFill>
                <a:latin typeface="Arial"/>
                <a:cs typeface="Arial"/>
              </a:rPr>
              <a:t> </a:t>
            </a:r>
            <a:r>
              <a:rPr sz="2600" dirty="0">
                <a:solidFill>
                  <a:srgbClr val="11688B"/>
                </a:solidFill>
                <a:latin typeface="Arial"/>
                <a:cs typeface="Arial"/>
              </a:rPr>
              <a:t>germline</a:t>
            </a:r>
            <a:r>
              <a:rPr sz="2600" spc="70" dirty="0">
                <a:solidFill>
                  <a:srgbClr val="11688B"/>
                </a:solidFill>
                <a:latin typeface="Arial"/>
                <a:cs typeface="Arial"/>
              </a:rPr>
              <a:t> </a:t>
            </a:r>
            <a:r>
              <a:rPr sz="2600" dirty="0">
                <a:solidFill>
                  <a:srgbClr val="11688B"/>
                </a:solidFill>
                <a:latin typeface="Arial"/>
                <a:cs typeface="Arial"/>
              </a:rPr>
              <a:t>mutation</a:t>
            </a:r>
            <a:r>
              <a:rPr sz="2600" spc="75" dirty="0">
                <a:solidFill>
                  <a:srgbClr val="11688B"/>
                </a:solidFill>
                <a:latin typeface="Arial"/>
                <a:cs typeface="Arial"/>
              </a:rPr>
              <a:t> </a:t>
            </a:r>
            <a:r>
              <a:rPr sz="2600" dirty="0">
                <a:solidFill>
                  <a:srgbClr val="11688B"/>
                </a:solidFill>
                <a:latin typeface="Arial"/>
                <a:cs typeface="Arial"/>
              </a:rPr>
              <a:t>leading</a:t>
            </a:r>
            <a:r>
              <a:rPr sz="2600" spc="75" dirty="0">
                <a:solidFill>
                  <a:srgbClr val="11688B"/>
                </a:solidFill>
                <a:latin typeface="Arial"/>
                <a:cs typeface="Arial"/>
              </a:rPr>
              <a:t> to </a:t>
            </a:r>
            <a:r>
              <a:rPr sz="2600" dirty="0">
                <a:solidFill>
                  <a:srgbClr val="11688B"/>
                </a:solidFill>
                <a:latin typeface="Arial"/>
                <a:cs typeface="Arial"/>
              </a:rPr>
              <a:t>an</a:t>
            </a:r>
            <a:r>
              <a:rPr sz="2600" spc="75" dirty="0">
                <a:solidFill>
                  <a:srgbClr val="11688B"/>
                </a:solidFill>
                <a:latin typeface="Arial"/>
                <a:cs typeface="Arial"/>
              </a:rPr>
              <a:t> </a:t>
            </a:r>
            <a:r>
              <a:rPr sz="2600" spc="-10" dirty="0">
                <a:solidFill>
                  <a:srgbClr val="11688B"/>
                </a:solidFill>
                <a:latin typeface="Arial"/>
                <a:cs typeface="Arial"/>
              </a:rPr>
              <a:t>autoimmune/autoinflammatory </a:t>
            </a:r>
            <a:r>
              <a:rPr sz="2600" dirty="0">
                <a:solidFill>
                  <a:srgbClr val="11688B"/>
                </a:solidFill>
                <a:latin typeface="Arial"/>
                <a:cs typeface="Arial"/>
              </a:rPr>
              <a:t>response</a:t>
            </a:r>
            <a:r>
              <a:rPr sz="2600" spc="375" dirty="0">
                <a:solidFill>
                  <a:srgbClr val="11688B"/>
                </a:solidFill>
                <a:latin typeface="Arial"/>
                <a:cs typeface="Arial"/>
              </a:rPr>
              <a:t> </a:t>
            </a:r>
            <a:r>
              <a:rPr sz="2600" dirty="0">
                <a:solidFill>
                  <a:srgbClr val="11688B"/>
                </a:solidFill>
                <a:latin typeface="Arial"/>
                <a:cs typeface="Arial"/>
              </a:rPr>
              <a:t>(autoimmune/autoinflammatory</a:t>
            </a:r>
            <a:r>
              <a:rPr sz="2600" spc="390" dirty="0">
                <a:solidFill>
                  <a:srgbClr val="11688B"/>
                </a:solidFill>
                <a:latin typeface="Arial"/>
                <a:cs typeface="Arial"/>
              </a:rPr>
              <a:t> </a:t>
            </a:r>
            <a:r>
              <a:rPr sz="2600" spc="-10" dirty="0">
                <a:solidFill>
                  <a:srgbClr val="11688B"/>
                </a:solidFill>
                <a:latin typeface="Arial"/>
                <a:cs typeface="Arial"/>
              </a:rPr>
              <a:t>hypothesis)</a:t>
            </a:r>
            <a:endParaRPr sz="2600">
              <a:latin typeface="Arial"/>
              <a:cs typeface="Arial"/>
            </a:endParaRPr>
          </a:p>
        </p:txBody>
      </p:sp>
      <p:sp>
        <p:nvSpPr>
          <p:cNvPr id="5" name="object 5"/>
          <p:cNvSpPr txBox="1"/>
          <p:nvPr/>
        </p:nvSpPr>
        <p:spPr>
          <a:xfrm>
            <a:off x="1434080" y="7485291"/>
            <a:ext cx="7929880" cy="824865"/>
          </a:xfrm>
          <a:prstGeom prst="rect">
            <a:avLst/>
          </a:prstGeom>
        </p:spPr>
        <p:txBody>
          <a:bodyPr vert="horz" wrap="square" lIns="0" tIns="17145" rIns="0" bIns="0" rtlCol="0">
            <a:spAutoFit/>
          </a:bodyPr>
          <a:lstStyle/>
          <a:p>
            <a:pPr marL="295275" marR="5080" indent="-283210">
              <a:lnSpc>
                <a:spcPct val="100000"/>
              </a:lnSpc>
              <a:spcBef>
                <a:spcPts val="135"/>
              </a:spcBef>
              <a:buChar char="•"/>
              <a:tabLst>
                <a:tab pos="295275" algn="l"/>
              </a:tabLst>
            </a:pPr>
            <a:r>
              <a:rPr sz="2600" dirty="0">
                <a:solidFill>
                  <a:srgbClr val="11688B"/>
                </a:solidFill>
                <a:latin typeface="Arial"/>
                <a:cs typeface="Arial"/>
              </a:rPr>
              <a:t>Somatic</a:t>
            </a:r>
            <a:r>
              <a:rPr sz="2600" spc="215" dirty="0">
                <a:solidFill>
                  <a:srgbClr val="11688B"/>
                </a:solidFill>
                <a:latin typeface="Arial"/>
                <a:cs typeface="Arial"/>
              </a:rPr>
              <a:t> </a:t>
            </a:r>
            <a:r>
              <a:rPr sz="2600" dirty="0">
                <a:solidFill>
                  <a:srgbClr val="11688B"/>
                </a:solidFill>
                <a:latin typeface="Arial"/>
                <a:cs typeface="Arial"/>
              </a:rPr>
              <a:t>mutations</a:t>
            </a:r>
            <a:r>
              <a:rPr sz="2600" spc="220" dirty="0">
                <a:solidFill>
                  <a:srgbClr val="11688B"/>
                </a:solidFill>
                <a:latin typeface="Arial"/>
                <a:cs typeface="Arial"/>
              </a:rPr>
              <a:t> </a:t>
            </a:r>
            <a:r>
              <a:rPr sz="2600" dirty="0">
                <a:solidFill>
                  <a:srgbClr val="11688B"/>
                </a:solidFill>
                <a:latin typeface="Arial"/>
                <a:cs typeface="Arial"/>
              </a:rPr>
              <a:t>in</a:t>
            </a:r>
            <a:r>
              <a:rPr sz="2600" spc="225" dirty="0">
                <a:solidFill>
                  <a:srgbClr val="11688B"/>
                </a:solidFill>
                <a:latin typeface="Arial"/>
                <a:cs typeface="Arial"/>
              </a:rPr>
              <a:t> </a:t>
            </a:r>
            <a:r>
              <a:rPr sz="2600" dirty="0">
                <a:solidFill>
                  <a:srgbClr val="11688B"/>
                </a:solidFill>
                <a:latin typeface="Arial"/>
                <a:cs typeface="Arial"/>
              </a:rPr>
              <a:t>monoclonal</a:t>
            </a:r>
            <a:r>
              <a:rPr sz="2600" spc="225" dirty="0">
                <a:solidFill>
                  <a:srgbClr val="11688B"/>
                </a:solidFill>
                <a:latin typeface="Arial"/>
                <a:cs typeface="Arial"/>
              </a:rPr>
              <a:t> </a:t>
            </a:r>
            <a:r>
              <a:rPr sz="2600" dirty="0">
                <a:solidFill>
                  <a:srgbClr val="11688B"/>
                </a:solidFill>
                <a:latin typeface="Arial"/>
                <a:cs typeface="Arial"/>
              </a:rPr>
              <a:t>lymph</a:t>
            </a:r>
            <a:r>
              <a:rPr sz="2600" spc="225" dirty="0">
                <a:solidFill>
                  <a:srgbClr val="11688B"/>
                </a:solidFill>
                <a:latin typeface="Arial"/>
                <a:cs typeface="Arial"/>
              </a:rPr>
              <a:t> </a:t>
            </a:r>
            <a:r>
              <a:rPr sz="2600" dirty="0">
                <a:solidFill>
                  <a:srgbClr val="11688B"/>
                </a:solidFill>
                <a:latin typeface="Arial"/>
                <a:cs typeface="Arial"/>
              </a:rPr>
              <a:t>node</a:t>
            </a:r>
            <a:r>
              <a:rPr sz="2600" spc="215" dirty="0">
                <a:solidFill>
                  <a:srgbClr val="11688B"/>
                </a:solidFill>
                <a:latin typeface="Arial"/>
                <a:cs typeface="Arial"/>
              </a:rPr>
              <a:t> </a:t>
            </a:r>
            <a:r>
              <a:rPr sz="2600" spc="-10" dirty="0">
                <a:solidFill>
                  <a:srgbClr val="11688B"/>
                </a:solidFill>
                <a:latin typeface="Arial"/>
                <a:cs typeface="Arial"/>
              </a:rPr>
              <a:t>cells </a:t>
            </a:r>
            <a:r>
              <a:rPr sz="2600" dirty="0">
                <a:solidFill>
                  <a:srgbClr val="11688B"/>
                </a:solidFill>
                <a:latin typeface="Arial"/>
                <a:cs typeface="Arial"/>
              </a:rPr>
              <a:t>(paraneoplastic</a:t>
            </a:r>
            <a:r>
              <a:rPr sz="2600" spc="130" dirty="0">
                <a:solidFill>
                  <a:srgbClr val="11688B"/>
                </a:solidFill>
                <a:latin typeface="Arial"/>
                <a:cs typeface="Arial"/>
              </a:rPr>
              <a:t> </a:t>
            </a:r>
            <a:r>
              <a:rPr sz="2600" spc="-10" dirty="0">
                <a:solidFill>
                  <a:srgbClr val="11688B"/>
                </a:solidFill>
                <a:latin typeface="Arial"/>
                <a:cs typeface="Arial"/>
              </a:rPr>
              <a:t>hypothesis)</a:t>
            </a:r>
            <a:endParaRPr sz="2600">
              <a:latin typeface="Arial"/>
              <a:cs typeface="Arial"/>
            </a:endParaRPr>
          </a:p>
        </p:txBody>
      </p:sp>
      <p:sp>
        <p:nvSpPr>
          <p:cNvPr id="6" name="object 6"/>
          <p:cNvSpPr txBox="1">
            <a:spLocks noGrp="1"/>
          </p:cNvSpPr>
          <p:nvPr>
            <p:ph type="title"/>
          </p:nvPr>
        </p:nvSpPr>
        <p:spPr>
          <a:xfrm>
            <a:off x="1378890" y="1455317"/>
            <a:ext cx="10796905" cy="1576070"/>
          </a:xfrm>
          <a:prstGeom prst="rect">
            <a:avLst/>
          </a:prstGeom>
        </p:spPr>
        <p:txBody>
          <a:bodyPr vert="horz" wrap="square" lIns="0" tIns="106045" rIns="0" bIns="0" rtlCol="0">
            <a:spAutoFit/>
          </a:bodyPr>
          <a:lstStyle/>
          <a:p>
            <a:pPr marL="12700" marR="8255">
              <a:lnSpc>
                <a:spcPts val="5780"/>
              </a:lnSpc>
              <a:spcBef>
                <a:spcPts val="835"/>
              </a:spcBef>
            </a:pPr>
            <a:r>
              <a:rPr sz="5350" dirty="0">
                <a:solidFill>
                  <a:srgbClr val="11688B"/>
                </a:solidFill>
              </a:rPr>
              <a:t>iMCD</a:t>
            </a:r>
            <a:r>
              <a:rPr sz="5350" spc="-229" dirty="0">
                <a:solidFill>
                  <a:srgbClr val="11688B"/>
                </a:solidFill>
              </a:rPr>
              <a:t> </a:t>
            </a:r>
            <a:r>
              <a:rPr sz="5350" spc="-185" dirty="0">
                <a:solidFill>
                  <a:srgbClr val="11688B"/>
                </a:solidFill>
              </a:rPr>
              <a:t>is</a:t>
            </a:r>
            <a:r>
              <a:rPr sz="5350" spc="-225" dirty="0">
                <a:solidFill>
                  <a:srgbClr val="11688B"/>
                </a:solidFill>
              </a:rPr>
              <a:t> </a:t>
            </a:r>
            <a:r>
              <a:rPr sz="5350" spc="-170" dirty="0">
                <a:solidFill>
                  <a:srgbClr val="11688B"/>
                </a:solidFill>
              </a:rPr>
              <a:t>driven</a:t>
            </a:r>
            <a:r>
              <a:rPr sz="5350" spc="-225" dirty="0">
                <a:solidFill>
                  <a:srgbClr val="11688B"/>
                </a:solidFill>
              </a:rPr>
              <a:t> </a:t>
            </a:r>
            <a:r>
              <a:rPr sz="5350" spc="-170" dirty="0">
                <a:solidFill>
                  <a:srgbClr val="11688B"/>
                </a:solidFill>
              </a:rPr>
              <a:t>by</a:t>
            </a:r>
            <a:r>
              <a:rPr sz="5350" spc="-220" dirty="0">
                <a:solidFill>
                  <a:srgbClr val="11688B"/>
                </a:solidFill>
              </a:rPr>
              <a:t> </a:t>
            </a:r>
            <a:r>
              <a:rPr sz="5350" spc="85" dirty="0">
                <a:solidFill>
                  <a:srgbClr val="11688B"/>
                </a:solidFill>
              </a:rPr>
              <a:t>a</a:t>
            </a:r>
            <a:r>
              <a:rPr sz="5350" spc="-229" dirty="0">
                <a:solidFill>
                  <a:srgbClr val="11688B"/>
                </a:solidFill>
              </a:rPr>
              <a:t> </a:t>
            </a:r>
            <a:r>
              <a:rPr sz="5350" spc="-125" dirty="0">
                <a:solidFill>
                  <a:srgbClr val="11688B"/>
                </a:solidFill>
              </a:rPr>
              <a:t>cytokine</a:t>
            </a:r>
            <a:r>
              <a:rPr sz="5350" spc="-229" dirty="0">
                <a:solidFill>
                  <a:srgbClr val="11688B"/>
                </a:solidFill>
              </a:rPr>
              <a:t> </a:t>
            </a:r>
            <a:r>
              <a:rPr sz="5350" spc="-35" dirty="0">
                <a:solidFill>
                  <a:srgbClr val="11688B"/>
                </a:solidFill>
              </a:rPr>
              <a:t>storm </a:t>
            </a:r>
            <a:r>
              <a:rPr sz="5350" spc="-55" dirty="0">
                <a:solidFill>
                  <a:srgbClr val="11688B"/>
                </a:solidFill>
              </a:rPr>
              <a:t>with</a:t>
            </a:r>
            <a:r>
              <a:rPr sz="5350" spc="-320" dirty="0">
                <a:solidFill>
                  <a:srgbClr val="11688B"/>
                </a:solidFill>
              </a:rPr>
              <a:t> </a:t>
            </a:r>
            <a:r>
              <a:rPr sz="5350" spc="-10" dirty="0">
                <a:solidFill>
                  <a:srgbClr val="11688B"/>
                </a:solidFill>
              </a:rPr>
              <a:t>an</a:t>
            </a:r>
            <a:r>
              <a:rPr sz="5350" spc="-330" dirty="0">
                <a:solidFill>
                  <a:srgbClr val="11688B"/>
                </a:solidFill>
              </a:rPr>
              <a:t> </a:t>
            </a:r>
            <a:r>
              <a:rPr sz="5350" spc="-125" dirty="0">
                <a:solidFill>
                  <a:srgbClr val="11688B"/>
                </a:solidFill>
              </a:rPr>
              <a:t>unknown</a:t>
            </a:r>
            <a:r>
              <a:rPr sz="5350" spc="-245" dirty="0">
                <a:solidFill>
                  <a:srgbClr val="11688B"/>
                </a:solidFill>
              </a:rPr>
              <a:t> </a:t>
            </a:r>
            <a:r>
              <a:rPr sz="5350" spc="-10" dirty="0">
                <a:solidFill>
                  <a:srgbClr val="11688B"/>
                </a:solidFill>
              </a:rPr>
              <a:t>cause</a:t>
            </a:r>
            <a:endParaRPr sz="5350"/>
          </a:p>
        </p:txBody>
      </p:sp>
      <p:sp>
        <p:nvSpPr>
          <p:cNvPr id="7" name="object 7"/>
          <p:cNvSpPr/>
          <p:nvPr/>
        </p:nvSpPr>
        <p:spPr>
          <a:xfrm>
            <a:off x="1415717" y="690303"/>
            <a:ext cx="1843405" cy="457200"/>
          </a:xfrm>
          <a:custGeom>
            <a:avLst/>
            <a:gdLst/>
            <a:ahLst/>
            <a:cxnLst/>
            <a:rect l="l" t="t" r="r" b="b"/>
            <a:pathLst>
              <a:path w="1843404" h="457200">
                <a:moveTo>
                  <a:pt x="1614672" y="0"/>
                </a:moveTo>
                <a:lnTo>
                  <a:pt x="228342" y="0"/>
                </a:lnTo>
                <a:lnTo>
                  <a:pt x="182323" y="4638"/>
                </a:lnTo>
                <a:lnTo>
                  <a:pt x="139461" y="17943"/>
                </a:lnTo>
                <a:lnTo>
                  <a:pt x="100674" y="38995"/>
                </a:lnTo>
                <a:lnTo>
                  <a:pt x="66880" y="66877"/>
                </a:lnTo>
                <a:lnTo>
                  <a:pt x="38997" y="100671"/>
                </a:lnTo>
                <a:lnTo>
                  <a:pt x="17944" y="139458"/>
                </a:lnTo>
                <a:lnTo>
                  <a:pt x="4639" y="182320"/>
                </a:lnTo>
                <a:lnTo>
                  <a:pt x="0" y="228339"/>
                </a:lnTo>
                <a:lnTo>
                  <a:pt x="4639" y="274358"/>
                </a:lnTo>
                <a:lnTo>
                  <a:pt x="17944" y="317220"/>
                </a:lnTo>
                <a:lnTo>
                  <a:pt x="38997" y="356008"/>
                </a:lnTo>
                <a:lnTo>
                  <a:pt x="66880" y="389802"/>
                </a:lnTo>
                <a:lnTo>
                  <a:pt x="100674" y="417685"/>
                </a:lnTo>
                <a:lnTo>
                  <a:pt x="139461" y="438738"/>
                </a:lnTo>
                <a:lnTo>
                  <a:pt x="182323" y="452043"/>
                </a:lnTo>
                <a:lnTo>
                  <a:pt x="228342" y="456682"/>
                </a:lnTo>
                <a:lnTo>
                  <a:pt x="1614670" y="456684"/>
                </a:lnTo>
                <a:lnTo>
                  <a:pt x="1660689" y="452045"/>
                </a:lnTo>
                <a:lnTo>
                  <a:pt x="1703551" y="438740"/>
                </a:lnTo>
                <a:lnTo>
                  <a:pt x="1742338" y="417686"/>
                </a:lnTo>
                <a:lnTo>
                  <a:pt x="1776132" y="389803"/>
                </a:lnTo>
                <a:lnTo>
                  <a:pt x="1804015" y="356009"/>
                </a:lnTo>
                <a:lnTo>
                  <a:pt x="1825068" y="317222"/>
                </a:lnTo>
                <a:lnTo>
                  <a:pt x="1838373" y="274359"/>
                </a:lnTo>
                <a:lnTo>
                  <a:pt x="1843012" y="228340"/>
                </a:lnTo>
                <a:lnTo>
                  <a:pt x="1838375" y="182320"/>
                </a:lnTo>
                <a:lnTo>
                  <a:pt x="1825070" y="139458"/>
                </a:lnTo>
                <a:lnTo>
                  <a:pt x="1804017" y="100671"/>
                </a:lnTo>
                <a:lnTo>
                  <a:pt x="1776135" y="66877"/>
                </a:lnTo>
                <a:lnTo>
                  <a:pt x="1742340" y="38995"/>
                </a:lnTo>
                <a:lnTo>
                  <a:pt x="1703553" y="17943"/>
                </a:lnTo>
                <a:lnTo>
                  <a:pt x="1660691" y="4638"/>
                </a:lnTo>
                <a:lnTo>
                  <a:pt x="1614672" y="0"/>
                </a:lnTo>
                <a:close/>
              </a:path>
            </a:pathLst>
          </a:custGeom>
          <a:solidFill>
            <a:srgbClr val="F28A04"/>
          </a:solidFill>
        </p:spPr>
        <p:txBody>
          <a:bodyPr wrap="square" lIns="0" tIns="0" rIns="0" bIns="0" rtlCol="0"/>
          <a:lstStyle/>
          <a:p>
            <a:endParaRPr/>
          </a:p>
        </p:txBody>
      </p:sp>
      <p:sp>
        <p:nvSpPr>
          <p:cNvPr id="8" name="object 8"/>
          <p:cNvSpPr txBox="1"/>
          <p:nvPr/>
        </p:nvSpPr>
        <p:spPr>
          <a:xfrm>
            <a:off x="1499263" y="768008"/>
            <a:ext cx="1675130" cy="276860"/>
          </a:xfrm>
          <a:prstGeom prst="rect">
            <a:avLst/>
          </a:prstGeom>
        </p:spPr>
        <p:txBody>
          <a:bodyPr vert="horz" wrap="square" lIns="0" tIns="12065" rIns="0" bIns="0" rtlCol="0">
            <a:spAutoFit/>
          </a:bodyPr>
          <a:lstStyle/>
          <a:p>
            <a:pPr marL="12700">
              <a:lnSpc>
                <a:spcPct val="100000"/>
              </a:lnSpc>
              <a:spcBef>
                <a:spcPts val="95"/>
              </a:spcBef>
            </a:pPr>
            <a:r>
              <a:rPr sz="1650" b="1" dirty="0">
                <a:solidFill>
                  <a:srgbClr val="FFFFFF"/>
                </a:solidFill>
                <a:latin typeface="Arial"/>
                <a:cs typeface="Arial"/>
              </a:rPr>
              <a:t>02</a:t>
            </a:r>
            <a:r>
              <a:rPr sz="1650" b="1" spc="-15" dirty="0">
                <a:solidFill>
                  <a:srgbClr val="FFFFFF"/>
                </a:solidFill>
                <a:latin typeface="Arial"/>
                <a:cs typeface="Arial"/>
              </a:rPr>
              <a:t> </a:t>
            </a:r>
            <a:r>
              <a:rPr sz="1650" b="1" spc="-10" dirty="0">
                <a:solidFill>
                  <a:srgbClr val="FFFFFF"/>
                </a:solidFill>
                <a:latin typeface="Arial"/>
                <a:cs typeface="Arial"/>
              </a:rPr>
              <a:t>Pathogenesis</a:t>
            </a:r>
            <a:endParaRPr sz="1650">
              <a:latin typeface="Arial"/>
              <a:cs typeface="Arial"/>
            </a:endParaRPr>
          </a:p>
        </p:txBody>
      </p:sp>
      <p:sp>
        <p:nvSpPr>
          <p:cNvPr id="9" name="object 9"/>
          <p:cNvSpPr txBox="1"/>
          <p:nvPr/>
        </p:nvSpPr>
        <p:spPr>
          <a:xfrm>
            <a:off x="829339" y="10226988"/>
            <a:ext cx="6174105" cy="654050"/>
          </a:xfrm>
          <a:prstGeom prst="rect">
            <a:avLst/>
          </a:prstGeom>
        </p:spPr>
        <p:txBody>
          <a:bodyPr vert="horz" wrap="square" lIns="0" tIns="74930" rIns="0" bIns="0" rtlCol="0">
            <a:spAutoFit/>
          </a:bodyPr>
          <a:lstStyle/>
          <a:p>
            <a:pPr marL="12700">
              <a:lnSpc>
                <a:spcPct val="100000"/>
              </a:lnSpc>
              <a:spcBef>
                <a:spcPts val="590"/>
              </a:spcBef>
            </a:pPr>
            <a:r>
              <a:rPr sz="1650" b="1" spc="-25" dirty="0">
                <a:solidFill>
                  <a:srgbClr val="11688B"/>
                </a:solidFill>
                <a:latin typeface="Arial"/>
                <a:cs typeface="Arial"/>
              </a:rPr>
              <a:t>Abbreviations:</a:t>
            </a:r>
            <a:r>
              <a:rPr sz="1650" b="1" spc="95" dirty="0">
                <a:solidFill>
                  <a:srgbClr val="11688B"/>
                </a:solidFill>
                <a:latin typeface="Arial"/>
                <a:cs typeface="Arial"/>
              </a:rPr>
              <a:t> </a:t>
            </a:r>
            <a:r>
              <a:rPr sz="1650" b="1" dirty="0">
                <a:solidFill>
                  <a:srgbClr val="11688B"/>
                </a:solidFill>
                <a:latin typeface="Arial"/>
                <a:cs typeface="Arial"/>
              </a:rPr>
              <a:t>iMCD</a:t>
            </a:r>
            <a:r>
              <a:rPr sz="1650" dirty="0">
                <a:solidFill>
                  <a:srgbClr val="11688B"/>
                </a:solidFill>
                <a:latin typeface="Arial"/>
                <a:cs typeface="Arial"/>
              </a:rPr>
              <a:t>,</a:t>
            </a:r>
            <a:r>
              <a:rPr sz="1650" spc="105" dirty="0">
                <a:solidFill>
                  <a:srgbClr val="11688B"/>
                </a:solidFill>
                <a:latin typeface="Arial"/>
                <a:cs typeface="Arial"/>
              </a:rPr>
              <a:t> </a:t>
            </a:r>
            <a:r>
              <a:rPr sz="1650" dirty="0">
                <a:solidFill>
                  <a:srgbClr val="11688B"/>
                </a:solidFill>
                <a:latin typeface="Arial"/>
                <a:cs typeface="Arial"/>
              </a:rPr>
              <a:t>idiopathic</a:t>
            </a:r>
            <a:r>
              <a:rPr sz="1650" spc="110" dirty="0">
                <a:solidFill>
                  <a:srgbClr val="11688B"/>
                </a:solidFill>
                <a:latin typeface="Arial"/>
                <a:cs typeface="Arial"/>
              </a:rPr>
              <a:t> </a:t>
            </a:r>
            <a:r>
              <a:rPr sz="1650" dirty="0">
                <a:solidFill>
                  <a:srgbClr val="11688B"/>
                </a:solidFill>
                <a:latin typeface="Arial"/>
                <a:cs typeface="Arial"/>
              </a:rPr>
              <a:t>Multicentric</a:t>
            </a:r>
            <a:r>
              <a:rPr sz="1650" spc="110" dirty="0">
                <a:solidFill>
                  <a:srgbClr val="11688B"/>
                </a:solidFill>
                <a:latin typeface="Arial"/>
                <a:cs typeface="Arial"/>
              </a:rPr>
              <a:t> </a:t>
            </a:r>
            <a:r>
              <a:rPr sz="1650" dirty="0">
                <a:solidFill>
                  <a:srgbClr val="11688B"/>
                </a:solidFill>
                <a:latin typeface="Arial"/>
                <a:cs typeface="Arial"/>
              </a:rPr>
              <a:t>Castleman</a:t>
            </a:r>
            <a:r>
              <a:rPr sz="1650" spc="110" dirty="0">
                <a:solidFill>
                  <a:srgbClr val="11688B"/>
                </a:solidFill>
                <a:latin typeface="Arial"/>
                <a:cs typeface="Arial"/>
              </a:rPr>
              <a:t> </a:t>
            </a:r>
            <a:r>
              <a:rPr sz="1650" spc="-10" dirty="0">
                <a:solidFill>
                  <a:srgbClr val="11688B"/>
                </a:solidFill>
                <a:latin typeface="Arial"/>
                <a:cs typeface="Arial"/>
              </a:rPr>
              <a:t>Disease.</a:t>
            </a:r>
            <a:endParaRPr sz="1650">
              <a:latin typeface="Arial"/>
              <a:cs typeface="Arial"/>
            </a:endParaRPr>
          </a:p>
          <a:p>
            <a:pPr marL="12700">
              <a:lnSpc>
                <a:spcPct val="100000"/>
              </a:lnSpc>
              <a:spcBef>
                <a:spcPts val="495"/>
              </a:spcBef>
            </a:pPr>
            <a:r>
              <a:rPr sz="1650" b="1" dirty="0">
                <a:solidFill>
                  <a:srgbClr val="11688B"/>
                </a:solidFill>
                <a:latin typeface="Arial"/>
                <a:cs typeface="Arial"/>
              </a:rPr>
              <a:t>References:</a:t>
            </a:r>
            <a:r>
              <a:rPr sz="1650" b="1" spc="-10" dirty="0">
                <a:solidFill>
                  <a:srgbClr val="11688B"/>
                </a:solidFill>
                <a:latin typeface="Arial"/>
                <a:cs typeface="Arial"/>
              </a:rPr>
              <a:t> </a:t>
            </a:r>
            <a:r>
              <a:rPr sz="1650" b="1" dirty="0">
                <a:solidFill>
                  <a:srgbClr val="11688B"/>
                </a:solidFill>
                <a:latin typeface="Arial"/>
                <a:cs typeface="Arial"/>
              </a:rPr>
              <a:t>1</a:t>
            </a:r>
            <a:r>
              <a:rPr sz="1650" dirty="0">
                <a:solidFill>
                  <a:srgbClr val="11688B"/>
                </a:solidFill>
                <a:latin typeface="Arial"/>
                <a:cs typeface="Arial"/>
              </a:rPr>
              <a:t>.</a:t>
            </a:r>
            <a:r>
              <a:rPr sz="1650" spc="-5" dirty="0">
                <a:solidFill>
                  <a:srgbClr val="11688B"/>
                </a:solidFill>
                <a:latin typeface="Arial"/>
                <a:cs typeface="Arial"/>
              </a:rPr>
              <a:t> </a:t>
            </a:r>
            <a:r>
              <a:rPr sz="1650" dirty="0">
                <a:solidFill>
                  <a:srgbClr val="11688B"/>
                </a:solidFill>
                <a:latin typeface="Arial"/>
                <a:cs typeface="Arial"/>
              </a:rPr>
              <a:t>Fajgenbaum</a:t>
            </a:r>
            <a:r>
              <a:rPr sz="1650" spc="-10" dirty="0">
                <a:solidFill>
                  <a:srgbClr val="11688B"/>
                </a:solidFill>
                <a:latin typeface="Arial"/>
                <a:cs typeface="Arial"/>
              </a:rPr>
              <a:t> </a:t>
            </a:r>
            <a:r>
              <a:rPr sz="1650" dirty="0">
                <a:solidFill>
                  <a:srgbClr val="11688B"/>
                </a:solidFill>
                <a:latin typeface="Arial"/>
                <a:cs typeface="Arial"/>
              </a:rPr>
              <a:t>DC.</a:t>
            </a:r>
            <a:r>
              <a:rPr sz="1650" spc="-10" dirty="0">
                <a:solidFill>
                  <a:srgbClr val="11688B"/>
                </a:solidFill>
                <a:latin typeface="Arial"/>
                <a:cs typeface="Arial"/>
              </a:rPr>
              <a:t> </a:t>
            </a:r>
            <a:r>
              <a:rPr sz="1650" i="1" dirty="0">
                <a:solidFill>
                  <a:srgbClr val="11688B"/>
                </a:solidFill>
                <a:latin typeface="Arial"/>
                <a:cs typeface="Arial"/>
              </a:rPr>
              <a:t>Blood.</a:t>
            </a:r>
            <a:r>
              <a:rPr sz="1650" i="1" spc="-5" dirty="0">
                <a:solidFill>
                  <a:srgbClr val="11688B"/>
                </a:solidFill>
                <a:latin typeface="Arial"/>
                <a:cs typeface="Arial"/>
              </a:rPr>
              <a:t> </a:t>
            </a:r>
            <a:r>
              <a:rPr sz="1650" dirty="0">
                <a:solidFill>
                  <a:srgbClr val="11688B"/>
                </a:solidFill>
                <a:latin typeface="Arial"/>
                <a:cs typeface="Arial"/>
              </a:rPr>
              <a:t>2018;</a:t>
            </a:r>
            <a:r>
              <a:rPr sz="1650" spc="-10" dirty="0">
                <a:solidFill>
                  <a:srgbClr val="11688B"/>
                </a:solidFill>
                <a:latin typeface="Arial"/>
                <a:cs typeface="Arial"/>
              </a:rPr>
              <a:t> </a:t>
            </a:r>
            <a:r>
              <a:rPr sz="1650" dirty="0">
                <a:solidFill>
                  <a:srgbClr val="11688B"/>
                </a:solidFill>
                <a:latin typeface="Arial"/>
                <a:cs typeface="Arial"/>
              </a:rPr>
              <a:t>132:</a:t>
            </a:r>
            <a:r>
              <a:rPr sz="1650" spc="-5" dirty="0">
                <a:solidFill>
                  <a:srgbClr val="11688B"/>
                </a:solidFill>
                <a:latin typeface="Arial"/>
                <a:cs typeface="Arial"/>
              </a:rPr>
              <a:t> </a:t>
            </a:r>
            <a:r>
              <a:rPr sz="1650" spc="-10" dirty="0">
                <a:solidFill>
                  <a:srgbClr val="11688B"/>
                </a:solidFill>
                <a:latin typeface="Arial"/>
                <a:cs typeface="Arial"/>
              </a:rPr>
              <a:t>2323–30.</a:t>
            </a:r>
            <a:endParaRPr sz="1650">
              <a:latin typeface="Arial"/>
              <a:cs typeface="Arial"/>
            </a:endParaRPr>
          </a:p>
        </p:txBody>
      </p:sp>
      <p:sp>
        <p:nvSpPr>
          <p:cNvPr id="10" name="object 10"/>
          <p:cNvSpPr txBox="1"/>
          <p:nvPr/>
        </p:nvSpPr>
        <p:spPr>
          <a:xfrm>
            <a:off x="12324162" y="8164642"/>
            <a:ext cx="3295650" cy="252095"/>
          </a:xfrm>
          <a:prstGeom prst="rect">
            <a:avLst/>
          </a:prstGeom>
        </p:spPr>
        <p:txBody>
          <a:bodyPr vert="horz" wrap="square" lIns="0" tIns="17145" rIns="0" bIns="0" rtlCol="0">
            <a:spAutoFit/>
          </a:bodyPr>
          <a:lstStyle/>
          <a:p>
            <a:pPr marL="38100">
              <a:lnSpc>
                <a:spcPct val="100000"/>
              </a:lnSpc>
              <a:spcBef>
                <a:spcPts val="135"/>
              </a:spcBef>
            </a:pPr>
            <a:r>
              <a:rPr sz="1450" dirty="0">
                <a:solidFill>
                  <a:srgbClr val="11688B"/>
                </a:solidFill>
                <a:latin typeface="Arial"/>
                <a:cs typeface="Arial"/>
              </a:rPr>
              <a:t>Adapted</a:t>
            </a:r>
            <a:r>
              <a:rPr sz="1450" spc="80" dirty="0">
                <a:solidFill>
                  <a:srgbClr val="11688B"/>
                </a:solidFill>
                <a:latin typeface="Arial"/>
                <a:cs typeface="Arial"/>
              </a:rPr>
              <a:t> </a:t>
            </a:r>
            <a:r>
              <a:rPr sz="1450" dirty="0">
                <a:solidFill>
                  <a:srgbClr val="11688B"/>
                </a:solidFill>
                <a:latin typeface="Arial"/>
                <a:cs typeface="Arial"/>
              </a:rPr>
              <a:t>from</a:t>
            </a:r>
            <a:r>
              <a:rPr sz="1450" spc="95" dirty="0">
                <a:solidFill>
                  <a:srgbClr val="11688B"/>
                </a:solidFill>
                <a:latin typeface="Arial"/>
                <a:cs typeface="Arial"/>
              </a:rPr>
              <a:t> </a:t>
            </a:r>
            <a:r>
              <a:rPr sz="1450" dirty="0">
                <a:solidFill>
                  <a:srgbClr val="11688B"/>
                </a:solidFill>
                <a:latin typeface="Arial"/>
                <a:cs typeface="Arial"/>
              </a:rPr>
              <a:t>Fajgenbaum</a:t>
            </a:r>
            <a:r>
              <a:rPr sz="1450" spc="95" dirty="0">
                <a:solidFill>
                  <a:srgbClr val="11688B"/>
                </a:solidFill>
                <a:latin typeface="Arial"/>
                <a:cs typeface="Arial"/>
              </a:rPr>
              <a:t> </a:t>
            </a:r>
            <a:r>
              <a:rPr sz="1450" dirty="0">
                <a:solidFill>
                  <a:srgbClr val="11688B"/>
                </a:solidFill>
                <a:latin typeface="Arial"/>
                <a:cs typeface="Arial"/>
              </a:rPr>
              <a:t>DC,</a:t>
            </a:r>
            <a:r>
              <a:rPr sz="1450" spc="90" dirty="0">
                <a:solidFill>
                  <a:srgbClr val="11688B"/>
                </a:solidFill>
                <a:latin typeface="Arial"/>
                <a:cs typeface="Arial"/>
              </a:rPr>
              <a:t> </a:t>
            </a:r>
            <a:r>
              <a:rPr sz="1450" spc="-10" dirty="0">
                <a:solidFill>
                  <a:srgbClr val="11688B"/>
                </a:solidFill>
                <a:latin typeface="Arial"/>
                <a:cs typeface="Arial"/>
              </a:rPr>
              <a:t>2018.</a:t>
            </a:r>
            <a:r>
              <a:rPr sz="1425" spc="-15" baseline="23391" dirty="0">
                <a:solidFill>
                  <a:srgbClr val="11688B"/>
                </a:solidFill>
                <a:latin typeface="Arial"/>
                <a:cs typeface="Arial"/>
              </a:rPr>
              <a:t>1</a:t>
            </a:r>
            <a:endParaRPr sz="1425" baseline="23391">
              <a:latin typeface="Arial"/>
              <a:cs typeface="Arial"/>
            </a:endParaRPr>
          </a:p>
        </p:txBody>
      </p:sp>
      <p:sp>
        <p:nvSpPr>
          <p:cNvPr id="11" name="object 11"/>
          <p:cNvSpPr/>
          <p:nvPr/>
        </p:nvSpPr>
        <p:spPr>
          <a:xfrm>
            <a:off x="12257239" y="6699226"/>
            <a:ext cx="6834505" cy="802005"/>
          </a:xfrm>
          <a:custGeom>
            <a:avLst/>
            <a:gdLst/>
            <a:ahLst/>
            <a:cxnLst/>
            <a:rect l="l" t="t" r="r" b="b"/>
            <a:pathLst>
              <a:path w="6834505" h="802004">
                <a:moveTo>
                  <a:pt x="0" y="133594"/>
                </a:moveTo>
                <a:lnTo>
                  <a:pt x="6810" y="91368"/>
                </a:lnTo>
                <a:lnTo>
                  <a:pt x="25775" y="54695"/>
                </a:lnTo>
                <a:lnTo>
                  <a:pt x="54695" y="25775"/>
                </a:lnTo>
                <a:lnTo>
                  <a:pt x="91367" y="6810"/>
                </a:lnTo>
                <a:lnTo>
                  <a:pt x="133593" y="0"/>
                </a:lnTo>
                <a:lnTo>
                  <a:pt x="6700436" y="0"/>
                </a:lnTo>
                <a:lnTo>
                  <a:pt x="6742662" y="6810"/>
                </a:lnTo>
                <a:lnTo>
                  <a:pt x="6779335" y="25775"/>
                </a:lnTo>
                <a:lnTo>
                  <a:pt x="6808254" y="54695"/>
                </a:lnTo>
                <a:lnTo>
                  <a:pt x="6827219" y="91368"/>
                </a:lnTo>
                <a:lnTo>
                  <a:pt x="6834030" y="133594"/>
                </a:lnTo>
                <a:lnTo>
                  <a:pt x="6834030" y="667956"/>
                </a:lnTo>
                <a:lnTo>
                  <a:pt x="6827219" y="710183"/>
                </a:lnTo>
                <a:lnTo>
                  <a:pt x="6808254" y="746856"/>
                </a:lnTo>
                <a:lnTo>
                  <a:pt x="6779335" y="775775"/>
                </a:lnTo>
                <a:lnTo>
                  <a:pt x="6742662" y="794740"/>
                </a:lnTo>
                <a:lnTo>
                  <a:pt x="6700436" y="801551"/>
                </a:lnTo>
                <a:lnTo>
                  <a:pt x="133593" y="801551"/>
                </a:lnTo>
                <a:lnTo>
                  <a:pt x="91367" y="794740"/>
                </a:lnTo>
                <a:lnTo>
                  <a:pt x="54695" y="775775"/>
                </a:lnTo>
                <a:lnTo>
                  <a:pt x="25775" y="746856"/>
                </a:lnTo>
                <a:lnTo>
                  <a:pt x="6810" y="710183"/>
                </a:lnTo>
                <a:lnTo>
                  <a:pt x="0" y="667956"/>
                </a:lnTo>
                <a:lnTo>
                  <a:pt x="0" y="133594"/>
                </a:lnTo>
                <a:close/>
              </a:path>
            </a:pathLst>
          </a:custGeom>
          <a:ln w="10470">
            <a:solidFill>
              <a:srgbClr val="11688B"/>
            </a:solidFill>
          </a:ln>
        </p:spPr>
        <p:txBody>
          <a:bodyPr wrap="square" lIns="0" tIns="0" rIns="0" bIns="0" rtlCol="0"/>
          <a:lstStyle/>
          <a:p>
            <a:endParaRPr/>
          </a:p>
        </p:txBody>
      </p:sp>
      <p:sp>
        <p:nvSpPr>
          <p:cNvPr id="12" name="object 12"/>
          <p:cNvSpPr txBox="1"/>
          <p:nvPr/>
        </p:nvSpPr>
        <p:spPr>
          <a:xfrm>
            <a:off x="13254561" y="6874629"/>
            <a:ext cx="4839970" cy="427990"/>
          </a:xfrm>
          <a:prstGeom prst="rect">
            <a:avLst/>
          </a:prstGeom>
        </p:spPr>
        <p:txBody>
          <a:bodyPr vert="horz" wrap="square" lIns="0" tIns="17145" rIns="0" bIns="0" rtlCol="0">
            <a:spAutoFit/>
          </a:bodyPr>
          <a:lstStyle/>
          <a:p>
            <a:pPr marL="12700">
              <a:lnSpc>
                <a:spcPct val="100000"/>
              </a:lnSpc>
              <a:spcBef>
                <a:spcPts val="135"/>
              </a:spcBef>
            </a:pPr>
            <a:r>
              <a:rPr sz="2600" spc="65" dirty="0">
                <a:solidFill>
                  <a:srgbClr val="11688B"/>
                </a:solidFill>
                <a:latin typeface="Arial"/>
                <a:cs typeface="Arial"/>
              </a:rPr>
              <a:t>Cytokine</a:t>
            </a:r>
            <a:r>
              <a:rPr sz="2600" spc="25" dirty="0">
                <a:solidFill>
                  <a:srgbClr val="11688B"/>
                </a:solidFill>
                <a:latin typeface="Arial"/>
                <a:cs typeface="Arial"/>
              </a:rPr>
              <a:t> </a:t>
            </a:r>
            <a:r>
              <a:rPr sz="2600" spc="70" dirty="0">
                <a:solidFill>
                  <a:srgbClr val="11688B"/>
                </a:solidFill>
                <a:latin typeface="Arial"/>
                <a:cs typeface="Arial"/>
              </a:rPr>
              <a:t>and</a:t>
            </a:r>
            <a:r>
              <a:rPr sz="2600" spc="25" dirty="0">
                <a:solidFill>
                  <a:srgbClr val="11688B"/>
                </a:solidFill>
                <a:latin typeface="Arial"/>
                <a:cs typeface="Arial"/>
              </a:rPr>
              <a:t> </a:t>
            </a:r>
            <a:r>
              <a:rPr sz="2600" spc="70" dirty="0">
                <a:solidFill>
                  <a:srgbClr val="11688B"/>
                </a:solidFill>
                <a:latin typeface="Arial"/>
                <a:cs typeface="Arial"/>
              </a:rPr>
              <a:t>chemokine</a:t>
            </a:r>
            <a:r>
              <a:rPr sz="2600" spc="25" dirty="0">
                <a:solidFill>
                  <a:srgbClr val="11688B"/>
                </a:solidFill>
                <a:latin typeface="Arial"/>
                <a:cs typeface="Arial"/>
              </a:rPr>
              <a:t> </a:t>
            </a:r>
            <a:r>
              <a:rPr sz="2600" spc="90" dirty="0">
                <a:solidFill>
                  <a:srgbClr val="11688B"/>
                </a:solidFill>
                <a:latin typeface="Arial"/>
                <a:cs typeface="Arial"/>
              </a:rPr>
              <a:t>storm</a:t>
            </a:r>
            <a:endParaRPr sz="2600">
              <a:latin typeface="Arial"/>
              <a:cs typeface="Arial"/>
            </a:endParaRPr>
          </a:p>
        </p:txBody>
      </p:sp>
      <p:sp>
        <p:nvSpPr>
          <p:cNvPr id="13" name="object 13"/>
          <p:cNvSpPr txBox="1"/>
          <p:nvPr/>
        </p:nvSpPr>
        <p:spPr>
          <a:xfrm>
            <a:off x="12582235" y="5000759"/>
            <a:ext cx="1534795" cy="621030"/>
          </a:xfrm>
          <a:prstGeom prst="rect">
            <a:avLst/>
          </a:prstGeom>
        </p:spPr>
        <p:txBody>
          <a:bodyPr vert="horz" wrap="square" lIns="0" tIns="27940" rIns="0" bIns="0" rtlCol="0">
            <a:spAutoFit/>
          </a:bodyPr>
          <a:lstStyle/>
          <a:p>
            <a:pPr marL="38100" marR="5080" indent="-26034">
              <a:lnSpc>
                <a:spcPts val="2320"/>
              </a:lnSpc>
              <a:spcBef>
                <a:spcPts val="220"/>
              </a:spcBef>
            </a:pPr>
            <a:r>
              <a:rPr sz="1950" spc="-10" dirty="0">
                <a:solidFill>
                  <a:srgbClr val="11688B"/>
                </a:solidFill>
                <a:latin typeface="Arial"/>
                <a:cs typeface="Arial"/>
              </a:rPr>
              <a:t>Autoimmune/ inflammatory</a:t>
            </a:r>
            <a:endParaRPr sz="1950">
              <a:latin typeface="Arial"/>
              <a:cs typeface="Arial"/>
            </a:endParaRPr>
          </a:p>
        </p:txBody>
      </p:sp>
      <p:sp>
        <p:nvSpPr>
          <p:cNvPr id="14" name="object 14"/>
          <p:cNvSpPr txBox="1"/>
          <p:nvPr/>
        </p:nvSpPr>
        <p:spPr>
          <a:xfrm>
            <a:off x="14718526" y="5000759"/>
            <a:ext cx="1911985" cy="621030"/>
          </a:xfrm>
          <a:prstGeom prst="rect">
            <a:avLst/>
          </a:prstGeom>
        </p:spPr>
        <p:txBody>
          <a:bodyPr vert="horz" wrap="square" lIns="0" tIns="27940" rIns="0" bIns="0" rtlCol="0">
            <a:spAutoFit/>
          </a:bodyPr>
          <a:lstStyle/>
          <a:p>
            <a:pPr marL="12700" marR="5080" indent="475615">
              <a:lnSpc>
                <a:spcPts val="2320"/>
              </a:lnSpc>
              <a:spcBef>
                <a:spcPts val="220"/>
              </a:spcBef>
            </a:pPr>
            <a:r>
              <a:rPr sz="1950" spc="-10" dirty="0">
                <a:solidFill>
                  <a:srgbClr val="11688B"/>
                </a:solidFill>
                <a:latin typeface="Arial"/>
                <a:cs typeface="Arial"/>
              </a:rPr>
              <a:t>Mutated </a:t>
            </a:r>
            <a:r>
              <a:rPr sz="1950" dirty="0">
                <a:solidFill>
                  <a:srgbClr val="11688B"/>
                </a:solidFill>
                <a:latin typeface="Arial"/>
                <a:cs typeface="Arial"/>
              </a:rPr>
              <a:t>monoclonal</a:t>
            </a:r>
            <a:r>
              <a:rPr sz="1950" spc="229" dirty="0">
                <a:solidFill>
                  <a:srgbClr val="11688B"/>
                </a:solidFill>
                <a:latin typeface="Arial"/>
                <a:cs typeface="Arial"/>
              </a:rPr>
              <a:t> </a:t>
            </a:r>
            <a:r>
              <a:rPr sz="1950" spc="-20" dirty="0">
                <a:solidFill>
                  <a:srgbClr val="11688B"/>
                </a:solidFill>
                <a:latin typeface="Arial"/>
                <a:cs typeface="Arial"/>
              </a:rPr>
              <a:t>cells</a:t>
            </a:r>
            <a:endParaRPr sz="1950">
              <a:latin typeface="Arial"/>
              <a:cs typeface="Arial"/>
            </a:endParaRPr>
          </a:p>
        </p:txBody>
      </p:sp>
      <p:sp>
        <p:nvSpPr>
          <p:cNvPr id="15" name="object 15"/>
          <p:cNvSpPr txBox="1"/>
          <p:nvPr/>
        </p:nvSpPr>
        <p:spPr>
          <a:xfrm>
            <a:off x="17297694" y="5000759"/>
            <a:ext cx="1377315" cy="621030"/>
          </a:xfrm>
          <a:prstGeom prst="rect">
            <a:avLst/>
          </a:prstGeom>
        </p:spPr>
        <p:txBody>
          <a:bodyPr vert="horz" wrap="square" lIns="0" tIns="27940" rIns="0" bIns="0" rtlCol="0">
            <a:spAutoFit/>
          </a:bodyPr>
          <a:lstStyle/>
          <a:p>
            <a:pPr marL="155575" marR="5080" indent="-143510">
              <a:lnSpc>
                <a:spcPts val="2320"/>
              </a:lnSpc>
              <a:spcBef>
                <a:spcPts val="220"/>
              </a:spcBef>
            </a:pPr>
            <a:r>
              <a:rPr sz="1950" spc="-10" dirty="0">
                <a:solidFill>
                  <a:srgbClr val="11688B"/>
                </a:solidFill>
                <a:latin typeface="Arial"/>
                <a:cs typeface="Arial"/>
              </a:rPr>
              <a:t>Unidentified pathogen</a:t>
            </a:r>
            <a:endParaRPr sz="1950">
              <a:latin typeface="Arial"/>
              <a:cs typeface="Arial"/>
            </a:endParaRPr>
          </a:p>
        </p:txBody>
      </p:sp>
      <p:sp>
        <p:nvSpPr>
          <p:cNvPr id="16" name="object 16"/>
          <p:cNvSpPr txBox="1"/>
          <p:nvPr/>
        </p:nvSpPr>
        <p:spPr>
          <a:xfrm>
            <a:off x="12437664" y="2552248"/>
            <a:ext cx="4676140" cy="427990"/>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11688B"/>
                </a:solidFill>
                <a:latin typeface="Arial"/>
                <a:cs typeface="Arial"/>
              </a:rPr>
              <a:t>Suspected</a:t>
            </a:r>
            <a:r>
              <a:rPr sz="2600" b="1" spc="70" dirty="0">
                <a:solidFill>
                  <a:srgbClr val="11688B"/>
                </a:solidFill>
                <a:latin typeface="Arial"/>
                <a:cs typeface="Arial"/>
              </a:rPr>
              <a:t> </a:t>
            </a:r>
            <a:r>
              <a:rPr sz="2600" b="1" dirty="0">
                <a:solidFill>
                  <a:srgbClr val="11688B"/>
                </a:solidFill>
                <a:latin typeface="Arial"/>
                <a:cs typeface="Arial"/>
              </a:rPr>
              <a:t>causes</a:t>
            </a:r>
            <a:r>
              <a:rPr sz="2600" b="1" spc="75" dirty="0">
                <a:solidFill>
                  <a:srgbClr val="11688B"/>
                </a:solidFill>
                <a:latin typeface="Arial"/>
                <a:cs typeface="Arial"/>
              </a:rPr>
              <a:t> </a:t>
            </a:r>
            <a:r>
              <a:rPr sz="2600" b="1" dirty="0">
                <a:solidFill>
                  <a:srgbClr val="11688B"/>
                </a:solidFill>
                <a:latin typeface="Arial"/>
                <a:cs typeface="Arial"/>
              </a:rPr>
              <a:t>of</a:t>
            </a:r>
            <a:r>
              <a:rPr sz="2600" b="1" spc="65" dirty="0">
                <a:solidFill>
                  <a:srgbClr val="11688B"/>
                </a:solidFill>
                <a:latin typeface="Arial"/>
                <a:cs typeface="Arial"/>
              </a:rPr>
              <a:t> </a:t>
            </a:r>
            <a:r>
              <a:rPr sz="2600" b="1" spc="45" dirty="0">
                <a:solidFill>
                  <a:srgbClr val="11688B"/>
                </a:solidFill>
                <a:latin typeface="Arial"/>
                <a:cs typeface="Arial"/>
              </a:rPr>
              <a:t>iMCD…</a:t>
            </a:r>
            <a:endParaRPr sz="2600">
              <a:latin typeface="Arial"/>
              <a:cs typeface="Arial"/>
            </a:endParaRPr>
          </a:p>
        </p:txBody>
      </p:sp>
      <p:pic>
        <p:nvPicPr>
          <p:cNvPr id="17" name="object 17"/>
          <p:cNvPicPr/>
          <p:nvPr/>
        </p:nvPicPr>
        <p:blipFill>
          <a:blip r:embed="rId2" cstate="print"/>
          <a:stretch>
            <a:fillRect/>
          </a:stretch>
        </p:blipFill>
        <p:spPr>
          <a:xfrm>
            <a:off x="12233344" y="3038232"/>
            <a:ext cx="2048105" cy="2045592"/>
          </a:xfrm>
          <a:prstGeom prst="rect">
            <a:avLst/>
          </a:prstGeom>
        </p:spPr>
      </p:pic>
      <p:grpSp>
        <p:nvGrpSpPr>
          <p:cNvPr id="18" name="object 18"/>
          <p:cNvGrpSpPr/>
          <p:nvPr/>
        </p:nvGrpSpPr>
        <p:grpSpPr>
          <a:xfrm>
            <a:off x="14623219" y="646598"/>
            <a:ext cx="4987925" cy="4399915"/>
            <a:chOff x="14623219" y="646598"/>
            <a:chExt cx="4987925" cy="4399915"/>
          </a:xfrm>
        </p:grpSpPr>
        <p:pic>
          <p:nvPicPr>
            <p:cNvPr id="19" name="object 19"/>
            <p:cNvPicPr/>
            <p:nvPr/>
          </p:nvPicPr>
          <p:blipFill>
            <a:blip r:embed="rId3" cstate="print"/>
            <a:stretch>
              <a:fillRect/>
            </a:stretch>
          </p:blipFill>
          <p:spPr>
            <a:xfrm>
              <a:off x="14623219" y="3121161"/>
              <a:ext cx="1924967" cy="1924967"/>
            </a:xfrm>
            <a:prstGeom prst="rect">
              <a:avLst/>
            </a:prstGeom>
          </p:spPr>
        </p:pic>
        <p:pic>
          <p:nvPicPr>
            <p:cNvPr id="20" name="object 20"/>
            <p:cNvPicPr/>
            <p:nvPr/>
          </p:nvPicPr>
          <p:blipFill>
            <a:blip r:embed="rId4" cstate="print"/>
            <a:stretch>
              <a:fillRect/>
            </a:stretch>
          </p:blipFill>
          <p:spPr>
            <a:xfrm>
              <a:off x="17183978" y="3322202"/>
              <a:ext cx="1480164" cy="1480164"/>
            </a:xfrm>
            <a:prstGeom prst="rect">
              <a:avLst/>
            </a:prstGeom>
          </p:spPr>
        </p:pic>
        <p:sp>
          <p:nvSpPr>
            <p:cNvPr id="21" name="object 21"/>
            <p:cNvSpPr/>
            <p:nvPr/>
          </p:nvSpPr>
          <p:spPr>
            <a:xfrm>
              <a:off x="18497949" y="646598"/>
              <a:ext cx="1113155" cy="866140"/>
            </a:xfrm>
            <a:custGeom>
              <a:avLst/>
              <a:gdLst/>
              <a:ahLst/>
              <a:cxnLst/>
              <a:rect l="l" t="t" r="r" b="b"/>
              <a:pathLst>
                <a:path w="1113155" h="866140">
                  <a:moveTo>
                    <a:pt x="968818" y="0"/>
                  </a:moveTo>
                  <a:lnTo>
                    <a:pt x="144267" y="0"/>
                  </a:lnTo>
                  <a:lnTo>
                    <a:pt x="98669" y="7355"/>
                  </a:lnTo>
                  <a:lnTo>
                    <a:pt x="59066" y="27836"/>
                  </a:lnTo>
                  <a:lnTo>
                    <a:pt x="27836" y="59066"/>
                  </a:lnTo>
                  <a:lnTo>
                    <a:pt x="7355" y="98669"/>
                  </a:lnTo>
                  <a:lnTo>
                    <a:pt x="0" y="144267"/>
                  </a:lnTo>
                  <a:lnTo>
                    <a:pt x="0" y="721328"/>
                  </a:lnTo>
                  <a:lnTo>
                    <a:pt x="7355" y="766928"/>
                  </a:lnTo>
                  <a:lnTo>
                    <a:pt x="27836" y="806531"/>
                  </a:lnTo>
                  <a:lnTo>
                    <a:pt x="59066" y="837761"/>
                  </a:lnTo>
                  <a:lnTo>
                    <a:pt x="98669" y="858241"/>
                  </a:lnTo>
                  <a:lnTo>
                    <a:pt x="144267" y="865596"/>
                  </a:lnTo>
                  <a:lnTo>
                    <a:pt x="968818" y="865596"/>
                  </a:lnTo>
                  <a:lnTo>
                    <a:pt x="1014420" y="858241"/>
                  </a:lnTo>
                  <a:lnTo>
                    <a:pt x="1054024" y="837761"/>
                  </a:lnTo>
                  <a:lnTo>
                    <a:pt x="1085253" y="806531"/>
                  </a:lnTo>
                  <a:lnTo>
                    <a:pt x="1105732" y="766928"/>
                  </a:lnTo>
                  <a:lnTo>
                    <a:pt x="1113086" y="721328"/>
                  </a:lnTo>
                  <a:lnTo>
                    <a:pt x="1113086" y="144267"/>
                  </a:lnTo>
                  <a:lnTo>
                    <a:pt x="1105732" y="98669"/>
                  </a:lnTo>
                  <a:lnTo>
                    <a:pt x="1085253" y="59066"/>
                  </a:lnTo>
                  <a:lnTo>
                    <a:pt x="1054024" y="27836"/>
                  </a:lnTo>
                  <a:lnTo>
                    <a:pt x="1014420" y="7355"/>
                  </a:lnTo>
                  <a:lnTo>
                    <a:pt x="968818" y="0"/>
                  </a:lnTo>
                  <a:close/>
                </a:path>
              </a:pathLst>
            </a:custGeom>
            <a:solidFill>
              <a:srgbClr val="F28A04"/>
            </a:solidFill>
          </p:spPr>
          <p:txBody>
            <a:bodyPr wrap="square" lIns="0" tIns="0" rIns="0" bIns="0" rtlCol="0"/>
            <a:lstStyle/>
            <a:p>
              <a:endParaRPr/>
            </a:p>
          </p:txBody>
        </p:sp>
        <p:pic>
          <p:nvPicPr>
            <p:cNvPr id="22" name="object 22"/>
            <p:cNvPicPr/>
            <p:nvPr/>
          </p:nvPicPr>
          <p:blipFill>
            <a:blip r:embed="rId5" cstate="print"/>
            <a:stretch>
              <a:fillRect/>
            </a:stretch>
          </p:blipFill>
          <p:spPr>
            <a:xfrm>
              <a:off x="18719429" y="743851"/>
              <a:ext cx="670974" cy="670974"/>
            </a:xfrm>
            <a:prstGeom prst="rect">
              <a:avLst/>
            </a:prstGeom>
          </p:spPr>
        </p:pic>
      </p:grpSp>
      <p:sp>
        <p:nvSpPr>
          <p:cNvPr id="23" name="object 23"/>
          <p:cNvSpPr/>
          <p:nvPr/>
        </p:nvSpPr>
        <p:spPr>
          <a:xfrm>
            <a:off x="13169050" y="5803855"/>
            <a:ext cx="4898390" cy="772160"/>
          </a:xfrm>
          <a:custGeom>
            <a:avLst/>
            <a:gdLst/>
            <a:ahLst/>
            <a:cxnLst/>
            <a:rect l="l" t="t" r="r" b="b"/>
            <a:pathLst>
              <a:path w="4898390" h="772159">
                <a:moveTo>
                  <a:pt x="4897831" y="0"/>
                </a:moveTo>
                <a:lnTo>
                  <a:pt x="4720437" y="0"/>
                </a:lnTo>
                <a:lnTo>
                  <a:pt x="4720437" y="234962"/>
                </a:lnTo>
                <a:lnTo>
                  <a:pt x="2593898" y="234962"/>
                </a:lnTo>
                <a:lnTo>
                  <a:pt x="2593898" y="0"/>
                </a:lnTo>
                <a:lnTo>
                  <a:pt x="2416518" y="0"/>
                </a:lnTo>
                <a:lnTo>
                  <a:pt x="2416518" y="234962"/>
                </a:lnTo>
                <a:lnTo>
                  <a:pt x="177380" y="234962"/>
                </a:lnTo>
                <a:lnTo>
                  <a:pt x="177380" y="0"/>
                </a:lnTo>
                <a:lnTo>
                  <a:pt x="0" y="0"/>
                </a:lnTo>
                <a:lnTo>
                  <a:pt x="0" y="415531"/>
                </a:lnTo>
                <a:lnTo>
                  <a:pt x="177380" y="415531"/>
                </a:lnTo>
                <a:lnTo>
                  <a:pt x="177380" y="413054"/>
                </a:lnTo>
                <a:lnTo>
                  <a:pt x="2416518" y="413054"/>
                </a:lnTo>
                <a:lnTo>
                  <a:pt x="2416518" y="594321"/>
                </a:lnTo>
                <a:lnTo>
                  <a:pt x="2327808" y="594321"/>
                </a:lnTo>
                <a:lnTo>
                  <a:pt x="2505202" y="771702"/>
                </a:lnTo>
                <a:lnTo>
                  <a:pt x="2682583" y="594321"/>
                </a:lnTo>
                <a:lnTo>
                  <a:pt x="2593898" y="594321"/>
                </a:lnTo>
                <a:lnTo>
                  <a:pt x="2593898" y="413054"/>
                </a:lnTo>
                <a:lnTo>
                  <a:pt x="4720437" y="413054"/>
                </a:lnTo>
                <a:lnTo>
                  <a:pt x="4720437" y="415531"/>
                </a:lnTo>
                <a:lnTo>
                  <a:pt x="4897831" y="415531"/>
                </a:lnTo>
                <a:lnTo>
                  <a:pt x="4897831" y="0"/>
                </a:lnTo>
                <a:close/>
              </a:path>
            </a:pathLst>
          </a:custGeom>
          <a:solidFill>
            <a:srgbClr val="F28A04"/>
          </a:solid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iMCD in Focus">
      <a:dk1>
        <a:srgbClr val="002A51"/>
      </a:dk1>
      <a:lt1>
        <a:srgbClr val="FFFFFF"/>
      </a:lt1>
      <a:dk2>
        <a:srgbClr val="002A51"/>
      </a:dk2>
      <a:lt2>
        <a:srgbClr val="FFFFFF"/>
      </a:lt2>
      <a:accent1>
        <a:srgbClr val="002A51"/>
      </a:accent1>
      <a:accent2>
        <a:srgbClr val="71BC43"/>
      </a:accent2>
      <a:accent3>
        <a:srgbClr val="2980C3"/>
      </a:accent3>
      <a:accent4>
        <a:srgbClr val="A9A9A9"/>
      </a:accent4>
      <a:accent5>
        <a:srgbClr val="D8D8D8"/>
      </a:accent5>
      <a:accent6>
        <a:srgbClr val="EDEDED"/>
      </a:accent6>
      <a:hlink>
        <a:srgbClr val="2980C3"/>
      </a:hlink>
      <a:folHlink>
        <a:srgbClr val="002A5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noFill/>
        <a:ln w="19050" cap="flat">
          <a:solidFill>
            <a:srgbClr val="72BF44"/>
          </a:solidFill>
          <a:prstDash val="solid"/>
          <a:miter lim="400000"/>
          <a:tailEnd type="triangle" w="lg" len="lg"/>
        </a:ln>
        <a:effectLst/>
        <a:sp3d/>
      </a:spPr>
      <a:bodyPr/>
      <a:lstStyle/>
      <a:style>
        <a:lnRef idx="0">
          <a:scrgbClr r="0" g="0" b="0"/>
        </a:lnRef>
        <a:fillRef idx="0">
          <a:scrgbClr r="0" g="0" b="0"/>
        </a:fillRef>
        <a:effectRef idx="0">
          <a:scrgbClr r="0" g="0" b="0"/>
        </a:effectRef>
        <a:fontRef idx="none"/>
      </a:style>
    </a:lnDef>
    <a:txDef>
      <a:spPr>
        <a:noFill/>
      </a:spPr>
      <a:bodyPr wrap="square" lIns="0" rIns="0" rtlCol="0">
        <a:noAutofit/>
      </a:bodyPr>
      <a:lstStyle>
        <a:defPPr marL="285750" indent="-285750" algn="l">
          <a:buFont typeface="Arial" panose="020B0604020202020204" pitchFamily="34" charset="0"/>
          <a:buChar char="•"/>
          <a:defRPr sz="1700" dirty="0" smtClean="0">
            <a:solidFill>
              <a:schemeClr val="tx1"/>
            </a:solidFill>
            <a:latin typeface="Segoe UI" panose="020B0502040204020203" pitchFamily="34" charset="0"/>
            <a:cs typeface="Segoe UI" panose="020B0502040204020203"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7b0939f-d91c-40e7-a978-b437fd754faf}" enabled="0" method="" siteId="{d7b0939f-d91c-40e7-a978-b437fd754faf}" removed="1"/>
</clbl:labelList>
</file>

<file path=docProps/app.xml><?xml version="1.0" encoding="utf-8"?>
<Properties xmlns="http://schemas.openxmlformats.org/officeDocument/2006/extended-properties" xmlns:vt="http://schemas.openxmlformats.org/officeDocument/2006/docPropsVTypes">
  <Template/>
  <TotalTime>0</TotalTime>
  <Words>5568</Words>
  <Application>Microsoft Office PowerPoint</Application>
  <PresentationFormat>Custom</PresentationFormat>
  <Paragraphs>409</Paragraphs>
  <Slides>30</Slides>
  <Notes>1</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3_Office Theme</vt:lpstr>
      <vt:lpstr>PowerPoint Presentation</vt:lpstr>
      <vt:lpstr>Contents</vt:lpstr>
      <vt:lpstr>Background</vt:lpstr>
      <vt:lpstr>CD refers to a heterogenous group of disorders that share histopathological</vt:lpstr>
      <vt:lpstr>iMCD is a disease with low incidence that can be severe and has a poorer prognosis than many cancers</vt:lpstr>
      <vt:lpstr>Patients with iMCD are difficult to identify</vt:lpstr>
      <vt:lpstr>iMCD can be a chronic disease and should be treated at the point of diagnosis1,2</vt:lpstr>
      <vt:lpstr>Pathogenesis</vt:lpstr>
      <vt:lpstr>iMCD is driven by a cytokine storm with an unknown cause</vt:lpstr>
      <vt:lpstr>Human IL-6 is a critical driver of iMCD in some patients</vt:lpstr>
      <vt:lpstr>Activation of the mTOR signaling pathway has been identified in iMCD</vt:lpstr>
      <vt:lpstr>Diagnosis</vt:lpstr>
      <vt:lpstr>Immediate and accurate diagnosis is essential but often delayed</vt:lpstr>
      <vt:lpstr>Establish, add, and exclude to diagnose iMCD</vt:lpstr>
      <vt:lpstr>Diagnostic guidelines1</vt:lpstr>
      <vt:lpstr>Diagnosis requires close multidisciplinary collaboration between pathologists and treating physicians</vt:lpstr>
      <vt:lpstr>Histopathological lymph node features of Castleman Disease1</vt:lpstr>
      <vt:lpstr>iMCD-TAFRO is a subtype of iMCD with a more aggressive clinical course1,2</vt:lpstr>
      <vt:lpstr>Importance of timely management</vt:lpstr>
      <vt:lpstr>Retrospective claims analysis1</vt:lpstr>
      <vt:lpstr>iMCD has a poorer prognosis than many cancers and should be treated at the point of diagnosis1,2</vt:lpstr>
      <vt:lpstr>iMCD has a severe and rapid impact on patient quality of life</vt:lpstr>
      <vt:lpstr>Patients with iMCD have a high risk of serious comorbidities</vt:lpstr>
      <vt:lpstr>Increased prevalence of malignancies in patients with iMCD</vt:lpstr>
      <vt:lpstr>iMCD is a chronic disease that progresses in the absence of an appropriate management strategy</vt:lpstr>
      <vt:lpstr>Summary</vt:lpstr>
      <vt:lpstr>01 Background</vt:lpstr>
      <vt:lpstr>Importance of timely management</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Abinaya Ganesharaj</cp:lastModifiedBy>
  <cp:revision>2</cp:revision>
  <dcterms:created xsi:type="dcterms:W3CDTF">2025-09-09T08:56:01Z</dcterms:created>
  <dcterms:modified xsi:type="dcterms:W3CDTF">2025-09-18T11:34:32Z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2025-05-14T00:00:00Z</vt:filetime>
  </property>
  <property fmtid="{D5CDD505-2E9C-101B-9397-08002B2CF9AE}" pid="3" name="LastSaved">
    <vt:filetime>2025-09-09T00:00:00Z</vt:filetime>
  </property>
  <property fmtid="{D5CDD505-2E9C-101B-9397-08002B2CF9AE}" pid="4" name="Producer">
    <vt:lpwstr>macOS Version 15.3.2 (Build 24D81) Quartz PDFContext</vt:lpwstr>
  </property>
</Properties>
</file>